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3" r:id="rId1"/>
  </p:sldMasterIdLst>
  <p:notesMasterIdLst>
    <p:notesMasterId r:id="rId46"/>
  </p:notesMasterIdLst>
  <p:sldIdLst>
    <p:sldId id="384" r:id="rId2"/>
    <p:sldId id="386" r:id="rId3"/>
    <p:sldId id="464" r:id="rId4"/>
    <p:sldId id="466" r:id="rId5"/>
    <p:sldId id="543" r:id="rId6"/>
    <p:sldId id="548" r:id="rId7"/>
    <p:sldId id="544" r:id="rId8"/>
    <p:sldId id="545" r:id="rId9"/>
    <p:sldId id="465" r:id="rId10"/>
    <p:sldId id="469" r:id="rId11"/>
    <p:sldId id="471" r:id="rId12"/>
    <p:sldId id="474" r:id="rId13"/>
    <p:sldId id="475" r:id="rId14"/>
    <p:sldId id="476" r:id="rId15"/>
    <p:sldId id="479" r:id="rId16"/>
    <p:sldId id="482" r:id="rId17"/>
    <p:sldId id="484" r:id="rId18"/>
    <p:sldId id="486" r:id="rId19"/>
    <p:sldId id="541" r:id="rId20"/>
    <p:sldId id="549" r:id="rId21"/>
    <p:sldId id="542" r:id="rId22"/>
    <p:sldId id="487" r:id="rId23"/>
    <p:sldId id="488" r:id="rId24"/>
    <p:sldId id="493" r:id="rId25"/>
    <p:sldId id="546" r:id="rId26"/>
    <p:sldId id="537" r:id="rId27"/>
    <p:sldId id="496" r:id="rId28"/>
    <p:sldId id="499" r:id="rId29"/>
    <p:sldId id="502" r:id="rId30"/>
    <p:sldId id="504" r:id="rId31"/>
    <p:sldId id="509" r:id="rId32"/>
    <p:sldId id="512" r:id="rId33"/>
    <p:sldId id="516" r:id="rId34"/>
    <p:sldId id="517" r:id="rId35"/>
    <p:sldId id="520" r:id="rId36"/>
    <p:sldId id="522" r:id="rId37"/>
    <p:sldId id="524" r:id="rId38"/>
    <p:sldId id="527" r:id="rId39"/>
    <p:sldId id="529" r:id="rId40"/>
    <p:sldId id="530" r:id="rId41"/>
    <p:sldId id="531" r:id="rId42"/>
    <p:sldId id="533" r:id="rId43"/>
    <p:sldId id="534" r:id="rId44"/>
    <p:sldId id="538"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FEE"/>
    <a:srgbClr val="C64C57"/>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718" autoAdjust="0"/>
  </p:normalViewPr>
  <p:slideViewPr>
    <p:cSldViewPr>
      <p:cViewPr varScale="1">
        <p:scale>
          <a:sx n="118" d="100"/>
          <a:sy n="118" d="100"/>
        </p:scale>
        <p:origin x="210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cs typeface="Arial" charset="0"/>
              </a:defRPr>
            </a:lvl1pPr>
          </a:lstStyle>
          <a:p>
            <a:pPr>
              <a:defRPr/>
            </a:pPr>
            <a:fld id="{32AF2479-0543-4927-AB5D-80584ACCC19D}" type="datetimeFigureOut">
              <a:rPr lang="en-US"/>
              <a:pPr>
                <a:defRPr/>
              </a:pPr>
              <a:t>4/12/2017</a:t>
            </a:fld>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cs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charset="0"/>
                <a:cs typeface="Arial" charset="0"/>
              </a:defRPr>
            </a:lvl1pPr>
          </a:lstStyle>
          <a:p>
            <a:pPr>
              <a:defRPr/>
            </a:pPr>
            <a:fld id="{5011BCD4-1277-47F9-AC3C-7512521A2266}" type="slidenum">
              <a:rPr lang="en-US"/>
              <a:pPr>
                <a:defRPr/>
              </a:pPr>
              <a:t>‹#›</a:t>
            </a:fld>
            <a:endParaRPr lang="en-US"/>
          </a:p>
        </p:txBody>
      </p:sp>
    </p:spTree>
    <p:extLst>
      <p:ext uri="{BB962C8B-B14F-4D97-AF65-F5344CB8AC3E}">
        <p14:creationId xmlns:p14="http://schemas.microsoft.com/office/powerpoint/2010/main" val="305474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4</a:t>
            </a:fld>
            <a:endParaRPr lang="en-US" altLang="en-US" sz="1300"/>
          </a:p>
        </p:txBody>
      </p:sp>
    </p:spTree>
    <p:extLst>
      <p:ext uri="{BB962C8B-B14F-4D97-AF65-F5344CB8AC3E}">
        <p14:creationId xmlns:p14="http://schemas.microsoft.com/office/powerpoint/2010/main" val="174449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16144D4-4669-47DA-BBBF-633295B84470}" type="slidenum">
              <a:rPr lang="en-US" altLang="en-US" sz="1300"/>
              <a:pPr/>
              <a:t>15</a:t>
            </a:fld>
            <a:endParaRPr lang="en-US" altLang="en-US" sz="1300"/>
          </a:p>
        </p:txBody>
      </p:sp>
    </p:spTree>
    <p:extLst>
      <p:ext uri="{BB962C8B-B14F-4D97-AF65-F5344CB8AC3E}">
        <p14:creationId xmlns:p14="http://schemas.microsoft.com/office/powerpoint/2010/main" val="350462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C7D5B78C-BF38-43B9-981B-47D23BE92BFD}" type="slidenum">
              <a:rPr lang="en-US" altLang="en-US" sz="1300"/>
              <a:pPr/>
              <a:t>16</a:t>
            </a:fld>
            <a:endParaRPr lang="en-US" altLang="en-US" sz="1300"/>
          </a:p>
        </p:txBody>
      </p:sp>
    </p:spTree>
    <p:extLst>
      <p:ext uri="{BB962C8B-B14F-4D97-AF65-F5344CB8AC3E}">
        <p14:creationId xmlns:p14="http://schemas.microsoft.com/office/powerpoint/2010/main" val="1491328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26C29AF8-9514-4EDC-AA8A-4F698026F738}" type="slidenum">
              <a:rPr lang="en-US" altLang="en-US" sz="1300"/>
              <a:pPr/>
              <a:t>17</a:t>
            </a:fld>
            <a:endParaRPr lang="en-US" altLang="en-US" sz="1300"/>
          </a:p>
        </p:txBody>
      </p:sp>
    </p:spTree>
    <p:extLst>
      <p:ext uri="{BB962C8B-B14F-4D97-AF65-F5344CB8AC3E}">
        <p14:creationId xmlns:p14="http://schemas.microsoft.com/office/powerpoint/2010/main" val="73891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6D69AB32-2363-4564-9399-EF1A57DCC881}" type="slidenum">
              <a:rPr lang="en-US" altLang="en-US" sz="1300"/>
              <a:pPr/>
              <a:t>18</a:t>
            </a:fld>
            <a:endParaRPr lang="en-US" altLang="en-US" sz="1300"/>
          </a:p>
        </p:txBody>
      </p:sp>
    </p:spTree>
    <p:extLst>
      <p:ext uri="{BB962C8B-B14F-4D97-AF65-F5344CB8AC3E}">
        <p14:creationId xmlns:p14="http://schemas.microsoft.com/office/powerpoint/2010/main" val="1354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A6C67F0-3C1B-40DF-B61C-FF7CB62D88B7}" type="slidenum">
              <a:rPr lang="en-US" altLang="en-US" sz="1300"/>
              <a:pPr/>
              <a:t>22</a:t>
            </a:fld>
            <a:endParaRPr lang="en-US" altLang="en-US" sz="1300"/>
          </a:p>
        </p:txBody>
      </p:sp>
    </p:spTree>
    <p:extLst>
      <p:ext uri="{BB962C8B-B14F-4D97-AF65-F5344CB8AC3E}">
        <p14:creationId xmlns:p14="http://schemas.microsoft.com/office/powerpoint/2010/main" val="417053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D90597C4-9E68-4FD3-8342-390F8F8F2F79}" type="slidenum">
              <a:rPr lang="en-US" altLang="en-US" sz="1300"/>
              <a:pPr/>
              <a:t>23</a:t>
            </a:fld>
            <a:endParaRPr lang="en-US" altLang="en-US" sz="1300"/>
          </a:p>
        </p:txBody>
      </p:sp>
    </p:spTree>
    <p:extLst>
      <p:ext uri="{BB962C8B-B14F-4D97-AF65-F5344CB8AC3E}">
        <p14:creationId xmlns:p14="http://schemas.microsoft.com/office/powerpoint/2010/main" val="1807655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4754310C-A4CC-4DB2-A6A6-3C292F389717}" type="slidenum">
              <a:rPr lang="en-US" altLang="en-US" sz="1300"/>
              <a:pPr/>
              <a:t>24</a:t>
            </a:fld>
            <a:endParaRPr lang="en-US" altLang="en-US" sz="1300"/>
          </a:p>
        </p:txBody>
      </p:sp>
    </p:spTree>
    <p:extLst>
      <p:ext uri="{BB962C8B-B14F-4D97-AF65-F5344CB8AC3E}">
        <p14:creationId xmlns:p14="http://schemas.microsoft.com/office/powerpoint/2010/main" val="28267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048E8D6-E9F3-4F17-A2C6-521A0E4CA851}" type="slidenum">
              <a:rPr lang="en-US" altLang="en-US" sz="1300"/>
              <a:pPr/>
              <a:t>25</a:t>
            </a:fld>
            <a:endParaRPr lang="en-US" altLang="en-US" sz="1300"/>
          </a:p>
        </p:txBody>
      </p:sp>
    </p:spTree>
    <p:extLst>
      <p:ext uri="{BB962C8B-B14F-4D97-AF65-F5344CB8AC3E}">
        <p14:creationId xmlns:p14="http://schemas.microsoft.com/office/powerpoint/2010/main" val="367119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4A5CD25C-2650-40FC-BC5F-F41909A472F2}" type="slidenum">
              <a:rPr lang="en-US" altLang="en-US" sz="1300"/>
              <a:pPr/>
              <a:t>27</a:t>
            </a:fld>
            <a:endParaRPr lang="en-US" altLang="en-US" sz="1300"/>
          </a:p>
        </p:txBody>
      </p:sp>
    </p:spTree>
    <p:extLst>
      <p:ext uri="{BB962C8B-B14F-4D97-AF65-F5344CB8AC3E}">
        <p14:creationId xmlns:p14="http://schemas.microsoft.com/office/powerpoint/2010/main" val="276264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7C2CE71B-E01B-42FF-9625-980E40182314}" type="slidenum">
              <a:rPr lang="en-US" altLang="en-US" sz="1300"/>
              <a:pPr/>
              <a:t>28</a:t>
            </a:fld>
            <a:endParaRPr lang="en-US" altLang="en-US" sz="1300"/>
          </a:p>
        </p:txBody>
      </p:sp>
    </p:spTree>
    <p:extLst>
      <p:ext uri="{BB962C8B-B14F-4D97-AF65-F5344CB8AC3E}">
        <p14:creationId xmlns:p14="http://schemas.microsoft.com/office/powerpoint/2010/main" val="388424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5</a:t>
            </a:fld>
            <a:endParaRPr lang="en-US" altLang="en-US" sz="1300"/>
          </a:p>
        </p:txBody>
      </p:sp>
    </p:spTree>
    <p:extLst>
      <p:ext uri="{BB962C8B-B14F-4D97-AF65-F5344CB8AC3E}">
        <p14:creationId xmlns:p14="http://schemas.microsoft.com/office/powerpoint/2010/main" val="332677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FCB1086-E8F0-4F69-80FB-A469D0E4AC4D}" type="slidenum">
              <a:rPr lang="en-US" altLang="en-US" sz="1300"/>
              <a:pPr/>
              <a:t>29</a:t>
            </a:fld>
            <a:endParaRPr lang="en-US" altLang="en-US" sz="1300"/>
          </a:p>
        </p:txBody>
      </p:sp>
    </p:spTree>
    <p:extLst>
      <p:ext uri="{BB962C8B-B14F-4D97-AF65-F5344CB8AC3E}">
        <p14:creationId xmlns:p14="http://schemas.microsoft.com/office/powerpoint/2010/main" val="127068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E37A3818-0A1B-4F16-8D23-427139C8044C}" type="slidenum">
              <a:rPr lang="en-US" altLang="en-US" sz="1300"/>
              <a:pPr/>
              <a:t>30</a:t>
            </a:fld>
            <a:endParaRPr lang="en-US" altLang="en-US" sz="1300"/>
          </a:p>
        </p:txBody>
      </p:sp>
    </p:spTree>
    <p:extLst>
      <p:ext uri="{BB962C8B-B14F-4D97-AF65-F5344CB8AC3E}">
        <p14:creationId xmlns:p14="http://schemas.microsoft.com/office/powerpoint/2010/main" val="289534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BB967EF5-034B-48A5-9347-842F51AF6DBC}" type="slidenum">
              <a:rPr lang="en-US" altLang="en-US" sz="1300"/>
              <a:pPr/>
              <a:t>31</a:t>
            </a:fld>
            <a:endParaRPr lang="en-US" altLang="en-US" sz="1300"/>
          </a:p>
        </p:txBody>
      </p:sp>
    </p:spTree>
    <p:extLst>
      <p:ext uri="{BB962C8B-B14F-4D97-AF65-F5344CB8AC3E}">
        <p14:creationId xmlns:p14="http://schemas.microsoft.com/office/powerpoint/2010/main" val="3104803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D61158EE-5B04-40DB-AD57-00FD5128235E}" type="slidenum">
              <a:rPr lang="en-US" altLang="en-US" sz="1300"/>
              <a:pPr/>
              <a:t>32</a:t>
            </a:fld>
            <a:endParaRPr lang="en-US" altLang="en-US" sz="1300"/>
          </a:p>
        </p:txBody>
      </p:sp>
    </p:spTree>
    <p:extLst>
      <p:ext uri="{BB962C8B-B14F-4D97-AF65-F5344CB8AC3E}">
        <p14:creationId xmlns:p14="http://schemas.microsoft.com/office/powerpoint/2010/main" val="3682618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3C1938C3-D7B1-48B9-8733-2105CD8BA858}" type="slidenum">
              <a:rPr lang="en-US" altLang="en-US" sz="1300"/>
              <a:pPr/>
              <a:t>33</a:t>
            </a:fld>
            <a:endParaRPr lang="en-US" altLang="en-US" sz="1300"/>
          </a:p>
        </p:txBody>
      </p:sp>
    </p:spTree>
    <p:extLst>
      <p:ext uri="{BB962C8B-B14F-4D97-AF65-F5344CB8AC3E}">
        <p14:creationId xmlns:p14="http://schemas.microsoft.com/office/powerpoint/2010/main" val="184250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AC067171-C9D9-45CA-AA7A-E9550E21F0B2}" type="slidenum">
              <a:rPr lang="en-US" altLang="en-US" sz="1300"/>
              <a:pPr/>
              <a:t>34</a:t>
            </a:fld>
            <a:endParaRPr lang="en-US" altLang="en-US" sz="1300"/>
          </a:p>
        </p:txBody>
      </p:sp>
    </p:spTree>
    <p:extLst>
      <p:ext uri="{BB962C8B-B14F-4D97-AF65-F5344CB8AC3E}">
        <p14:creationId xmlns:p14="http://schemas.microsoft.com/office/powerpoint/2010/main" val="289224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90AEA424-13A3-418A-BFE9-6E0C6E2CD541}" type="slidenum">
              <a:rPr lang="en-US" altLang="en-US" sz="1300"/>
              <a:pPr/>
              <a:t>35</a:t>
            </a:fld>
            <a:endParaRPr lang="en-US" altLang="en-US" sz="1300"/>
          </a:p>
        </p:txBody>
      </p:sp>
    </p:spTree>
    <p:extLst>
      <p:ext uri="{BB962C8B-B14F-4D97-AF65-F5344CB8AC3E}">
        <p14:creationId xmlns:p14="http://schemas.microsoft.com/office/powerpoint/2010/main" val="327602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29E68655-B825-450A-9EC0-4C720214D360}" type="slidenum">
              <a:rPr lang="en-US" altLang="en-US" sz="1300"/>
              <a:pPr/>
              <a:t>36</a:t>
            </a:fld>
            <a:endParaRPr lang="en-US" altLang="en-US" sz="1300"/>
          </a:p>
        </p:txBody>
      </p:sp>
    </p:spTree>
    <p:extLst>
      <p:ext uri="{BB962C8B-B14F-4D97-AF65-F5344CB8AC3E}">
        <p14:creationId xmlns:p14="http://schemas.microsoft.com/office/powerpoint/2010/main" val="2359319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F5E15BAB-82E2-48E4-9BA4-895585DD5CAD}" type="slidenum">
              <a:rPr lang="en-US" altLang="en-US" sz="1300"/>
              <a:pPr/>
              <a:t>37</a:t>
            </a:fld>
            <a:endParaRPr lang="en-US" altLang="en-US" sz="1300"/>
          </a:p>
        </p:txBody>
      </p:sp>
    </p:spTree>
    <p:extLst>
      <p:ext uri="{BB962C8B-B14F-4D97-AF65-F5344CB8AC3E}">
        <p14:creationId xmlns:p14="http://schemas.microsoft.com/office/powerpoint/2010/main" val="300457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048E8D6-E9F3-4F17-A2C6-521A0E4CA851}" type="slidenum">
              <a:rPr lang="en-US" altLang="en-US" sz="1300"/>
              <a:pPr/>
              <a:t>44</a:t>
            </a:fld>
            <a:endParaRPr lang="en-US" altLang="en-US" sz="1300"/>
          </a:p>
        </p:txBody>
      </p:sp>
    </p:spTree>
    <p:extLst>
      <p:ext uri="{BB962C8B-B14F-4D97-AF65-F5344CB8AC3E}">
        <p14:creationId xmlns:p14="http://schemas.microsoft.com/office/powerpoint/2010/main" val="35294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0D0686AF-2494-4205-88FC-0707FB6E556A}" type="slidenum">
              <a:rPr lang="en-US" altLang="en-US" sz="1300"/>
              <a:pPr/>
              <a:t>6</a:t>
            </a:fld>
            <a:endParaRPr lang="en-US" altLang="en-US" sz="1300"/>
          </a:p>
        </p:txBody>
      </p:sp>
    </p:spTree>
    <p:extLst>
      <p:ext uri="{BB962C8B-B14F-4D97-AF65-F5344CB8AC3E}">
        <p14:creationId xmlns:p14="http://schemas.microsoft.com/office/powerpoint/2010/main" val="122469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048E8D6-E9F3-4F17-A2C6-521A0E4CA851}" type="slidenum">
              <a:rPr lang="en-US" altLang="en-US" sz="1300"/>
              <a:pPr/>
              <a:t>7</a:t>
            </a:fld>
            <a:endParaRPr lang="en-US" altLang="en-US" sz="1300"/>
          </a:p>
        </p:txBody>
      </p:sp>
    </p:spTree>
    <p:extLst>
      <p:ext uri="{BB962C8B-B14F-4D97-AF65-F5344CB8AC3E}">
        <p14:creationId xmlns:p14="http://schemas.microsoft.com/office/powerpoint/2010/main" val="282157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8048E8D6-E9F3-4F17-A2C6-521A0E4CA851}" type="slidenum">
              <a:rPr lang="en-US" altLang="en-US" sz="1300"/>
              <a:pPr/>
              <a:t>8</a:t>
            </a:fld>
            <a:endParaRPr lang="en-US" altLang="en-US" sz="1300"/>
          </a:p>
        </p:txBody>
      </p:sp>
    </p:spTree>
    <p:extLst>
      <p:ext uri="{BB962C8B-B14F-4D97-AF65-F5344CB8AC3E}">
        <p14:creationId xmlns:p14="http://schemas.microsoft.com/office/powerpoint/2010/main" val="9101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235AC97D-5E8A-4C2B-8000-3D9B7ABF1E65}" type="slidenum">
              <a:rPr lang="en-US" altLang="en-US" sz="1300"/>
              <a:pPr/>
              <a:t>11</a:t>
            </a:fld>
            <a:endParaRPr lang="en-US" altLang="en-US" sz="1300"/>
          </a:p>
        </p:txBody>
      </p:sp>
    </p:spTree>
    <p:extLst>
      <p:ext uri="{BB962C8B-B14F-4D97-AF65-F5344CB8AC3E}">
        <p14:creationId xmlns:p14="http://schemas.microsoft.com/office/powerpoint/2010/main" val="266733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23CD683B-D107-4BB5-B571-AE920C02BF69}" type="slidenum">
              <a:rPr lang="en-US" altLang="en-US" sz="1300"/>
              <a:pPr/>
              <a:t>12</a:t>
            </a:fld>
            <a:endParaRPr lang="en-US" altLang="en-US" sz="1300"/>
          </a:p>
        </p:txBody>
      </p:sp>
    </p:spTree>
    <p:extLst>
      <p:ext uri="{BB962C8B-B14F-4D97-AF65-F5344CB8AC3E}">
        <p14:creationId xmlns:p14="http://schemas.microsoft.com/office/powerpoint/2010/main" val="346743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F04D9182-5EBB-4B96-B0B0-F417C6243AA5}" type="slidenum">
              <a:rPr lang="en-US" altLang="en-US" sz="1300"/>
              <a:pPr/>
              <a:t>13</a:t>
            </a:fld>
            <a:endParaRPr lang="en-US" altLang="en-US" sz="1300"/>
          </a:p>
        </p:txBody>
      </p:sp>
    </p:spTree>
    <p:extLst>
      <p:ext uri="{BB962C8B-B14F-4D97-AF65-F5344CB8AC3E}">
        <p14:creationId xmlns:p14="http://schemas.microsoft.com/office/powerpoint/2010/main" val="85465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defRPr>
            </a:lvl1pPr>
            <a:lvl2pPr marL="742950" indent="-285750" defTabSz="966788">
              <a:defRPr sz="2400">
                <a:solidFill>
                  <a:schemeClr val="tx1"/>
                </a:solidFill>
                <a:latin typeface="Times New Roman" panose="02020603050405020304" pitchFamily="18" charset="0"/>
              </a:defRPr>
            </a:lvl2pPr>
            <a:lvl3pPr marL="1143000" indent="-228600" defTabSz="966788">
              <a:defRPr sz="2400">
                <a:solidFill>
                  <a:schemeClr val="tx1"/>
                </a:solidFill>
                <a:latin typeface="Times New Roman" panose="02020603050405020304" pitchFamily="18" charset="0"/>
              </a:defRPr>
            </a:lvl3pPr>
            <a:lvl4pPr marL="1600200" indent="-228600" defTabSz="966788">
              <a:defRPr sz="2400">
                <a:solidFill>
                  <a:schemeClr val="tx1"/>
                </a:solidFill>
                <a:latin typeface="Times New Roman" panose="02020603050405020304" pitchFamily="18" charset="0"/>
              </a:defRPr>
            </a:lvl4pPr>
            <a:lvl5pPr marL="2057400" indent="-228600" defTabSz="966788">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fld id="{C1159BCE-94C7-4AE5-819A-2FEBA68D9D63}" type="slidenum">
              <a:rPr lang="en-US" altLang="en-US" sz="1300"/>
              <a:pPr/>
              <a:t>14</a:t>
            </a:fld>
            <a:endParaRPr lang="en-US" altLang="en-US" sz="1300"/>
          </a:p>
        </p:txBody>
      </p:sp>
    </p:spTree>
    <p:extLst>
      <p:ext uri="{BB962C8B-B14F-4D97-AF65-F5344CB8AC3E}">
        <p14:creationId xmlns:p14="http://schemas.microsoft.com/office/powerpoint/2010/main" val="1183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2800" b="1">
                <a:latin typeface="Arial" panose="020B0604020202020204" pitchFamily="34" charset="0"/>
                <a:cs typeface="Arial" panose="020B0604020202020204" pitchFamily="34" charset="0"/>
              </a:defRPr>
            </a:lvl1pPr>
          </a:lstStyle>
          <a:p>
            <a:pPr fontAlgn="auto">
              <a:spcAft>
                <a:spcPts val="0"/>
              </a:spcAft>
            </a:pPr>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2"/>
          </p:nvPr>
        </p:nvSpPr>
        <p:spPr>
          <a:xfrm>
            <a:off x="8458200" y="6416880"/>
            <a:ext cx="685800" cy="365125"/>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en-US" dirty="0"/>
          </a:p>
        </p:txBody>
      </p:sp>
      <p:sp>
        <p:nvSpPr>
          <p:cNvPr id="7"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87798"/>
          </a:xfr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txBox="1">
            <a:spLocks/>
          </p:cNvSpPr>
          <p:nvPr userDrawn="1"/>
        </p:nvSpPr>
        <p:spPr>
          <a:xfrm>
            <a:off x="8382000" y="6492875"/>
            <a:ext cx="608013" cy="365125"/>
          </a:xfrm>
          <a:prstGeom prst="rect">
            <a:avLst/>
          </a:prstGeom>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fld id="{183C7376-3B19-4235-9BAF-3FAC40413EC0}" type="slidenum">
              <a:rPr lang="en-US" sz="900">
                <a:solidFill>
                  <a:srgbClr val="FFFFFF"/>
                </a:solidFill>
                <a:latin typeface="Arial" panose="020B0604020202020204" pitchFamily="34" charset="0"/>
              </a:rPr>
              <a:pPr algn="l"/>
              <a:t>‹#›</a:t>
            </a:fld>
            <a:endParaRPr lang="en-US" sz="900" dirty="0">
              <a:solidFill>
                <a:srgbClr val="FFFFFF"/>
              </a:solidFill>
              <a:latin typeface="Arial" panose="020B0604020202020204"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3877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4064" r:id="rId1"/>
    <p:sldLayoutId id="2147484066" r:id="rId2"/>
    <p:sldLayoutId id="2147484067" r:id="rId3"/>
    <p:sldLayoutId id="2147484068" r:id="rId4"/>
  </p:sldLayoutIdLst>
  <p:transition>
    <p:fade/>
  </p:transition>
  <p:txStyles>
    <p:titleStyle>
      <a:lvl1pPr algn="l" defTabSz="914363" rtl="0" eaLnBrk="1" latinLnBrk="0" hangingPunct="1">
        <a:lnSpc>
          <a:spcPct val="90000"/>
        </a:lnSpc>
        <a:spcBef>
          <a:spcPct val="0"/>
        </a:spcBef>
        <a:buNone/>
        <a:defRPr lang="en-US" sz="2800" b="1"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lvl1pPr>
    </p:titleStyle>
    <p:bodyStyle>
      <a:lvl1pPr marL="396875" indent="-396875" algn="l" defTabSz="914363" rtl="0" eaLnBrk="1" latinLnBrk="0" hangingPunct="1">
        <a:lnSpc>
          <a:spcPct val="90000"/>
        </a:lnSpc>
        <a:spcBef>
          <a:spcPct val="20000"/>
        </a:spcBef>
        <a:buFontTx/>
        <a:buBlip>
          <a:blip r:embed="rId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etmarketshare.com/search-engine-market-share.aspx?qprid=4&amp;qpcustomd=0"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ebdevbasics.net/sitemap.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google.com/support/webmast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linkpopularity.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addthis.com/" TargetMode="External"/><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www.labeljoy.com/en/generate-qr-code.html" TargetMode="External"/><Relationship Id="rId5" Type="http://schemas.openxmlformats.org/officeDocument/2006/relationships/hyperlink" Target="http://www.qrstuff.com/" TargetMode="External"/><Relationship Id="rId4" Type="http://schemas.openxmlformats.org/officeDocument/2006/relationships/hyperlink" Target="http://qrcode.kaywa.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google.com/url?sa=t&amp;rct=j&amp;q=&amp;esrc=s&amp;source=web&amp;cd=5&amp;cad=rja&amp;uact=8&amp;ved=0ahUKEwjO7JGpoZjTAhUHMSYKHSSTDcMQtwIILDAE&amp;url=https://www.youtube.com/watch?v%3DqvK7wSDfvxM&amp;usg=AFQjCNGvmOzZ_00Hbe8fD_kliQJlp1wuCg&amp;sig2=r16B-hyVbNqOvk_RKYuW5w&amp;bvm=bv.152180690,d.eW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marymountarl.net/MIT125SS17/files/workingmaterials/StudentFiles/chapter14.zip"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jquery.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jquery.com/download" TargetMode="External"/><Relationship Id="rId4" Type="http://schemas.openxmlformats.org/officeDocument/2006/relationships/hyperlink" Target="http://jquery.or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api.jquery.com/category/selector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hyperlink" Target="http://api.jquery.com/"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opensource.org/licenses/MIT" TargetMode="External"/><Relationship Id="rId7" Type="http://schemas.openxmlformats.org/officeDocument/2006/relationships/image" Target="../media/image44.png"/><Relationship Id="rId2" Type="http://schemas.openxmlformats.org/officeDocument/2006/relationships/hyperlink" Target="http://plugins.jquery.com/" TargetMode="Externa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hyperlink" Target="http://plugins.jquery.com/validation" TargetMode="External"/><Relationship Id="rId4" Type="http://schemas.openxmlformats.org/officeDocument/2006/relationships/hyperlink" Target="http://plugins.jquery.com/fotoram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marymountarl.net/MIT125SS17/files/classnotes/javajam11.zip"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marymountarl.net/MIT125SS17/files/workingmaterials/StudentFiles/chapter13.zi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4038600" y="4953000"/>
            <a:ext cx="4902768" cy="1009507"/>
          </a:xfrm>
          <a:prstGeom prst="rect">
            <a:avLst/>
          </a:prstGeom>
          <a:noFill/>
          <a:ln w="9525">
            <a:noFill/>
            <a:miter lim="800000"/>
            <a:headEnd/>
            <a:tailEnd/>
          </a:ln>
        </p:spPr>
        <p:txBody>
          <a:bodyPr wrap="square">
            <a:spAutoFit/>
          </a:bodyPr>
          <a:lstStyle/>
          <a:p>
            <a:pPr algn="ctr" eaLnBrk="0" hangingPunct="0">
              <a:spcBef>
                <a:spcPct val="20000"/>
              </a:spcBef>
              <a:buClr>
                <a:schemeClr val="tx1"/>
              </a:buClr>
              <a:buSzPct val="75000"/>
            </a:pPr>
            <a:r>
              <a:rPr lang="en-US" sz="2000" dirty="0">
                <a:solidFill>
                  <a:schemeClr val="tx1">
                    <a:lumMod val="95000"/>
                  </a:schemeClr>
                </a:solidFill>
                <a:latin typeface="+mn-lt"/>
                <a:cs typeface="+mn-cs"/>
              </a:rPr>
              <a:t>Week 13</a:t>
            </a:r>
          </a:p>
          <a:p>
            <a:pPr algn="ctr"/>
            <a:r>
              <a:rPr lang="en-US" dirty="0"/>
              <a:t>Web Promotion &amp; JavaScript Introduction</a:t>
            </a:r>
          </a:p>
          <a:p>
            <a:pPr algn="ctr" eaLnBrk="0" hangingPunct="0">
              <a:spcBef>
                <a:spcPct val="20000"/>
              </a:spcBef>
              <a:buClr>
                <a:schemeClr val="tx1"/>
              </a:buClr>
              <a:buSzPct val="75000"/>
            </a:pPr>
            <a:r>
              <a:rPr lang="en-US" dirty="0">
                <a:solidFill>
                  <a:schemeClr val="tx1">
                    <a:lumMod val="95000"/>
                  </a:schemeClr>
                </a:solidFill>
                <a:latin typeface="Arial" panose="020B0604020202020204" pitchFamily="34" charset="0"/>
                <a:cs typeface="Arial" panose="020B0604020202020204" pitchFamily="34" charset="0"/>
              </a:rPr>
              <a:t>(Chapters 13 &amp; 14)</a:t>
            </a:r>
          </a:p>
        </p:txBody>
      </p:sp>
      <p:sp>
        <p:nvSpPr>
          <p:cNvPr id="7" name="AutoShape 2"/>
          <p:cNvSpPr txBox="1">
            <a:spLocks noChangeArrowheads="1"/>
          </p:cNvSpPr>
          <p:nvPr>
            <p:custDataLst>
              <p:tags r:id="rId1"/>
            </p:custDataLst>
          </p:nvPr>
        </p:nvSpPr>
        <p:spPr>
          <a:xfrm>
            <a:off x="3581400" y="1779663"/>
            <a:ext cx="5131368" cy="914400"/>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600" b="1" dirty="0">
                <a:solidFill>
                  <a:schemeClr val="tx2"/>
                </a:solidFill>
              </a:rPr>
              <a:t> Web Development</a:t>
            </a:r>
          </a:p>
          <a:p>
            <a:pPr algn="ctr"/>
            <a:r>
              <a:rPr lang="en-US" sz="3600" b="1" dirty="0">
                <a:solidFill>
                  <a:schemeClr val="tx2"/>
                </a:solidFill>
              </a:rPr>
              <a:t>IT125</a:t>
            </a:r>
          </a:p>
        </p:txBody>
      </p:sp>
      <p:sp>
        <p:nvSpPr>
          <p:cNvPr id="10" name="Rectangle 3"/>
          <p:cNvSpPr txBox="1">
            <a:spLocks noChangeArrowheads="1"/>
          </p:cNvSpPr>
          <p:nvPr>
            <p:custDataLst>
              <p:tags r:id="rId2"/>
            </p:custDataLst>
          </p:nvPr>
        </p:nvSpPr>
        <p:spPr>
          <a:xfrm>
            <a:off x="4810020" y="2922664"/>
            <a:ext cx="2809979" cy="1344535"/>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000" dirty="0">
                <a:solidFill>
                  <a:schemeClr val="tx1"/>
                </a:solidFill>
              </a:rPr>
              <a:t>Spring Term 2017</a:t>
            </a:r>
          </a:p>
          <a:p>
            <a:pPr algn="ctr"/>
            <a:r>
              <a:rPr lang="en-US" sz="2000" dirty="0">
                <a:solidFill>
                  <a:schemeClr val="tx1"/>
                </a:solidFill>
              </a:rPr>
              <a:t>Marymount University</a:t>
            </a:r>
          </a:p>
          <a:p>
            <a:pPr algn="ctr"/>
            <a:r>
              <a:rPr lang="en-US" sz="2000" dirty="0">
                <a:solidFill>
                  <a:schemeClr val="tx1"/>
                </a:solidFill>
              </a:rPr>
              <a:t>School of Business Administration</a:t>
            </a:r>
          </a:p>
          <a:p>
            <a:pPr algn="ctr"/>
            <a:r>
              <a:rPr lang="en-US" sz="2000" dirty="0">
                <a:solidFill>
                  <a:schemeClr val="tx1"/>
                </a:solidFill>
              </a:rPr>
              <a:t>Professor Suydam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694063"/>
            <a:ext cx="1931670" cy="2468880"/>
          </a:xfrm>
          <a:prstGeom prst="rect">
            <a:avLst/>
          </a:prstGeom>
        </p:spPr>
      </p:pic>
    </p:spTree>
    <p:extLst>
      <p:ext uri="{BB962C8B-B14F-4D97-AF65-F5344CB8AC3E}">
        <p14:creationId xmlns:p14="http://schemas.microsoft.com/office/powerpoint/2010/main" val="4873378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Popular Search Engines</a:t>
            </a:r>
          </a:p>
        </p:txBody>
      </p:sp>
      <p:sp>
        <p:nvSpPr>
          <p:cNvPr id="14339" name="Content Placeholder 2"/>
          <p:cNvSpPr>
            <a:spLocks noGrp="1"/>
          </p:cNvSpPr>
          <p:nvPr>
            <p:ph idx="1"/>
          </p:nvPr>
        </p:nvSpPr>
        <p:spPr>
          <a:xfrm>
            <a:off x="457200" y="5486400"/>
            <a:ext cx="5410200" cy="138499"/>
          </a:xfrm>
        </p:spPr>
        <p:txBody>
          <a:bodyPr/>
          <a:lstStyle/>
          <a:p>
            <a:pPr marL="0" indent="0">
              <a:buNone/>
            </a:pPr>
            <a:r>
              <a:rPr lang="en-US" altLang="en-US" sz="1000" dirty="0"/>
              <a:t>Source: </a:t>
            </a:r>
            <a:r>
              <a:rPr lang="en-US" altLang="en-US" sz="1000" dirty="0">
                <a:hlinkClick r:id="rId2"/>
              </a:rPr>
              <a:t>netmarketshare.com</a:t>
            </a:r>
            <a:endParaRPr lang="en-US" altLang="en-US" sz="1000" dirty="0"/>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40F1EA4A-CD0F-47C7-86A6-AD8E6683300B}"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10</a:t>
            </a:fld>
            <a:endParaRPr lang="en-US" altLang="en-US" sz="1100">
              <a:solidFill>
                <a:srgbClr val="4D4D4D"/>
              </a:solidFill>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81000" y="788705"/>
            <a:ext cx="7892368" cy="4222175"/>
          </a:xfrm>
          <a:prstGeom prst="rect">
            <a:avLst/>
          </a:prstGeom>
        </p:spPr>
      </p:pic>
    </p:spTree>
    <p:extLst>
      <p:ext uri="{BB962C8B-B14F-4D97-AF65-F5344CB8AC3E}">
        <p14:creationId xmlns:p14="http://schemas.microsoft.com/office/powerpoint/2010/main" val="14949190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72711" y="152400"/>
            <a:ext cx="2803890" cy="332399"/>
          </a:xfrm>
        </p:spPr>
        <p:txBody>
          <a:bodyPr/>
          <a:lstStyle/>
          <a:p>
            <a:pPr fontAlgn="auto">
              <a:spcAft>
                <a:spcPts val="0"/>
              </a:spcAft>
              <a:defRPr/>
            </a:pPr>
            <a:r>
              <a:rPr lang="en-US" sz="2400" dirty="0">
                <a:solidFill>
                  <a:schemeClr val="tx2">
                    <a:satMod val="130000"/>
                  </a:schemeClr>
                </a:solidFill>
              </a:rPr>
              <a:t>Search Engines</a:t>
            </a:r>
          </a:p>
        </p:txBody>
      </p:sp>
      <p:sp>
        <p:nvSpPr>
          <p:cNvPr id="2" name="Rectangle 3"/>
          <p:cNvSpPr>
            <a:spLocks noGrp="1" noChangeArrowheads="1"/>
          </p:cNvSpPr>
          <p:nvPr>
            <p:ph idx="1"/>
          </p:nvPr>
        </p:nvSpPr>
        <p:spPr>
          <a:xfrm>
            <a:off x="447760" y="540198"/>
            <a:ext cx="8458200" cy="6163226"/>
          </a:xfrm>
        </p:spPr>
        <p:txBody>
          <a:bodyPr/>
          <a:lstStyle/>
          <a:p>
            <a:pPr>
              <a:buFont typeface="Arial" panose="020B0604020202020204" pitchFamily="34" charset="0"/>
              <a:buChar char="•"/>
            </a:pPr>
            <a:r>
              <a:rPr lang="en-US" altLang="en-US" sz="1500" b="1" dirty="0">
                <a:solidFill>
                  <a:schemeClr val="tx2"/>
                </a:solidFill>
                <a:cs typeface="Times New Roman" panose="02020603050405020304" pitchFamily="18" charset="0"/>
              </a:rPr>
              <a:t>Components</a:t>
            </a:r>
          </a:p>
          <a:p>
            <a:pPr lvl="1">
              <a:buFont typeface="Arial" panose="020B0604020202020204" pitchFamily="34" charset="0"/>
              <a:buChar char="•"/>
            </a:pPr>
            <a:r>
              <a:rPr lang="en-US" altLang="en-US" sz="1500" b="1" dirty="0">
                <a:cs typeface="Times New Roman" panose="02020603050405020304" pitchFamily="18" charset="0"/>
              </a:rPr>
              <a:t>Popular Search Engines:</a:t>
            </a:r>
          </a:p>
          <a:p>
            <a:pPr lvl="2">
              <a:buFont typeface="Wingdings" panose="05000000000000000000" pitchFamily="2" charset="2"/>
              <a:buChar char="ü"/>
            </a:pPr>
            <a:r>
              <a:rPr lang="en-US" altLang="en-US" sz="1500" b="1" dirty="0">
                <a:cs typeface="Times New Roman" panose="02020603050405020304" pitchFamily="18" charset="0"/>
              </a:rPr>
              <a:t>Google http://www.google.com</a:t>
            </a:r>
          </a:p>
          <a:p>
            <a:pPr lvl="2">
              <a:buFont typeface="Wingdings" panose="05000000000000000000" pitchFamily="2" charset="2"/>
              <a:buChar char="ü"/>
            </a:pPr>
            <a:r>
              <a:rPr lang="en-US" altLang="en-US" sz="1500" b="1" dirty="0">
                <a:cs typeface="Times New Roman" panose="02020603050405020304" pitchFamily="18" charset="0"/>
              </a:rPr>
              <a:t>Bing http://bing.com</a:t>
            </a:r>
          </a:p>
          <a:p>
            <a:pPr lvl="1">
              <a:buFont typeface="Arial" panose="020B0604020202020204" pitchFamily="34" charset="0"/>
              <a:buChar char="•"/>
            </a:pPr>
            <a:r>
              <a:rPr lang="en-US" altLang="en-US" sz="1500" b="1" dirty="0">
                <a:cs typeface="Times New Roman" panose="02020603050405020304" pitchFamily="18" charset="0"/>
              </a:rPr>
              <a:t>Search engines use the following components: </a:t>
            </a:r>
          </a:p>
          <a:p>
            <a:pPr lvl="2">
              <a:buFont typeface="Wingdings" panose="05000000000000000000" pitchFamily="2" charset="2"/>
              <a:buChar char="ü"/>
            </a:pPr>
            <a:r>
              <a:rPr lang="en-US" altLang="en-US" sz="1500" b="1" dirty="0">
                <a:cs typeface="Times New Roman" panose="02020603050405020304" pitchFamily="18" charset="0"/>
              </a:rPr>
              <a:t>Robot or “spider” </a:t>
            </a:r>
          </a:p>
          <a:p>
            <a:pPr lvl="2">
              <a:buFont typeface="Wingdings" panose="05000000000000000000" pitchFamily="2" charset="2"/>
              <a:buChar char="ü"/>
            </a:pPr>
            <a:r>
              <a:rPr lang="en-US" altLang="en-US" sz="1500" b="1" dirty="0">
                <a:cs typeface="Times New Roman" panose="02020603050405020304" pitchFamily="18" charset="0"/>
              </a:rPr>
              <a:t>Database (also used by search indexes)</a:t>
            </a:r>
          </a:p>
          <a:p>
            <a:pPr lvl="2">
              <a:buFont typeface="Wingdings" panose="05000000000000000000" pitchFamily="2" charset="2"/>
              <a:buChar char="ü"/>
            </a:pPr>
            <a:r>
              <a:rPr lang="en-US" altLang="en-US" sz="1500" b="1" dirty="0">
                <a:cs typeface="Times New Roman" panose="02020603050405020304" pitchFamily="18" charset="0"/>
              </a:rPr>
              <a:t>Search form (also used by search indexes)</a:t>
            </a:r>
          </a:p>
          <a:p>
            <a:pPr>
              <a:buFont typeface="Arial" panose="020B0604020202020204" pitchFamily="34" charset="0"/>
              <a:buChar char="•"/>
            </a:pPr>
            <a:r>
              <a:rPr lang="en-US" altLang="en-US" sz="1500" b="1" dirty="0">
                <a:solidFill>
                  <a:schemeClr val="tx2"/>
                </a:solidFill>
                <a:cs typeface="Times New Roman" panose="02020603050405020304" pitchFamily="18" charset="0"/>
              </a:rPr>
              <a:t>Search Engine Robot</a:t>
            </a:r>
          </a:p>
          <a:p>
            <a:pPr lvl="1">
              <a:buFont typeface="Arial" panose="020B0604020202020204" pitchFamily="34" charset="0"/>
              <a:buChar char="•"/>
            </a:pPr>
            <a:r>
              <a:rPr lang="en-US" altLang="en-US" sz="1500" b="1" dirty="0">
                <a:cs typeface="Times New Roman" panose="02020603050405020304" pitchFamily="18" charset="0"/>
              </a:rPr>
              <a:t>Also called a spider or bot</a:t>
            </a:r>
          </a:p>
          <a:p>
            <a:pPr lvl="2">
              <a:buFont typeface="Wingdings" panose="05000000000000000000" pitchFamily="2" charset="2"/>
              <a:buChar char="ü"/>
            </a:pPr>
            <a:r>
              <a:rPr lang="en-US" altLang="en-US" sz="1500" b="1" dirty="0">
                <a:cs typeface="Times New Roman" panose="02020603050405020304" pitchFamily="18" charset="0"/>
              </a:rPr>
              <a:t>A computer program that follows hyperlinks and  “walks” the Web -- accessing and documenting web pages. </a:t>
            </a:r>
          </a:p>
          <a:p>
            <a:pPr lvl="2">
              <a:buFont typeface="Wingdings" panose="05000000000000000000" pitchFamily="2" charset="2"/>
              <a:buChar char="ü"/>
            </a:pPr>
            <a:r>
              <a:rPr lang="en-US" altLang="en-US" sz="1500" b="1" dirty="0">
                <a:cs typeface="Times New Roman" panose="02020603050405020304" pitchFamily="18" charset="0"/>
              </a:rPr>
              <a:t>Categorizes the pages and stores information in a database. </a:t>
            </a:r>
          </a:p>
          <a:p>
            <a:pPr lvl="1">
              <a:buFont typeface="Arial" panose="020B0604020202020204" pitchFamily="34" charset="0"/>
              <a:buChar char="•"/>
            </a:pPr>
            <a:r>
              <a:rPr lang="en-US" altLang="en-US" sz="1500" b="1" dirty="0">
                <a:cs typeface="Times New Roman" panose="02020603050405020304" pitchFamily="18" charset="0"/>
              </a:rPr>
              <a:t>May access the following components of web pages: </a:t>
            </a:r>
          </a:p>
          <a:p>
            <a:pPr lvl="2">
              <a:buFont typeface="Wingdings" panose="05000000000000000000" pitchFamily="2" charset="2"/>
              <a:buChar char="ü"/>
            </a:pPr>
            <a:r>
              <a:rPr lang="en-US" altLang="en-US" sz="1500" b="1" dirty="0">
                <a:cs typeface="Times New Roman" panose="02020603050405020304" pitchFamily="18" charset="0"/>
              </a:rPr>
              <a:t>title</a:t>
            </a:r>
          </a:p>
          <a:p>
            <a:pPr lvl="2">
              <a:buFont typeface="Wingdings" panose="05000000000000000000" pitchFamily="2" charset="2"/>
              <a:buChar char="ü"/>
            </a:pPr>
            <a:r>
              <a:rPr lang="en-US" altLang="en-US" sz="1500" b="1" dirty="0">
                <a:cs typeface="Times New Roman" panose="02020603050405020304" pitchFamily="18" charset="0"/>
              </a:rPr>
              <a:t>meta tag keywords &amp;  meta tag description</a:t>
            </a:r>
          </a:p>
          <a:p>
            <a:pPr lvl="2">
              <a:buFont typeface="Wingdings" panose="05000000000000000000" pitchFamily="2" charset="2"/>
              <a:buChar char="ü"/>
            </a:pPr>
            <a:r>
              <a:rPr lang="en-US" altLang="en-US" sz="1500" b="1" dirty="0">
                <a:cs typeface="Times New Roman" panose="02020603050405020304" pitchFamily="18" charset="0"/>
              </a:rPr>
              <a:t>text in headings</a:t>
            </a:r>
          </a:p>
          <a:p>
            <a:pPr lvl="2">
              <a:buFont typeface="Wingdings" panose="05000000000000000000" pitchFamily="2" charset="2"/>
              <a:buChar char="ü"/>
            </a:pPr>
            <a:r>
              <a:rPr lang="en-US" altLang="en-US" sz="1500" b="1" dirty="0">
                <a:cs typeface="Times New Roman" panose="02020603050405020304" pitchFamily="18" charset="0"/>
              </a:rPr>
              <a:t>other text on the page</a:t>
            </a:r>
          </a:p>
          <a:p>
            <a:pPr lvl="2">
              <a:buFont typeface="Wingdings" panose="05000000000000000000" pitchFamily="2" charset="2"/>
              <a:buChar char="ü"/>
            </a:pPr>
            <a:r>
              <a:rPr lang="en-US" altLang="en-US" sz="1500" b="1" dirty="0">
                <a:cs typeface="Times New Roman" panose="02020603050405020304" pitchFamily="18" charset="0"/>
              </a:rPr>
              <a:t>Hyperlinks</a:t>
            </a:r>
          </a:p>
          <a:p>
            <a:pPr>
              <a:buFont typeface="Arial" panose="020B0604020202020204" pitchFamily="34" charset="0"/>
              <a:buChar char="•"/>
            </a:pPr>
            <a:r>
              <a:rPr lang="en-US" altLang="en-US" sz="1500" b="1" dirty="0">
                <a:solidFill>
                  <a:schemeClr val="tx2"/>
                </a:solidFill>
                <a:cs typeface="Times New Roman" panose="02020603050405020304" pitchFamily="18" charset="0"/>
              </a:rPr>
              <a:t>Database</a:t>
            </a:r>
          </a:p>
          <a:p>
            <a:pPr lvl="1">
              <a:buFont typeface="Arial" panose="020B0604020202020204" pitchFamily="34" charset="0"/>
              <a:buChar char="•"/>
            </a:pPr>
            <a:r>
              <a:rPr lang="en-US" altLang="en-US" sz="1500" b="1" dirty="0">
                <a:cs typeface="Times New Roman" panose="02020603050405020304" pitchFamily="18" charset="0"/>
              </a:rPr>
              <a:t>Database: A collection of information organized so that its contents can easily be accessed, managed, and updated. </a:t>
            </a:r>
          </a:p>
          <a:p>
            <a:pPr lvl="1">
              <a:buFont typeface="Arial" panose="020B0604020202020204" pitchFamily="34" charset="0"/>
              <a:buChar char="•"/>
            </a:pPr>
            <a:r>
              <a:rPr lang="en-US" altLang="en-US" sz="1500" b="1" dirty="0">
                <a:cs typeface="Times New Roman" panose="02020603050405020304" pitchFamily="18" charset="0"/>
              </a:rPr>
              <a:t>Database Management Systems (DBMSs): Configure and manage database (Oracle, MySQL, Microsoft SQL Server, IBM DB2)</a:t>
            </a:r>
          </a:p>
          <a:p>
            <a:pPr lvl="1">
              <a:buFont typeface="Arial" panose="020B0604020202020204" pitchFamily="34" charset="0"/>
              <a:buChar char="•"/>
            </a:pPr>
            <a:r>
              <a:rPr lang="en-US" altLang="en-US" sz="1500" b="1" dirty="0">
                <a:cs typeface="Times New Roman" panose="02020603050405020304" pitchFamily="18" charset="0"/>
              </a:rPr>
              <a:t>Search Engine Database: Contains information about web pages</a:t>
            </a:r>
          </a:p>
        </p:txBody>
      </p:sp>
      <p:sp>
        <p:nvSpPr>
          <p:cNvPr id="1741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C7B5315-5C51-4DB6-B32C-EE12D42177A8}"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11</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2349290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304800"/>
            <a:ext cx="4572000" cy="457200"/>
          </a:xfrm>
        </p:spPr>
        <p:txBody>
          <a:bodyPr>
            <a:normAutofit/>
          </a:bodyPr>
          <a:lstStyle/>
          <a:p>
            <a:pPr fontAlgn="auto">
              <a:spcAft>
                <a:spcPts val="0"/>
              </a:spcAft>
              <a:defRPr/>
            </a:pPr>
            <a:r>
              <a:rPr lang="en-US" dirty="0">
                <a:solidFill>
                  <a:schemeClr val="tx2">
                    <a:satMod val="130000"/>
                  </a:schemeClr>
                </a:solidFill>
              </a:rPr>
              <a:t>Search Engine Search Form</a:t>
            </a:r>
          </a:p>
        </p:txBody>
      </p:sp>
      <p:sp>
        <p:nvSpPr>
          <p:cNvPr id="20484" name="Rectangle 3"/>
          <p:cNvSpPr>
            <a:spLocks noGrp="1" noChangeArrowheads="1"/>
          </p:cNvSpPr>
          <p:nvPr>
            <p:ph idx="1"/>
          </p:nvPr>
        </p:nvSpPr>
        <p:spPr>
          <a:xfrm>
            <a:off x="457200" y="1143000"/>
            <a:ext cx="8229600" cy="4191000"/>
          </a:xfrm>
        </p:spPr>
        <p:txBody>
          <a:bodyPr rtlCol="0">
            <a:normAutofit fontScale="92500" lnSpcReduction="20000"/>
          </a:bodyPr>
          <a:lstStyle/>
          <a:p>
            <a:pPr marL="425196" indent="-342900" fontAlgn="auto">
              <a:spcAft>
                <a:spcPts val="0"/>
              </a:spcAft>
              <a:buFont typeface="Arial" panose="020B0604020202020204" pitchFamily="34" charset="0"/>
              <a:buChar char="•"/>
              <a:defRPr/>
            </a:pPr>
            <a:r>
              <a:rPr lang="en-US" sz="2400" b="1" dirty="0">
                <a:solidFill>
                  <a:schemeClr val="tx1">
                    <a:lumMod val="75000"/>
                    <a:lumOff val="25000"/>
                  </a:schemeClr>
                </a:solidFill>
              </a:rPr>
              <a:t>The part you are most familiar with!</a:t>
            </a:r>
            <a:br>
              <a:rPr lang="en-US" sz="2400" b="1" dirty="0">
                <a:solidFill>
                  <a:schemeClr val="tx1">
                    <a:lumMod val="75000"/>
                    <a:lumOff val="25000"/>
                  </a:schemeClr>
                </a:solidFill>
              </a:rPr>
            </a:br>
            <a:endParaRPr lang="en-US" sz="2400" b="1" dirty="0">
              <a:solidFill>
                <a:schemeClr val="tx1">
                  <a:lumMod val="75000"/>
                  <a:lumOff val="25000"/>
                </a:schemeClr>
              </a:solidFill>
            </a:endParaRPr>
          </a:p>
          <a:p>
            <a:pPr marL="425196" indent="-342900" fontAlgn="auto">
              <a:spcAft>
                <a:spcPts val="0"/>
              </a:spcAft>
              <a:buFont typeface="Arial" panose="020B0604020202020204" pitchFamily="34" charset="0"/>
              <a:buChar char="•"/>
              <a:defRPr/>
            </a:pPr>
            <a:r>
              <a:rPr lang="en-US" sz="2400" b="1" dirty="0">
                <a:solidFill>
                  <a:schemeClr val="tx1">
                    <a:lumMod val="75000"/>
                    <a:lumOff val="25000"/>
                  </a:schemeClr>
                </a:solidFill>
                <a:cs typeface="Arial" pitchFamily="34" charset="0"/>
              </a:rPr>
              <a:t>The search form is the graphical user interface (GUI) that allows a user to request a word or phrase to search for. </a:t>
            </a:r>
            <a:br>
              <a:rPr lang="en-US" sz="2400" b="1" dirty="0">
                <a:solidFill>
                  <a:schemeClr val="tx1">
                    <a:lumMod val="75000"/>
                    <a:lumOff val="25000"/>
                  </a:schemeClr>
                </a:solidFill>
                <a:cs typeface="Arial" pitchFamily="34" charset="0"/>
              </a:rPr>
            </a:br>
            <a:endParaRPr lang="en-US" sz="2400" b="1" dirty="0">
              <a:solidFill>
                <a:schemeClr val="tx1">
                  <a:lumMod val="75000"/>
                  <a:lumOff val="25000"/>
                </a:schemeClr>
              </a:solidFill>
              <a:cs typeface="Arial" pitchFamily="34" charset="0"/>
            </a:endParaRPr>
          </a:p>
          <a:p>
            <a:pPr marL="425196" indent="-342900" fontAlgn="auto">
              <a:spcAft>
                <a:spcPts val="0"/>
              </a:spcAft>
              <a:buFont typeface="Arial" panose="020B0604020202020204" pitchFamily="34" charset="0"/>
              <a:buChar char="•"/>
              <a:defRPr/>
            </a:pPr>
            <a:r>
              <a:rPr lang="en-US" sz="2400" b="1" dirty="0">
                <a:solidFill>
                  <a:schemeClr val="tx1">
                    <a:lumMod val="75000"/>
                    <a:lumOff val="25000"/>
                  </a:schemeClr>
                </a:solidFill>
                <a:cs typeface="Arial" pitchFamily="34" charset="0"/>
              </a:rPr>
              <a:t>The visitor to the search engine types words (called keywords) related to their search into the text box. </a:t>
            </a:r>
            <a:br>
              <a:rPr lang="en-US" sz="2400" b="1" dirty="0">
                <a:solidFill>
                  <a:schemeClr val="tx1">
                    <a:lumMod val="75000"/>
                    <a:lumOff val="25000"/>
                  </a:schemeClr>
                </a:solidFill>
                <a:cs typeface="Arial" pitchFamily="34" charset="0"/>
              </a:rPr>
            </a:br>
            <a:endParaRPr lang="en-US" sz="2400" b="1" dirty="0">
              <a:solidFill>
                <a:schemeClr val="tx1">
                  <a:lumMod val="75000"/>
                  <a:lumOff val="25000"/>
                </a:schemeClr>
              </a:solidFill>
              <a:cs typeface="Arial" pitchFamily="34" charset="0"/>
            </a:endParaRPr>
          </a:p>
          <a:p>
            <a:pPr marL="425196" indent="-342900" fontAlgn="auto">
              <a:spcAft>
                <a:spcPts val="0"/>
              </a:spcAft>
              <a:buFont typeface="Arial" panose="020B0604020202020204" pitchFamily="34" charset="0"/>
              <a:buChar char="•"/>
              <a:defRPr/>
            </a:pPr>
            <a:r>
              <a:rPr lang="en-US" sz="2400" b="1" dirty="0">
                <a:solidFill>
                  <a:schemeClr val="tx1">
                    <a:lumMod val="75000"/>
                    <a:lumOff val="25000"/>
                  </a:schemeClr>
                </a:solidFill>
                <a:cs typeface="Arial" pitchFamily="34" charset="0"/>
              </a:rPr>
              <a:t>When the form is submitted, the data typed into the text box is sent to server-side processing that searches the database using the keywords you have entered. </a:t>
            </a:r>
            <a:br>
              <a:rPr lang="en-US" sz="2400" b="1" dirty="0">
                <a:solidFill>
                  <a:schemeClr val="tx1">
                    <a:lumMod val="75000"/>
                    <a:lumOff val="25000"/>
                  </a:schemeClr>
                </a:solidFill>
                <a:cs typeface="Arial" pitchFamily="34" charset="0"/>
              </a:rPr>
            </a:br>
            <a:endParaRPr lang="en-US" sz="2400" b="1" dirty="0">
              <a:solidFill>
                <a:schemeClr val="tx1">
                  <a:lumMod val="75000"/>
                  <a:lumOff val="25000"/>
                </a:schemeClr>
              </a:solidFill>
              <a:cs typeface="Arial" pitchFamily="34" charset="0"/>
            </a:endParaRPr>
          </a:p>
          <a:p>
            <a:pPr marL="425196" indent="-342900" fontAlgn="auto">
              <a:spcAft>
                <a:spcPts val="0"/>
              </a:spcAft>
              <a:buFont typeface="Arial" panose="020B0604020202020204" pitchFamily="34" charset="0"/>
              <a:buChar char="•"/>
              <a:defRPr/>
            </a:pPr>
            <a:r>
              <a:rPr lang="en-US" sz="2400" b="1" dirty="0">
                <a:solidFill>
                  <a:schemeClr val="tx1">
                    <a:lumMod val="75000"/>
                    <a:lumOff val="25000"/>
                  </a:schemeClr>
                </a:solidFill>
                <a:cs typeface="Arial" pitchFamily="34" charset="0"/>
              </a:rPr>
              <a:t>The search results (also called a result set) is a list that contains information such as the URLs for web pages that meet your criteria. </a:t>
            </a:r>
          </a:p>
          <a:p>
            <a:pPr marL="425196" indent="-342900" fontAlgn="auto">
              <a:spcAft>
                <a:spcPts val="0"/>
              </a:spcAft>
              <a:buFont typeface="Arial" panose="020B0604020202020204" pitchFamily="34" charset="0"/>
              <a:buChar char="•"/>
              <a:defRPr/>
            </a:pPr>
            <a:endParaRPr lang="en-US" sz="2400" b="1" dirty="0">
              <a:solidFill>
                <a:schemeClr val="tx1">
                  <a:lumMod val="75000"/>
                  <a:lumOff val="25000"/>
                </a:schemeClr>
              </a:solidFill>
            </a:endParaRPr>
          </a:p>
        </p:txBody>
      </p:sp>
      <p:sp>
        <p:nvSpPr>
          <p:cNvPr id="2355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372A5B60-685A-4110-B369-66538A73DE9F}"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12</a:t>
            </a:fld>
            <a:endParaRPr lang="en-US" altLang="en-US" sz="1100">
              <a:solidFill>
                <a:srgbClr val="4D4D4D"/>
              </a:solidFill>
              <a:latin typeface="Times New Roman" panose="02020603050405020304" pitchFamily="18" charset="0"/>
            </a:endParaRPr>
          </a:p>
        </p:txBody>
      </p:sp>
      <p:sp>
        <p:nvSpPr>
          <p:cNvPr id="23557" name="Rectangle 7"/>
          <p:cNvSpPr>
            <a:spLocks noChangeArrowheads="1"/>
          </p:cNvSpPr>
          <p:nvPr/>
        </p:nvSpPr>
        <p:spPr bwMode="auto">
          <a:xfrm>
            <a:off x="2309813" y="1985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52687" y="4860948"/>
            <a:ext cx="4238625" cy="1708103"/>
          </a:xfrm>
          <a:prstGeom prst="rect">
            <a:avLst/>
          </a:prstGeom>
        </p:spPr>
      </p:pic>
    </p:spTree>
    <p:extLst>
      <p:ext uri="{BB962C8B-B14F-4D97-AF65-F5344CB8AC3E}">
        <p14:creationId xmlns:p14="http://schemas.microsoft.com/office/powerpoint/2010/main" val="274176344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354013" y="398464"/>
            <a:ext cx="8180387" cy="441325"/>
          </a:xfrm>
        </p:spPr>
        <p:txBody>
          <a:bodyPr>
            <a:normAutofit/>
          </a:bodyPr>
          <a:lstStyle/>
          <a:p>
            <a:pPr fontAlgn="auto">
              <a:spcAft>
                <a:spcPts val="0"/>
              </a:spcAft>
              <a:defRPr/>
            </a:pPr>
            <a:r>
              <a:rPr lang="en-US" dirty="0">
                <a:solidFill>
                  <a:schemeClr val="tx2">
                    <a:satMod val="130000"/>
                  </a:schemeClr>
                </a:solidFill>
              </a:rPr>
              <a:t>Search Engine Results Page (SERP)</a:t>
            </a:r>
          </a:p>
        </p:txBody>
      </p:sp>
      <p:sp>
        <p:nvSpPr>
          <p:cNvPr id="25603" name="Rectangle 4"/>
          <p:cNvSpPr>
            <a:spLocks noGrp="1" noChangeArrowheads="1"/>
          </p:cNvSpPr>
          <p:nvPr>
            <p:ph idx="1"/>
          </p:nvPr>
        </p:nvSpPr>
        <p:spPr>
          <a:xfrm>
            <a:off x="337829" y="1185863"/>
            <a:ext cx="8503394" cy="2271391"/>
          </a:xfrm>
        </p:spPr>
        <p:txBody>
          <a:bodyPr/>
          <a:lstStyle/>
          <a:p>
            <a:pPr>
              <a:buFont typeface="Arial" panose="020B0604020202020204" pitchFamily="34" charset="0"/>
              <a:buChar char="•"/>
            </a:pPr>
            <a:r>
              <a:rPr lang="en-US" altLang="en-US" sz="1800" b="1" dirty="0">
                <a:cs typeface="Times New Roman" panose="02020603050405020304" pitchFamily="18" charset="0"/>
              </a:rPr>
              <a:t>A list of items that describe web pages matching the search terms. Each item contains a link to a page along with additional information that might include the page title, a brief description, the first few lines of text, the size of the page, and so on.</a:t>
            </a:r>
          </a:p>
          <a:p>
            <a:pPr>
              <a:buFont typeface="Arial" panose="020B0604020202020204" pitchFamily="34" charset="0"/>
              <a:buChar char="•"/>
            </a:pPr>
            <a:r>
              <a:rPr lang="en-US" altLang="en-US" sz="1800" b="1" dirty="0">
                <a:cs typeface="Times New Roman" panose="02020603050405020304" pitchFamily="18" charset="0"/>
              </a:rPr>
              <a:t>The order the web page items are displayed in the SERP may depend on:</a:t>
            </a:r>
          </a:p>
          <a:p>
            <a:pPr lvl="1">
              <a:buFont typeface="Arial" panose="020B0604020202020204" pitchFamily="34" charset="0"/>
              <a:buChar char="•"/>
            </a:pPr>
            <a:r>
              <a:rPr lang="en-US" altLang="en-US" sz="1800" b="1" dirty="0">
                <a:cs typeface="Times New Roman" panose="02020603050405020304" pitchFamily="18" charset="0"/>
              </a:rPr>
              <a:t>paid advertisements</a:t>
            </a:r>
          </a:p>
          <a:p>
            <a:pPr lvl="1">
              <a:buFont typeface="Arial" panose="020B0604020202020204" pitchFamily="34" charset="0"/>
              <a:buChar char="•"/>
            </a:pPr>
            <a:r>
              <a:rPr lang="en-US" altLang="en-US" sz="1800" b="1" dirty="0">
                <a:cs typeface="Times New Roman" panose="02020603050405020304" pitchFamily="18" charset="0"/>
              </a:rPr>
              <a:t>alphabetical order</a:t>
            </a:r>
          </a:p>
          <a:p>
            <a:pPr lvl="1">
              <a:buFont typeface="Arial" panose="020B0604020202020204" pitchFamily="34" charset="0"/>
              <a:buChar char="•"/>
            </a:pPr>
            <a:r>
              <a:rPr lang="en-US" altLang="en-US" sz="1800" b="1" dirty="0">
                <a:cs typeface="Times New Roman" panose="02020603050405020304" pitchFamily="18" charset="0"/>
              </a:rPr>
              <a:t>link popularity</a:t>
            </a:r>
          </a:p>
          <a:p>
            <a:pPr>
              <a:buFont typeface="Arial" panose="020B0604020202020204" pitchFamily="34" charset="0"/>
              <a:buChar char="•"/>
            </a:pPr>
            <a:r>
              <a:rPr lang="en-US" altLang="en-US" sz="1800" b="1" dirty="0">
                <a:cs typeface="Times New Roman" panose="02020603050405020304" pitchFamily="18" charset="0"/>
              </a:rPr>
              <a:t>Each search engine has their own policy for ordering the search results. </a:t>
            </a:r>
          </a:p>
        </p:txBody>
      </p:sp>
      <p:sp>
        <p:nvSpPr>
          <p:cNvPr id="2560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C542D9A-E46F-4078-96FD-05BD47244BB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13</a:t>
            </a:fld>
            <a:endParaRPr lang="en-US" altLang="en-US" sz="1100">
              <a:solidFill>
                <a:srgbClr val="4D4D4D"/>
              </a:solidFill>
              <a:latin typeface="Times New Roman" panose="02020603050405020304" pitchFamily="18" charset="0"/>
            </a:endParaRPr>
          </a:p>
        </p:txBody>
      </p:sp>
      <p:sp>
        <p:nvSpPr>
          <p:cNvPr id="25605" name="Rectangle 5"/>
          <p:cNvSpPr>
            <a:spLocks noChangeArrowheads="1"/>
          </p:cNvSpPr>
          <p:nvPr/>
        </p:nvSpPr>
        <p:spPr bwMode="auto">
          <a:xfrm>
            <a:off x="3086100" y="1185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25606" name="Rectangle 10"/>
          <p:cNvSpPr>
            <a:spLocks noChangeArrowheads="1"/>
          </p:cNvSpPr>
          <p:nvPr/>
        </p:nvSpPr>
        <p:spPr bwMode="auto">
          <a:xfrm>
            <a:off x="2509838" y="2081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904999" y="3464434"/>
            <a:ext cx="4735491" cy="2783966"/>
          </a:xfrm>
          <a:prstGeom prst="rect">
            <a:avLst/>
          </a:prstGeom>
        </p:spPr>
      </p:pic>
    </p:spTree>
    <p:extLst>
      <p:ext uri="{BB962C8B-B14F-4D97-AF65-F5344CB8AC3E}">
        <p14:creationId xmlns:p14="http://schemas.microsoft.com/office/powerpoint/2010/main" val="454149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95300" y="228600"/>
            <a:ext cx="8229600" cy="457200"/>
          </a:xfrm>
        </p:spPr>
        <p:txBody>
          <a:bodyPr>
            <a:normAutofit/>
          </a:bodyPr>
          <a:lstStyle/>
          <a:p>
            <a:pPr fontAlgn="auto">
              <a:spcAft>
                <a:spcPts val="0"/>
              </a:spcAft>
              <a:defRPr/>
            </a:pPr>
            <a:r>
              <a:rPr lang="en-US" dirty="0">
                <a:solidFill>
                  <a:schemeClr val="tx2">
                    <a:satMod val="130000"/>
                  </a:schemeClr>
                </a:solidFill>
              </a:rPr>
              <a:t>Designing Web Pages for Promotion</a:t>
            </a:r>
          </a:p>
        </p:txBody>
      </p:sp>
      <p:sp>
        <p:nvSpPr>
          <p:cNvPr id="27651" name="Rectangle 3"/>
          <p:cNvSpPr>
            <a:spLocks noGrp="1" noChangeArrowheads="1"/>
          </p:cNvSpPr>
          <p:nvPr>
            <p:ph idx="1"/>
          </p:nvPr>
        </p:nvSpPr>
        <p:spPr>
          <a:xfrm>
            <a:off x="381000" y="914400"/>
            <a:ext cx="8458200" cy="5364545"/>
          </a:xfrm>
        </p:spPr>
        <p:txBody>
          <a:bodyPr/>
          <a:lstStyle/>
          <a:p>
            <a:pPr>
              <a:buFont typeface="Arial" panose="020B0604020202020204" pitchFamily="34" charset="0"/>
              <a:buChar char="•"/>
            </a:pPr>
            <a:r>
              <a:rPr lang="en-US" altLang="en-US" sz="1800" b="1" dirty="0">
                <a:cs typeface="Arial" panose="020B0604020202020204" pitchFamily="34" charset="0"/>
              </a:rPr>
              <a:t>Keywords</a:t>
            </a:r>
          </a:p>
          <a:p>
            <a:pPr lvl="1">
              <a:buFont typeface="Wingdings" panose="05000000000000000000" pitchFamily="2" charset="2"/>
              <a:buChar char="ü"/>
            </a:pPr>
            <a:r>
              <a:rPr lang="en-US" altLang="en-US" sz="1800" b="1" dirty="0">
                <a:cs typeface="Times New Roman" panose="02020603050405020304" pitchFamily="18" charset="0"/>
              </a:rPr>
              <a:t>Terms and phrases that people may use when searching for your site. </a:t>
            </a:r>
          </a:p>
          <a:p>
            <a:pPr lvl="1">
              <a:buFont typeface="Wingdings" panose="05000000000000000000" pitchFamily="2" charset="2"/>
              <a:buChar char="ü"/>
            </a:pPr>
            <a:r>
              <a:rPr lang="en-US" altLang="en-US" sz="1800" b="1" dirty="0">
                <a:cs typeface="Times New Roman" panose="02020603050405020304" pitchFamily="18" charset="0"/>
              </a:rPr>
              <a:t>Words or phrases that describe your web site or business. </a:t>
            </a:r>
          </a:p>
          <a:p>
            <a:pPr lvl="1">
              <a:buFont typeface="Wingdings" panose="05000000000000000000" pitchFamily="2" charset="2"/>
              <a:buChar char="ü"/>
            </a:pPr>
            <a:r>
              <a:rPr lang="en-US" altLang="en-US" sz="1800" b="1" dirty="0">
                <a:cs typeface="Times New Roman" panose="02020603050405020304" pitchFamily="18" charset="0"/>
              </a:rPr>
              <a:t>Create a list of them</a:t>
            </a:r>
          </a:p>
          <a:p>
            <a:pPr lvl="1">
              <a:buFont typeface="Wingdings" panose="05000000000000000000" pitchFamily="2" charset="2"/>
              <a:buChar char="ü"/>
            </a:pPr>
            <a:r>
              <a:rPr lang="en-US" altLang="en-US" sz="1800" b="1" dirty="0">
                <a:cs typeface="Times New Roman" panose="02020603050405020304" pitchFamily="18" charset="0"/>
              </a:rPr>
              <a:t>Include common misspellings</a:t>
            </a:r>
          </a:p>
          <a:p>
            <a:pPr>
              <a:buFont typeface="Arial" panose="020B0604020202020204" pitchFamily="34" charset="0"/>
              <a:buChar char="•"/>
            </a:pPr>
            <a:r>
              <a:rPr lang="en-US" altLang="en-US" sz="1800" b="1" dirty="0">
                <a:cs typeface="Arial" panose="020B0604020202020204" pitchFamily="34" charset="0"/>
              </a:rPr>
              <a:t> Description</a:t>
            </a:r>
          </a:p>
          <a:p>
            <a:pPr lvl="1">
              <a:buFont typeface="Wingdings" panose="05000000000000000000" pitchFamily="2" charset="2"/>
              <a:buChar char="ü"/>
            </a:pPr>
            <a:r>
              <a:rPr lang="en-US" altLang="en-US" sz="1800" b="1" dirty="0">
                <a:cs typeface="Times New Roman" panose="02020603050405020304" pitchFamily="18" charset="0"/>
              </a:rPr>
              <a:t>What is special about your web site that would make someone want to visit? </a:t>
            </a:r>
          </a:p>
          <a:p>
            <a:pPr lvl="1">
              <a:buFont typeface="Wingdings" panose="05000000000000000000" pitchFamily="2" charset="2"/>
              <a:buChar char="ü"/>
            </a:pPr>
            <a:r>
              <a:rPr lang="en-US" altLang="en-US" sz="1800" b="1" dirty="0">
                <a:cs typeface="Times New Roman" panose="02020603050405020304" pitchFamily="18" charset="0"/>
              </a:rPr>
              <a:t>25-30 words  -- inviting and interesting</a:t>
            </a:r>
          </a:p>
          <a:p>
            <a:pPr lvl="1">
              <a:buFont typeface="Wingdings" panose="05000000000000000000" pitchFamily="2" charset="2"/>
              <a:buChar char="ü"/>
            </a:pPr>
            <a:r>
              <a:rPr lang="en-US" altLang="en-US" sz="1800" b="1" dirty="0">
                <a:cs typeface="Times New Roman" panose="02020603050405020304" pitchFamily="18" charset="0"/>
              </a:rPr>
              <a:t>Some search engines will display your description in the SERP</a:t>
            </a:r>
          </a:p>
          <a:p>
            <a:pPr>
              <a:buFont typeface="Arial" panose="020B0604020202020204" pitchFamily="34" charset="0"/>
              <a:buChar char="•"/>
            </a:pPr>
            <a:r>
              <a:rPr lang="en-US" altLang="en-US" sz="2200" b="1" dirty="0">
                <a:cs typeface="Times New Roman" panose="02020603050405020304" pitchFamily="18" charset="0"/>
              </a:rPr>
              <a:t>Description meta tag element</a:t>
            </a:r>
          </a:p>
          <a:p>
            <a:pPr lvl="1">
              <a:buFont typeface="Wingdings" panose="05000000000000000000" pitchFamily="2" charset="2"/>
              <a:buChar char="ü"/>
            </a:pPr>
            <a:r>
              <a:rPr lang="en-US" altLang="en-US" sz="1800" b="1" dirty="0">
                <a:cs typeface="Times New Roman" panose="02020603050405020304" pitchFamily="18" charset="0"/>
              </a:rPr>
              <a:t>A stand-alone tag</a:t>
            </a:r>
          </a:p>
          <a:p>
            <a:pPr lvl="1">
              <a:buFont typeface="Wingdings" panose="05000000000000000000" pitchFamily="2" charset="2"/>
              <a:buChar char="ü"/>
            </a:pPr>
            <a:r>
              <a:rPr lang="en-US" altLang="en-US" sz="1800" b="1" dirty="0">
                <a:cs typeface="Times New Roman" panose="02020603050405020304" pitchFamily="18" charset="0"/>
              </a:rPr>
              <a:t>Placed in the head section</a:t>
            </a:r>
          </a:p>
          <a:p>
            <a:pPr lvl="1">
              <a:buFont typeface="Wingdings" panose="05000000000000000000" pitchFamily="2" charset="2"/>
              <a:buChar char="ü"/>
            </a:pPr>
            <a:r>
              <a:rPr lang="en-US" altLang="en-US" sz="1800" b="1" dirty="0">
                <a:cs typeface="Times New Roman" panose="02020603050405020304" pitchFamily="18" charset="0"/>
              </a:rPr>
              <a:t>Attributes: </a:t>
            </a:r>
            <a:r>
              <a:rPr lang="en-US" altLang="en-US" sz="2000" b="1" dirty="0">
                <a:cs typeface="Times New Roman" panose="02020603050405020304" pitchFamily="18" charset="0"/>
              </a:rPr>
              <a:t>name, content</a:t>
            </a:r>
          </a:p>
          <a:p>
            <a:pPr lvl="1">
              <a:buFont typeface="Wingdings" panose="05000000000000000000" pitchFamily="2" charset="2"/>
              <a:buChar char="ü"/>
            </a:pPr>
            <a:r>
              <a:rPr lang="en-US" altLang="en-US" sz="1800" b="1" dirty="0">
                <a:cs typeface="Times New Roman" panose="02020603050405020304" pitchFamily="18" charset="0"/>
              </a:rPr>
              <a:t>General Form: </a:t>
            </a:r>
            <a:r>
              <a:rPr lang="en-US" altLang="en-US" sz="1800" b="1" dirty="0">
                <a:solidFill>
                  <a:schemeClr val="tx2"/>
                </a:solidFill>
                <a:cs typeface="Times New Roman" panose="02020603050405020304" pitchFamily="18" charset="0"/>
              </a:rPr>
              <a:t>&lt;meta name=“description" content="value"&gt;</a:t>
            </a:r>
          </a:p>
          <a:p>
            <a:pPr lvl="1">
              <a:buFont typeface="Wingdings" panose="05000000000000000000" pitchFamily="2" charset="2"/>
              <a:buChar char="ü"/>
            </a:pPr>
            <a:r>
              <a:rPr lang="en-US" altLang="en-US" sz="1800" b="1" dirty="0">
                <a:cs typeface="Times New Roman" panose="02020603050405020304" pitchFamily="18" charset="0"/>
              </a:rPr>
              <a:t>Example: </a:t>
            </a:r>
            <a:r>
              <a:rPr lang="en-US" altLang="en-US" sz="1800" b="1" dirty="0">
                <a:solidFill>
                  <a:schemeClr val="tx2"/>
                </a:solidFill>
                <a:cs typeface="Times New Roman" panose="02020603050405020304" pitchFamily="18" charset="0"/>
              </a:rPr>
              <a:t>&lt;meta name="description" content="Acme Design, a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premier web consulting group that specializes in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E-commerce, website design, website development,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and website re-design."&gt;</a:t>
            </a:r>
            <a:endParaRPr lang="en-US" altLang="en-US" sz="2200" b="1" dirty="0">
              <a:cs typeface="Arial" panose="020B0604020202020204" pitchFamily="34" charset="0"/>
            </a:endParaRPr>
          </a:p>
        </p:txBody>
      </p:sp>
      <p:sp>
        <p:nvSpPr>
          <p:cNvPr id="27652"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2E635383-5ECC-4425-A6D3-A4020F2E702F}"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14</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38863124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381000"/>
            <a:ext cx="8366125" cy="387798"/>
          </a:xfrm>
        </p:spPr>
        <p:txBody>
          <a:bodyPr/>
          <a:lstStyle/>
          <a:p>
            <a:pPr fontAlgn="auto">
              <a:spcAft>
                <a:spcPts val="0"/>
              </a:spcAft>
              <a:defRPr/>
            </a:pPr>
            <a:r>
              <a:rPr lang="en-US" dirty="0">
                <a:solidFill>
                  <a:schemeClr val="tx2">
                    <a:satMod val="130000"/>
                  </a:schemeClr>
                </a:solidFill>
              </a:rPr>
              <a:t>Search Engine Optimization (SEO)</a:t>
            </a:r>
          </a:p>
        </p:txBody>
      </p:sp>
      <p:sp>
        <p:nvSpPr>
          <p:cNvPr id="33795" name="Content Placeholder 2"/>
          <p:cNvSpPr>
            <a:spLocks noGrp="1"/>
          </p:cNvSpPr>
          <p:nvPr>
            <p:ph idx="1"/>
          </p:nvPr>
        </p:nvSpPr>
        <p:spPr>
          <a:xfrm>
            <a:off x="457200" y="914400"/>
            <a:ext cx="8382000" cy="5589222"/>
          </a:xfrm>
        </p:spPr>
        <p:txBody>
          <a:bodyPr/>
          <a:lstStyle/>
          <a:p>
            <a:pPr>
              <a:buFont typeface="Arial" panose="020B0604020202020204" pitchFamily="34" charset="0"/>
              <a:buChar char="•"/>
            </a:pPr>
            <a:r>
              <a:rPr lang="en-US" altLang="en-US" sz="1600" b="1" dirty="0"/>
              <a:t>Determine keywords </a:t>
            </a:r>
          </a:p>
          <a:p>
            <a:pPr>
              <a:buFont typeface="Arial" panose="020B0604020202020204" pitchFamily="34" charset="0"/>
              <a:buChar char="•"/>
            </a:pPr>
            <a:r>
              <a:rPr lang="en-US" altLang="en-US" sz="1600" b="1" dirty="0"/>
              <a:t>Page Title</a:t>
            </a:r>
          </a:p>
          <a:p>
            <a:pPr lvl="1">
              <a:buFont typeface="Arial" panose="020B0604020202020204" pitchFamily="34" charset="0"/>
              <a:buChar char="•"/>
            </a:pPr>
            <a:r>
              <a:rPr lang="en-US" altLang="en-US" sz="1600" b="1" dirty="0"/>
              <a:t>Include the company and/or website name</a:t>
            </a:r>
          </a:p>
          <a:p>
            <a:pPr lvl="1">
              <a:buFont typeface="Arial" panose="020B0604020202020204" pitchFamily="34" charset="0"/>
              <a:buChar char="•"/>
            </a:pPr>
            <a:r>
              <a:rPr lang="en-US" altLang="en-US" sz="1600" b="1" dirty="0"/>
              <a:t>Include selected keywords as appropriate</a:t>
            </a:r>
          </a:p>
          <a:p>
            <a:pPr>
              <a:buFont typeface="Arial" panose="020B0604020202020204" pitchFamily="34" charset="0"/>
              <a:buChar char="•"/>
            </a:pPr>
            <a:r>
              <a:rPr lang="en-US" altLang="en-US" sz="1600" b="1" dirty="0"/>
              <a:t>Heading tags - Include keywords</a:t>
            </a:r>
          </a:p>
          <a:p>
            <a:pPr>
              <a:buFont typeface="Arial" panose="020B0604020202020204" pitchFamily="34" charset="0"/>
              <a:buChar char="•"/>
            </a:pPr>
            <a:r>
              <a:rPr lang="en-US" altLang="en-US" sz="1600" b="1" dirty="0"/>
              <a:t>Text on page includes keywords</a:t>
            </a:r>
          </a:p>
          <a:p>
            <a:pPr>
              <a:buFont typeface="Arial" panose="020B0604020202020204" pitchFamily="34" charset="0"/>
              <a:buChar char="•"/>
            </a:pPr>
            <a:r>
              <a:rPr lang="en-US" altLang="en-US" sz="1600" b="1" dirty="0"/>
              <a:t>Linking</a:t>
            </a:r>
          </a:p>
          <a:p>
            <a:pPr marL="742950" lvl="3" indent="-396875">
              <a:buFont typeface="Wingdings" panose="05000000000000000000" pitchFamily="2" charset="2"/>
              <a:buChar char="ü"/>
            </a:pPr>
            <a:r>
              <a:rPr lang="en-US" altLang="en-US" sz="1600" b="1" dirty="0"/>
              <a:t>Provide text navigation hyperlinks</a:t>
            </a:r>
          </a:p>
          <a:p>
            <a:pPr marL="742950" lvl="3" indent="-396875">
              <a:buFont typeface="Wingdings" panose="05000000000000000000" pitchFamily="2" charset="2"/>
              <a:buChar char="ü"/>
            </a:pPr>
            <a:r>
              <a:rPr lang="en-US" altLang="en-US" sz="1600" b="1" dirty="0"/>
              <a:t>Verify that all hyperlinks are functioning</a:t>
            </a:r>
          </a:p>
          <a:p>
            <a:pPr>
              <a:buFont typeface="Arial" panose="020B0604020202020204" pitchFamily="34" charset="0"/>
              <a:buChar char="•"/>
            </a:pPr>
            <a:r>
              <a:rPr lang="en-US" altLang="en-US" sz="1600" b="1" dirty="0"/>
              <a:t>Page Layout - Use CSS for page layout</a:t>
            </a:r>
          </a:p>
          <a:p>
            <a:pPr>
              <a:buFont typeface="Arial" panose="020B0604020202020204" pitchFamily="34" charset="0"/>
              <a:buChar char="•"/>
            </a:pPr>
            <a:r>
              <a:rPr lang="en-US" altLang="en-US" sz="1600" b="1" dirty="0"/>
              <a:t>Images &amp; Multimedia</a:t>
            </a:r>
          </a:p>
          <a:p>
            <a:pPr marL="741363" lvl="2">
              <a:buFont typeface="Wingdings" panose="05000000000000000000" pitchFamily="2" charset="2"/>
              <a:buChar char="ü"/>
            </a:pPr>
            <a:r>
              <a:rPr lang="en-US" altLang="en-US" sz="1600" b="1" dirty="0"/>
              <a:t>Configure meaningful alternate text</a:t>
            </a:r>
          </a:p>
          <a:p>
            <a:pPr marL="741363" lvl="2">
              <a:buFont typeface="Wingdings" panose="05000000000000000000" pitchFamily="2" charset="2"/>
              <a:buChar char="ü"/>
            </a:pPr>
            <a:r>
              <a:rPr lang="en-US" altLang="en-US" sz="1600" b="1" dirty="0"/>
              <a:t>Be aware that text and hyperlinks contained within multimedia may not be accessed by search engine robots</a:t>
            </a:r>
          </a:p>
          <a:p>
            <a:pPr>
              <a:buFont typeface="Arial" panose="020B0604020202020204" pitchFamily="34" charset="0"/>
              <a:buChar char="•"/>
            </a:pPr>
            <a:r>
              <a:rPr lang="en-US" altLang="en-US" sz="1600" b="1" dirty="0"/>
              <a:t>Valid Code</a:t>
            </a:r>
          </a:p>
          <a:p>
            <a:pPr marL="741363" lvl="2">
              <a:buFont typeface="Wingdings" panose="05000000000000000000" pitchFamily="2" charset="2"/>
              <a:buChar char="ü"/>
            </a:pPr>
            <a:r>
              <a:rPr lang="en-US" altLang="en-US" sz="1600" b="1" dirty="0"/>
              <a:t>Validate HTML</a:t>
            </a:r>
          </a:p>
          <a:p>
            <a:pPr marL="741363" lvl="2">
              <a:buFont typeface="Wingdings" panose="05000000000000000000" pitchFamily="2" charset="2"/>
              <a:buChar char="ü"/>
            </a:pPr>
            <a:r>
              <a:rPr lang="en-US" altLang="en-US" sz="1600" b="1" dirty="0"/>
              <a:t>Validate CSS</a:t>
            </a:r>
          </a:p>
          <a:p>
            <a:pPr>
              <a:buFont typeface="Arial" panose="020B0604020202020204" pitchFamily="34" charset="0"/>
              <a:buChar char="•"/>
            </a:pPr>
            <a:r>
              <a:rPr lang="en-US" altLang="en-US" sz="1600" b="1" dirty="0"/>
              <a:t>Content of Value</a:t>
            </a:r>
          </a:p>
          <a:p>
            <a:pPr marL="741363" lvl="2">
              <a:buFont typeface="Wingdings" panose="05000000000000000000" pitchFamily="2" charset="2"/>
              <a:buChar char="ü"/>
            </a:pPr>
            <a:r>
              <a:rPr lang="en-US" altLang="en-US" sz="1600" b="1" dirty="0"/>
              <a:t>Follow Web Design Best Practices</a:t>
            </a:r>
          </a:p>
          <a:p>
            <a:pPr marL="741363" lvl="2">
              <a:buFont typeface="Wingdings" panose="05000000000000000000" pitchFamily="2" charset="2"/>
              <a:buChar char="ü"/>
            </a:pPr>
            <a:r>
              <a:rPr lang="en-US" altLang="en-US" sz="1600" b="1" dirty="0"/>
              <a:t>Well-organized</a:t>
            </a:r>
          </a:p>
          <a:p>
            <a:pPr marL="741363" lvl="2">
              <a:buFont typeface="Wingdings" panose="05000000000000000000" pitchFamily="2" charset="2"/>
              <a:buChar char="ü"/>
            </a:pPr>
            <a:r>
              <a:rPr lang="en-US" altLang="en-US" sz="1600" b="1" dirty="0"/>
              <a:t>Meaningful &amp; useful to your target audience</a:t>
            </a:r>
          </a:p>
        </p:txBody>
      </p:sp>
      <p:sp>
        <p:nvSpPr>
          <p:cNvPr id="3379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3160C19-85EB-43F1-A23A-1B4E4128BE4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15</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24967113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152400"/>
            <a:ext cx="4572000" cy="387798"/>
          </a:xfrm>
        </p:spPr>
        <p:txBody>
          <a:bodyPr/>
          <a:lstStyle/>
          <a:p>
            <a:pPr fontAlgn="auto">
              <a:spcAft>
                <a:spcPts val="0"/>
              </a:spcAft>
              <a:defRPr/>
            </a:pPr>
            <a:r>
              <a:rPr lang="en-US" dirty="0">
                <a:solidFill>
                  <a:schemeClr val="tx2">
                    <a:satMod val="130000"/>
                  </a:schemeClr>
                </a:solidFill>
              </a:rPr>
              <a:t>Listing in a Search Engine</a:t>
            </a:r>
          </a:p>
        </p:txBody>
      </p:sp>
      <p:sp>
        <p:nvSpPr>
          <p:cNvPr id="39939" name="Rectangle 3"/>
          <p:cNvSpPr>
            <a:spLocks noGrp="1" noChangeArrowheads="1"/>
          </p:cNvSpPr>
          <p:nvPr>
            <p:ph idx="1"/>
          </p:nvPr>
        </p:nvSpPr>
        <p:spPr>
          <a:xfrm>
            <a:off x="381000" y="685800"/>
            <a:ext cx="8305800" cy="5909310"/>
          </a:xfrm>
        </p:spPr>
        <p:txBody>
          <a:bodyPr/>
          <a:lstStyle/>
          <a:p>
            <a:pPr>
              <a:buFont typeface="Arial" panose="020B0604020202020204" pitchFamily="34" charset="0"/>
              <a:buChar char="•"/>
            </a:pPr>
            <a:r>
              <a:rPr lang="en-US" altLang="en-US" sz="1600" b="1" dirty="0">
                <a:cs typeface="Arial" panose="020B0604020202020204" pitchFamily="34" charset="0"/>
              </a:rPr>
              <a:t>General</a:t>
            </a:r>
          </a:p>
          <a:p>
            <a:pPr lvl="1">
              <a:buFont typeface="Wingdings" panose="05000000000000000000" pitchFamily="2" charset="2"/>
              <a:buChar char="ü"/>
            </a:pPr>
            <a:r>
              <a:rPr lang="en-US" altLang="en-US" sz="1600" b="1" dirty="0">
                <a:cs typeface="Arial" panose="020B0604020202020204" pitchFamily="34" charset="0"/>
              </a:rPr>
              <a:t>Wait until your site is finished</a:t>
            </a:r>
          </a:p>
          <a:p>
            <a:pPr lvl="1">
              <a:buFont typeface="Wingdings" panose="05000000000000000000" pitchFamily="2" charset="2"/>
              <a:buChar char="ü"/>
            </a:pPr>
            <a:r>
              <a:rPr lang="en-US" altLang="en-US" sz="1600" b="1" dirty="0">
                <a:cs typeface="Arial" panose="020B0604020202020204" pitchFamily="34" charset="0"/>
              </a:rPr>
              <a:t>Don’t submit “under construction” Web sites!</a:t>
            </a:r>
          </a:p>
          <a:p>
            <a:pPr lvl="1">
              <a:buFont typeface="Wingdings" panose="05000000000000000000" pitchFamily="2" charset="2"/>
              <a:buChar char="ü"/>
            </a:pPr>
            <a:r>
              <a:rPr lang="en-US" altLang="en-US" sz="1600" b="1" dirty="0">
                <a:cs typeface="Arial" panose="020B0604020202020204" pitchFamily="34" charset="0"/>
              </a:rPr>
              <a:t>Locate the “Add URL” or “Submit Your Site” page for a search engine</a:t>
            </a:r>
          </a:p>
          <a:p>
            <a:pPr lvl="1">
              <a:buFont typeface="Wingdings" panose="05000000000000000000" pitchFamily="2" charset="2"/>
              <a:buChar char="ü"/>
            </a:pPr>
            <a:r>
              <a:rPr lang="en-US" altLang="en-US" sz="1600" b="1" dirty="0">
                <a:cs typeface="Arial" panose="020B0604020202020204" pitchFamily="34" charset="0"/>
              </a:rPr>
              <a:t>Follow the directions and fill out the form</a:t>
            </a:r>
          </a:p>
          <a:p>
            <a:pPr lvl="1">
              <a:buFont typeface="Wingdings" panose="05000000000000000000" pitchFamily="2" charset="2"/>
              <a:buChar char="ü"/>
            </a:pPr>
            <a:r>
              <a:rPr lang="en-US" altLang="en-US" sz="1600" b="1" dirty="0">
                <a:cs typeface="Arial" panose="020B0604020202020204" pitchFamily="34" charset="0"/>
              </a:rPr>
              <a:t>A robot from the search engine will visit your website and index it</a:t>
            </a:r>
          </a:p>
          <a:p>
            <a:pPr lvl="1">
              <a:buFont typeface="Wingdings" panose="05000000000000000000" pitchFamily="2" charset="2"/>
              <a:buChar char="ü"/>
            </a:pPr>
            <a:r>
              <a:rPr lang="en-US" altLang="en-US" sz="1600" b="1" dirty="0">
                <a:cs typeface="Arial" panose="020B0604020202020204" pitchFamily="34" charset="0"/>
              </a:rPr>
              <a:t>Allow several weeks and test the search engine to see if your site is listed</a:t>
            </a:r>
          </a:p>
          <a:p>
            <a:pPr>
              <a:buFont typeface="Arial" panose="020B0604020202020204" pitchFamily="34" charset="0"/>
              <a:buChar char="•"/>
            </a:pPr>
            <a:r>
              <a:rPr lang="en-US" altLang="en-US" sz="1600" b="1" dirty="0">
                <a:cs typeface="Arial" panose="020B0604020202020204" pitchFamily="34" charset="0"/>
              </a:rPr>
              <a:t>Preferential Placement</a:t>
            </a:r>
          </a:p>
          <a:p>
            <a:pPr marL="885825" lvl="1" indent="-285750">
              <a:buFont typeface="Wingdings 2" panose="05020102010507070707" pitchFamily="18" charset="2"/>
              <a:buChar char="P"/>
            </a:pPr>
            <a:r>
              <a:rPr lang="en-US" altLang="en-US" sz="1600" b="1" dirty="0">
                <a:cs typeface="Arial" panose="020B0604020202020204" pitchFamily="34" charset="0"/>
              </a:rPr>
              <a:t>Offers vary: Example: Google’s AdWords http://www.google.com/adwords</a:t>
            </a:r>
            <a:br>
              <a:rPr lang="en-US" altLang="en-US" sz="1600" b="1" dirty="0"/>
            </a:br>
            <a:endParaRPr lang="en-US" altLang="en-US" sz="1600" b="1" dirty="0"/>
          </a:p>
          <a:p>
            <a:pPr marL="885825" lvl="1" indent="-285750">
              <a:buFont typeface="Wingdings 2" panose="05020102010507070707" pitchFamily="18" charset="2"/>
              <a:buChar char="P"/>
            </a:pPr>
            <a:r>
              <a:rPr lang="en-US" altLang="en-US" sz="1600" b="1" dirty="0"/>
              <a:t>Commonly used acronyms:</a:t>
            </a:r>
          </a:p>
          <a:p>
            <a:pPr marL="1033463" lvl="2" indent="-285750">
              <a:buFont typeface="Arial" panose="020B0604020202020204" pitchFamily="34" charset="0"/>
              <a:buChar char="•"/>
            </a:pPr>
            <a:r>
              <a:rPr lang="en-US" altLang="en-US" sz="1600" b="1" dirty="0"/>
              <a:t>CPC – Cost Per Click (PPC – Pay Per Click)</a:t>
            </a:r>
            <a:br>
              <a:rPr lang="en-US" altLang="en-US" sz="1600" b="1" dirty="0"/>
            </a:br>
            <a:r>
              <a:rPr lang="en-US" altLang="en-US" sz="1600" b="1" dirty="0"/>
              <a:t>The price you are charged if you have signed up for a paid sponsor or ad program and a visitor clicks on a link to your Web site.</a:t>
            </a:r>
            <a:br>
              <a:rPr lang="en-US" altLang="en-US" sz="1600" b="1" dirty="0"/>
            </a:br>
            <a:endParaRPr lang="en-US" altLang="en-US" sz="1600" b="1" dirty="0"/>
          </a:p>
          <a:p>
            <a:pPr marL="1033463" lvl="2" indent="-285750">
              <a:buFont typeface="Arial" panose="020B0604020202020204" pitchFamily="34" charset="0"/>
              <a:buChar char="•"/>
            </a:pPr>
            <a:r>
              <a:rPr lang="en-US" altLang="en-US" sz="1600" b="1" dirty="0"/>
              <a:t>CPM – Cost Per Impressions</a:t>
            </a:r>
            <a:br>
              <a:rPr lang="en-US" altLang="en-US" sz="1600" b="1" dirty="0"/>
            </a:br>
            <a:r>
              <a:rPr lang="en-US" altLang="en-US" sz="1600" b="1" dirty="0"/>
              <a:t>Your cost for every 1000 times that your ad is displayed on a web page (whether or not the visitor clicks on your ad).</a:t>
            </a:r>
            <a:br>
              <a:rPr lang="en-US" altLang="en-US" sz="1600" b="1" dirty="0"/>
            </a:br>
            <a:endParaRPr lang="en-US" altLang="en-US" sz="1600" b="1" dirty="0"/>
          </a:p>
          <a:p>
            <a:pPr marL="1033463" lvl="2" indent="-285750">
              <a:buFont typeface="Arial" panose="020B0604020202020204" pitchFamily="34" charset="0"/>
              <a:buChar char="•"/>
            </a:pPr>
            <a:r>
              <a:rPr lang="en-US" altLang="en-US" sz="1600" b="1" dirty="0"/>
              <a:t>CTR – Click Through Rate</a:t>
            </a:r>
            <a:br>
              <a:rPr lang="en-US" altLang="en-US" sz="1600" b="1" dirty="0"/>
            </a:br>
            <a:r>
              <a:rPr lang="en-US" altLang="en-US" sz="1600" b="1" dirty="0"/>
              <a:t>The ratio of the number of times an ad is clicked on to the number of times an ad is viewed. </a:t>
            </a:r>
            <a:br>
              <a:rPr lang="en-US" altLang="en-US" sz="1600" b="1" dirty="0"/>
            </a:br>
            <a:r>
              <a:rPr lang="en-US" altLang="en-US" sz="1600" b="1" dirty="0"/>
              <a:t>For example if your ad was shown 100 times and 20 people clicked on it, your CTR would be 20/100 or 20%.</a:t>
            </a:r>
            <a:endParaRPr lang="en-US" altLang="en-US" sz="1600" b="1" dirty="0">
              <a:cs typeface="Arial" panose="020B0604020202020204" pitchFamily="34" charset="0"/>
            </a:endParaRPr>
          </a:p>
        </p:txBody>
      </p:sp>
      <p:sp>
        <p:nvSpPr>
          <p:cNvPr id="39940"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C4975620-DFBB-4E7E-9A3B-6F6AD6C2537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16</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2091644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304800"/>
            <a:ext cx="3657600" cy="387798"/>
          </a:xfrm>
        </p:spPr>
        <p:txBody>
          <a:bodyPr/>
          <a:lstStyle/>
          <a:p>
            <a:pPr fontAlgn="auto">
              <a:spcAft>
                <a:spcPts val="0"/>
              </a:spcAft>
              <a:defRPr/>
            </a:pPr>
            <a:r>
              <a:rPr lang="en-US" dirty="0">
                <a:solidFill>
                  <a:schemeClr val="tx2">
                    <a:satMod val="130000"/>
                  </a:schemeClr>
                </a:solidFill>
              </a:rPr>
              <a:t>Mapping Your Site</a:t>
            </a:r>
          </a:p>
        </p:txBody>
      </p:sp>
      <p:sp>
        <p:nvSpPr>
          <p:cNvPr id="27652" name="Rectangle 3"/>
          <p:cNvSpPr>
            <a:spLocks noGrp="1" noChangeArrowheads="1"/>
          </p:cNvSpPr>
          <p:nvPr>
            <p:ph idx="1"/>
          </p:nvPr>
        </p:nvSpPr>
        <p:spPr>
          <a:xfrm>
            <a:off x="477430" y="990600"/>
            <a:ext cx="8001000" cy="2978543"/>
          </a:xfrm>
        </p:spPr>
        <p:txBody>
          <a:bodyPr rtlCol="0">
            <a:normAutofit/>
          </a:bodyPr>
          <a:lstStyle/>
          <a:p>
            <a:pPr fontAlgn="auto">
              <a:buFont typeface="Arial" panose="020B0604020202020204" pitchFamily="34" charset="0"/>
              <a:buChar char="•"/>
              <a:defRPr/>
            </a:pPr>
            <a:r>
              <a:rPr lang="en-US" sz="1800" b="1" dirty="0">
                <a:solidFill>
                  <a:schemeClr val="tx1">
                    <a:lumMod val="75000"/>
                    <a:lumOff val="25000"/>
                  </a:schemeClr>
                </a:solidFill>
              </a:rPr>
              <a:t>HTML Site Map Web page</a:t>
            </a:r>
          </a:p>
          <a:p>
            <a:pPr marL="544068" lvl="1" indent="-342900" fontAlgn="auto">
              <a:buFont typeface="Wingdings" panose="05000000000000000000" pitchFamily="2" charset="2"/>
              <a:buChar char="ü"/>
              <a:defRPr/>
            </a:pPr>
            <a:r>
              <a:rPr lang="en-US" sz="1800" b="1" dirty="0">
                <a:solidFill>
                  <a:schemeClr val="tx1">
                    <a:lumMod val="75000"/>
                    <a:lumOff val="25000"/>
                  </a:schemeClr>
                </a:solidFill>
              </a:rPr>
              <a:t>Used by visitors and accessed by search engines. </a:t>
            </a:r>
          </a:p>
          <a:p>
            <a:pPr marL="544068" lvl="1" indent="-342900" fontAlgn="auto">
              <a:buFont typeface="Wingdings" panose="05000000000000000000" pitchFamily="2" charset="2"/>
              <a:buChar char="ü"/>
              <a:defRPr/>
            </a:pPr>
            <a:r>
              <a:rPr lang="en-US" sz="1800" b="1" dirty="0">
                <a:solidFill>
                  <a:schemeClr val="tx1">
                    <a:lumMod val="75000"/>
                    <a:lumOff val="25000"/>
                  </a:schemeClr>
                </a:solidFill>
              </a:rPr>
              <a:t>Example: </a:t>
            </a:r>
            <a:r>
              <a:rPr lang="en-US" sz="1800" b="1" dirty="0">
                <a:solidFill>
                  <a:schemeClr val="tx1">
                    <a:lumMod val="75000"/>
                    <a:lumOff val="25000"/>
                  </a:schemeClr>
                </a:solidFill>
                <a:hlinkClick r:id="rId3"/>
              </a:rPr>
              <a:t>http://webdevbasics.net/sitemap.html</a:t>
            </a:r>
            <a:endParaRPr lang="en-US" sz="1800" b="1" dirty="0">
              <a:solidFill>
                <a:schemeClr val="tx1">
                  <a:lumMod val="75000"/>
                  <a:lumOff val="25000"/>
                </a:schemeClr>
              </a:solidFill>
            </a:endParaRPr>
          </a:p>
          <a:p>
            <a:pPr fontAlgn="auto">
              <a:buFont typeface="Arial" panose="020B0604020202020204" pitchFamily="34" charset="0"/>
              <a:buChar char="•"/>
              <a:defRPr/>
            </a:pPr>
            <a:endParaRPr lang="en-US" sz="1800" b="1" dirty="0">
              <a:solidFill>
                <a:schemeClr val="tx1">
                  <a:lumMod val="75000"/>
                  <a:lumOff val="25000"/>
                </a:schemeClr>
              </a:solidFill>
            </a:endParaRPr>
          </a:p>
          <a:p>
            <a:pPr fontAlgn="auto">
              <a:buFont typeface="Arial" panose="020B0604020202020204" pitchFamily="34" charset="0"/>
              <a:buChar char="•"/>
              <a:defRPr/>
            </a:pPr>
            <a:r>
              <a:rPr lang="en-US" sz="1800" b="1" dirty="0">
                <a:solidFill>
                  <a:schemeClr val="tx1">
                    <a:lumMod val="75000"/>
                    <a:lumOff val="25000"/>
                  </a:schemeClr>
                </a:solidFill>
              </a:rPr>
              <a:t>XML Sitemap file</a:t>
            </a:r>
          </a:p>
          <a:p>
            <a:pPr marL="544068" lvl="1" indent="-342900" fontAlgn="auto">
              <a:buFont typeface="Wingdings" panose="05000000000000000000" pitchFamily="2" charset="2"/>
              <a:buChar char="ü"/>
              <a:defRPr/>
            </a:pPr>
            <a:r>
              <a:rPr lang="en-US" sz="1800" b="1" dirty="0">
                <a:solidFill>
                  <a:schemeClr val="tx1">
                    <a:lumMod val="75000"/>
                    <a:lumOff val="25000"/>
                  </a:schemeClr>
                </a:solidFill>
              </a:rPr>
              <a:t>Accessed only by search engines</a:t>
            </a:r>
          </a:p>
          <a:p>
            <a:pPr marL="544068" lvl="1" indent="-342900" fontAlgn="auto">
              <a:buFont typeface="Wingdings" panose="05000000000000000000" pitchFamily="2" charset="2"/>
              <a:buChar char="ü"/>
              <a:defRPr/>
            </a:pPr>
            <a:r>
              <a:rPr lang="en-US" sz="1800" b="1" dirty="0">
                <a:solidFill>
                  <a:schemeClr val="tx1">
                    <a:lumMod val="75000"/>
                    <a:lumOff val="25000"/>
                  </a:schemeClr>
                </a:solidFill>
              </a:rPr>
              <a:t>List of Web pages with URL, last date updated, frequency of update, and priority indicators</a:t>
            </a:r>
          </a:p>
          <a:p>
            <a:pPr marL="544068" lvl="1" indent="-342900" fontAlgn="auto">
              <a:buFont typeface="Wingdings" panose="05000000000000000000" pitchFamily="2" charset="2"/>
              <a:buChar char="ü"/>
              <a:defRPr/>
            </a:pPr>
            <a:r>
              <a:rPr lang="en-US" sz="1800" b="1" dirty="0">
                <a:solidFill>
                  <a:schemeClr val="tx1">
                    <a:lumMod val="75000"/>
                    <a:lumOff val="25000"/>
                  </a:schemeClr>
                </a:solidFill>
              </a:rPr>
              <a:t>See </a:t>
            </a:r>
            <a:r>
              <a:rPr lang="en-US" sz="1800" b="1" dirty="0">
                <a:solidFill>
                  <a:schemeClr val="tx1">
                    <a:lumMod val="75000"/>
                    <a:lumOff val="25000"/>
                  </a:schemeClr>
                </a:solidFill>
                <a:hlinkClick r:id="rId4"/>
              </a:rPr>
              <a:t>http://google.com/support/webmasters</a:t>
            </a:r>
            <a:endParaRPr lang="en-US" sz="1800" b="1" dirty="0">
              <a:solidFill>
                <a:schemeClr val="tx1">
                  <a:lumMod val="75000"/>
                  <a:lumOff val="25000"/>
                </a:schemeClr>
              </a:solidFill>
            </a:endParaRPr>
          </a:p>
        </p:txBody>
      </p:sp>
      <p:sp>
        <p:nvSpPr>
          <p:cNvPr id="44036"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B69400B-1A48-4950-849E-D07E97180351}"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17</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8677716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28600" y="249237"/>
            <a:ext cx="8653462" cy="387798"/>
          </a:xfrm>
        </p:spPr>
        <p:txBody>
          <a:bodyPr/>
          <a:lstStyle/>
          <a:p>
            <a:pPr fontAlgn="auto">
              <a:spcAft>
                <a:spcPts val="0"/>
              </a:spcAft>
              <a:defRPr/>
            </a:pPr>
            <a:r>
              <a:rPr lang="en-US" dirty="0">
                <a:solidFill>
                  <a:schemeClr val="tx2">
                    <a:satMod val="130000"/>
                  </a:schemeClr>
                </a:solidFill>
              </a:rPr>
              <a:t>Monitor Search Engine Listings </a:t>
            </a:r>
          </a:p>
        </p:txBody>
      </p:sp>
      <p:sp>
        <p:nvSpPr>
          <p:cNvPr id="32771" name="Rectangle 3"/>
          <p:cNvSpPr>
            <a:spLocks noGrp="1" noChangeArrowheads="1"/>
          </p:cNvSpPr>
          <p:nvPr>
            <p:ph idx="1"/>
          </p:nvPr>
        </p:nvSpPr>
        <p:spPr>
          <a:xfrm>
            <a:off x="457200" y="914400"/>
            <a:ext cx="8305800" cy="5029200"/>
          </a:xfrm>
        </p:spPr>
        <p:txBody>
          <a:bodyPr rtlCol="0">
            <a:normAutofit/>
          </a:bodyPr>
          <a:lstStyle/>
          <a:p>
            <a:pPr marL="91440" indent="-91440" fontAlgn="auto">
              <a:lnSpc>
                <a:spcPct val="80000"/>
              </a:lnSpc>
              <a:defRPr/>
            </a:pPr>
            <a:r>
              <a:rPr lang="en-US" altLang="en-US" sz="2800" b="1" dirty="0">
                <a:solidFill>
                  <a:schemeClr val="tx1">
                    <a:lumMod val="75000"/>
                    <a:lumOff val="25000"/>
                  </a:schemeClr>
                </a:solidFill>
                <a:cs typeface="Times New Roman" panose="02020603050405020304" pitchFamily="18" charset="0"/>
              </a:rPr>
              <a:t>Web Analytics:</a:t>
            </a:r>
          </a:p>
          <a:p>
            <a:pPr marL="384048" lvl="1" indent="-182880" fontAlgn="auto">
              <a:lnSpc>
                <a:spcPct val="80000"/>
              </a:lnSpc>
              <a:defRPr/>
            </a:pPr>
            <a:r>
              <a:rPr lang="en-US" altLang="en-US" sz="2400" dirty="0">
                <a:solidFill>
                  <a:schemeClr val="tx1">
                    <a:lumMod val="75000"/>
                    <a:lumOff val="25000"/>
                  </a:schemeClr>
                </a:solidFill>
              </a:rPr>
              <a:t> "the measurement, collection, analysis and reporting of Internet data for the purposes of understanding and optimizing Web usage." </a:t>
            </a:r>
            <a:br>
              <a:rPr lang="en-US" altLang="en-US" sz="2400" dirty="0">
                <a:solidFill>
                  <a:schemeClr val="tx1">
                    <a:lumMod val="75000"/>
                    <a:lumOff val="25000"/>
                  </a:schemeClr>
                </a:solidFill>
              </a:rPr>
            </a:br>
            <a:endParaRPr lang="en-US" altLang="en-US" sz="1050" b="1" dirty="0">
              <a:solidFill>
                <a:schemeClr val="tx1">
                  <a:lumMod val="75000"/>
                  <a:lumOff val="25000"/>
                </a:schemeClr>
              </a:solidFill>
              <a:cs typeface="Times New Roman" panose="02020603050405020304" pitchFamily="18" charset="0"/>
            </a:endParaRPr>
          </a:p>
          <a:p>
            <a:pPr marL="91440" indent="-91440" fontAlgn="auto">
              <a:lnSpc>
                <a:spcPct val="80000"/>
              </a:lnSpc>
              <a:defRPr/>
            </a:pPr>
            <a:r>
              <a:rPr lang="en-US" altLang="en-US" sz="2800" b="1" dirty="0">
                <a:solidFill>
                  <a:schemeClr val="tx1">
                    <a:lumMod val="75000"/>
                    <a:lumOff val="25000"/>
                  </a:schemeClr>
                </a:solidFill>
                <a:cs typeface="Times New Roman" panose="02020603050405020304" pitchFamily="18" charset="0"/>
              </a:rPr>
              <a:t>Analyze web site logs</a:t>
            </a: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defRPr/>
            </a:pPr>
            <a:endParaRPr lang="en-US" altLang="en-US" sz="2400" b="1" dirty="0">
              <a:solidFill>
                <a:schemeClr val="tx1">
                  <a:lumMod val="75000"/>
                  <a:lumOff val="25000"/>
                </a:schemeClr>
              </a:solidFill>
              <a:cs typeface="Times New Roman" panose="02020603050405020304" pitchFamily="18" charset="0"/>
            </a:endParaRPr>
          </a:p>
          <a:p>
            <a:pPr marL="91440" indent="-91440" fontAlgn="auto">
              <a:lnSpc>
                <a:spcPct val="80000"/>
              </a:lnSpc>
              <a:buFontTx/>
              <a:buNone/>
              <a:defRPr/>
            </a:pPr>
            <a:endParaRPr lang="en-US" altLang="en-US" sz="2400" b="1" dirty="0">
              <a:solidFill>
                <a:schemeClr val="tx1">
                  <a:lumMod val="75000"/>
                  <a:lumOff val="25000"/>
                </a:schemeClr>
              </a:solidFill>
              <a:cs typeface="Times New Roman" panose="02020603050405020304" pitchFamily="18" charset="0"/>
            </a:endParaRPr>
          </a:p>
        </p:txBody>
      </p:sp>
      <p:sp>
        <p:nvSpPr>
          <p:cNvPr id="48133"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308CE062-AC86-44AF-B5CA-D33D22DD8A00}"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18</a:t>
            </a:fld>
            <a:endParaRPr lang="en-US" altLang="en-US" sz="1100">
              <a:solidFill>
                <a:srgbClr val="4D4D4D"/>
              </a:solidFill>
              <a:latin typeface="Times New Roman" panose="02020603050405020304" pitchFamily="18" charset="0"/>
            </a:endParaRPr>
          </a:p>
        </p:txBody>
      </p:sp>
      <p:sp>
        <p:nvSpPr>
          <p:cNvPr id="48134" name="Rectangle 6"/>
          <p:cNvSpPr>
            <a:spLocks noChangeArrowheads="1"/>
          </p:cNvSpPr>
          <p:nvPr/>
        </p:nvSpPr>
        <p:spPr bwMode="auto">
          <a:xfrm>
            <a:off x="2286000" y="150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8135" name="Rectangle 8"/>
          <p:cNvSpPr>
            <a:spLocks noChangeArrowheads="1"/>
          </p:cNvSpPr>
          <p:nvPr/>
        </p:nvSpPr>
        <p:spPr bwMode="auto">
          <a:xfrm>
            <a:off x="2586038"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8136" name="Rectangle 10"/>
          <p:cNvSpPr>
            <a:spLocks noChangeArrowheads="1"/>
          </p:cNvSpPr>
          <p:nvPr/>
        </p:nvSpPr>
        <p:spPr bwMode="auto">
          <a:xfrm>
            <a:off x="2200275" y="2138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481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88469"/>
            <a:ext cx="63563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7568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Analytics</a:t>
            </a:r>
          </a:p>
        </p:txBody>
      </p:sp>
      <p:pic>
        <p:nvPicPr>
          <p:cNvPr id="3" name="Picture 2"/>
          <p:cNvPicPr>
            <a:picLocks noChangeAspect="1"/>
          </p:cNvPicPr>
          <p:nvPr/>
        </p:nvPicPr>
        <p:blipFill>
          <a:blip r:embed="rId2"/>
          <a:stretch>
            <a:fillRect/>
          </a:stretch>
        </p:blipFill>
        <p:spPr>
          <a:xfrm>
            <a:off x="369536" y="990600"/>
            <a:ext cx="2828334" cy="3871912"/>
          </a:xfrm>
          <a:prstGeom prst="rect">
            <a:avLst/>
          </a:prstGeom>
        </p:spPr>
      </p:pic>
      <p:sp>
        <p:nvSpPr>
          <p:cNvPr id="4" name="TextBox 3"/>
          <p:cNvSpPr txBox="1"/>
          <p:nvPr/>
        </p:nvSpPr>
        <p:spPr>
          <a:xfrm>
            <a:off x="3276600" y="976934"/>
            <a:ext cx="5486400" cy="1231106"/>
          </a:xfrm>
          <a:prstGeom prst="rect">
            <a:avLst/>
          </a:prstGeom>
          <a:noFill/>
        </p:spPr>
        <p:txBody>
          <a:bodyPr wrap="square" rtlCol="0">
            <a:spAutoFit/>
          </a:bodyPr>
          <a:lstStyle/>
          <a:p>
            <a:pPr marL="285750" indent="-285750">
              <a:buFont typeface="Arial" panose="020B0604020202020204" pitchFamily="34" charset="0"/>
              <a:buChar char="•"/>
            </a:pPr>
            <a:r>
              <a:rPr lang="en-US" sz="1600" dirty="0"/>
              <a:t>Google: Google Analytics</a:t>
            </a:r>
          </a:p>
          <a:p>
            <a:pPr marL="285750" indent="-285750">
              <a:buFont typeface="Arial" panose="020B0604020202020204" pitchFamily="34" charset="0"/>
              <a:buChar char="•"/>
            </a:pPr>
            <a:r>
              <a:rPr lang="en-US" sz="1600" dirty="0"/>
              <a:t>Create an account using your marymount.edu email address</a:t>
            </a:r>
          </a:p>
          <a:p>
            <a:pPr marL="285750" indent="-285750">
              <a:buFont typeface="Arial" panose="020B0604020202020204" pitchFamily="34" charset="0"/>
              <a:buChar char="•"/>
            </a:pPr>
            <a:r>
              <a:rPr lang="en-US" sz="1600" dirty="0"/>
              <a:t>Sign in: </a:t>
            </a:r>
            <a:r>
              <a:rPr lang="en-US" sz="1000" dirty="0"/>
              <a:t>https://www.google.com/analytics/web/provision/?authuser=0#provision/SignUp/</a:t>
            </a:r>
          </a:p>
        </p:txBody>
      </p:sp>
      <p:pic>
        <p:nvPicPr>
          <p:cNvPr id="9" name="Picture 8"/>
          <p:cNvPicPr>
            <a:picLocks noChangeAspect="1"/>
          </p:cNvPicPr>
          <p:nvPr/>
        </p:nvPicPr>
        <p:blipFill>
          <a:blip r:embed="rId3"/>
          <a:stretch>
            <a:fillRect/>
          </a:stretch>
        </p:blipFill>
        <p:spPr>
          <a:xfrm>
            <a:off x="381000" y="5029200"/>
            <a:ext cx="8229600" cy="1559746"/>
          </a:xfrm>
          <a:prstGeom prst="rect">
            <a:avLst/>
          </a:prstGeom>
        </p:spPr>
      </p:pic>
      <p:sp>
        <p:nvSpPr>
          <p:cNvPr id="6" name="Arrow: Down 5"/>
          <p:cNvSpPr/>
          <p:nvPr/>
        </p:nvSpPr>
        <p:spPr bwMode="auto">
          <a:xfrm>
            <a:off x="7162800" y="4568442"/>
            <a:ext cx="762000" cy="1066800"/>
          </a:xfrm>
          <a:prstGeom prst="down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p:cNvPicPr>
            <a:picLocks noChangeAspect="1"/>
          </p:cNvPicPr>
          <p:nvPr/>
        </p:nvPicPr>
        <p:blipFill>
          <a:blip r:embed="rId4"/>
          <a:stretch>
            <a:fillRect/>
          </a:stretch>
        </p:blipFill>
        <p:spPr>
          <a:xfrm>
            <a:off x="3657600" y="2550835"/>
            <a:ext cx="4395787" cy="1401109"/>
          </a:xfrm>
          <a:prstGeom prst="rect">
            <a:avLst/>
          </a:prstGeom>
        </p:spPr>
      </p:pic>
    </p:spTree>
    <p:extLst>
      <p:ext uri="{BB962C8B-B14F-4D97-AF65-F5344CB8AC3E}">
        <p14:creationId xmlns:p14="http://schemas.microsoft.com/office/powerpoint/2010/main" val="40030254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Week 13 Agenda</a:t>
            </a:r>
          </a:p>
        </p:txBody>
      </p:sp>
      <p:sp>
        <p:nvSpPr>
          <p:cNvPr id="3" name="Content Placeholder 2"/>
          <p:cNvSpPr>
            <a:spLocks noGrp="1"/>
          </p:cNvSpPr>
          <p:nvPr>
            <p:ph idx="1"/>
          </p:nvPr>
        </p:nvSpPr>
        <p:spPr>
          <a:xfrm>
            <a:off x="609600" y="1219200"/>
            <a:ext cx="7467600" cy="1371600"/>
          </a:xfrm>
        </p:spPr>
        <p:txBody>
          <a:bodyPr>
            <a:noAutofit/>
          </a:bodyPr>
          <a:lstStyle/>
          <a:p>
            <a:pPr>
              <a:buFont typeface="Arial" panose="020B0604020202020204" pitchFamily="34" charset="0"/>
              <a:buChar char="•"/>
            </a:pPr>
            <a:r>
              <a:rPr lang="en-US" sz="2000" b="1" dirty="0">
                <a:latin typeface="Arial" panose="020B0604020202020204" pitchFamily="34" charset="0"/>
                <a:cs typeface="Arial" panose="020B0604020202020204" pitchFamily="34" charset="0"/>
              </a:rPr>
              <a:t>Mini-Project 4 Grading Critique</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Mini-Project 5 Set-up</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Chapter 13 – Web Presence</a:t>
            </a:r>
          </a:p>
          <a:p>
            <a:pPr>
              <a:buFont typeface="Arial" panose="020B0604020202020204" pitchFamily="34" charset="0"/>
              <a:buChar char="•"/>
            </a:pPr>
            <a:r>
              <a:rPr lang="en-US" sz="2000" b="1" dirty="0">
                <a:latin typeface="Arial" panose="020B0604020202020204" pitchFamily="34" charset="0"/>
                <a:cs typeface="Arial" panose="020B0604020202020204" pitchFamily="34" charset="0"/>
              </a:rPr>
              <a:t>Chapter 14 – JavaScript Introduction</a:t>
            </a:r>
          </a:p>
          <a:p>
            <a:pPr>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8752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648200" y="2971800"/>
            <a:ext cx="4284578" cy="3052762"/>
          </a:xfrm>
          <a:prstGeom prst="rect">
            <a:avLst/>
          </a:prstGeom>
        </p:spPr>
      </p:pic>
      <p:pic>
        <p:nvPicPr>
          <p:cNvPr id="8" name="Picture 7"/>
          <p:cNvPicPr>
            <a:picLocks noChangeAspect="1"/>
          </p:cNvPicPr>
          <p:nvPr/>
        </p:nvPicPr>
        <p:blipFill>
          <a:blip r:embed="rId3"/>
          <a:stretch>
            <a:fillRect/>
          </a:stretch>
        </p:blipFill>
        <p:spPr>
          <a:xfrm>
            <a:off x="725081" y="4419600"/>
            <a:ext cx="3209925" cy="2162175"/>
          </a:xfrm>
          <a:prstGeom prst="rect">
            <a:avLst/>
          </a:prstGeom>
        </p:spPr>
      </p:pic>
      <p:sp>
        <p:nvSpPr>
          <p:cNvPr id="2" name="Title 1"/>
          <p:cNvSpPr>
            <a:spLocks noGrp="1"/>
          </p:cNvSpPr>
          <p:nvPr>
            <p:ph type="title"/>
          </p:nvPr>
        </p:nvSpPr>
        <p:spPr/>
        <p:txBody>
          <a:bodyPr/>
          <a:lstStyle/>
          <a:p>
            <a:r>
              <a:rPr lang="en-US" dirty="0"/>
              <a:t>Google Analytics</a:t>
            </a:r>
          </a:p>
        </p:txBody>
      </p:sp>
      <p:pic>
        <p:nvPicPr>
          <p:cNvPr id="3" name="Picture 2"/>
          <p:cNvPicPr>
            <a:picLocks noChangeAspect="1"/>
          </p:cNvPicPr>
          <p:nvPr/>
        </p:nvPicPr>
        <p:blipFill>
          <a:blip r:embed="rId4"/>
          <a:stretch>
            <a:fillRect/>
          </a:stretch>
        </p:blipFill>
        <p:spPr>
          <a:xfrm>
            <a:off x="457200" y="1066800"/>
            <a:ext cx="4083739" cy="3124368"/>
          </a:xfrm>
          <a:prstGeom prst="rect">
            <a:avLst/>
          </a:prstGeom>
        </p:spPr>
      </p:pic>
      <p:sp>
        <p:nvSpPr>
          <p:cNvPr id="4" name="Arrow: Left 3"/>
          <p:cNvSpPr/>
          <p:nvPr/>
        </p:nvSpPr>
        <p:spPr bwMode="auto">
          <a:xfrm rot="18715651">
            <a:off x="2905966" y="1740645"/>
            <a:ext cx="1752600" cy="6096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dirty="0">
                <a:solidFill>
                  <a:srgbClr val="FFFFFF"/>
                </a:solidFill>
                <a:effectLst>
                  <a:outerShdw blurRad="38100" dist="38100" dir="2700000" algn="tl">
                    <a:srgbClr val="000000">
                      <a:alpha val="43137"/>
                    </a:srgbClr>
                  </a:outerShdw>
                </a:effectLst>
                <a:latin typeface="Segoe" pitchFamily="34" charset="0"/>
              </a:rPr>
              <a:t>Simple name (e.g., “it125Demo”</a:t>
            </a:r>
          </a:p>
        </p:txBody>
      </p:sp>
      <p:sp>
        <p:nvSpPr>
          <p:cNvPr id="5" name="Rectangle 4"/>
          <p:cNvSpPr/>
          <p:nvPr/>
        </p:nvSpPr>
        <p:spPr>
          <a:xfrm>
            <a:off x="357694" y="649680"/>
            <a:ext cx="4572000" cy="246221"/>
          </a:xfrm>
          <a:prstGeom prst="rect">
            <a:avLst/>
          </a:prstGeom>
        </p:spPr>
        <p:txBody>
          <a:bodyPr>
            <a:spAutoFit/>
          </a:bodyPr>
          <a:lstStyle/>
          <a:p>
            <a:r>
              <a:rPr lang="en-US" sz="1000" dirty="0"/>
              <a:t>https://tagmanager.google.com/?authuser=0#/admin/accounts/create</a:t>
            </a:r>
          </a:p>
        </p:txBody>
      </p:sp>
      <p:sp>
        <p:nvSpPr>
          <p:cNvPr id="7" name="Arrow: Left 6"/>
          <p:cNvSpPr/>
          <p:nvPr/>
        </p:nvSpPr>
        <p:spPr bwMode="auto">
          <a:xfrm rot="18882255">
            <a:off x="2831572" y="4418639"/>
            <a:ext cx="1752600" cy="6096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000" dirty="0">
                <a:solidFill>
                  <a:srgbClr val="FFFFFF"/>
                </a:solidFill>
                <a:effectLst>
                  <a:outerShdw blurRad="38100" dist="38100" dir="2700000" algn="tl">
                    <a:srgbClr val="000000">
                      <a:alpha val="43137"/>
                    </a:srgbClr>
                  </a:outerShdw>
                </a:effectLst>
                <a:latin typeface="Segoe" pitchFamily="34" charset="0"/>
              </a:rPr>
              <a:t>URL to your it125 site</a:t>
            </a:r>
          </a:p>
        </p:txBody>
      </p:sp>
    </p:spTree>
    <p:extLst>
      <p:ext uri="{BB962C8B-B14F-4D97-AF65-F5344CB8AC3E}">
        <p14:creationId xmlns:p14="http://schemas.microsoft.com/office/powerpoint/2010/main" val="3270047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Analytics</a:t>
            </a:r>
          </a:p>
        </p:txBody>
      </p:sp>
      <p:pic>
        <p:nvPicPr>
          <p:cNvPr id="5" name="Picture 4"/>
          <p:cNvPicPr>
            <a:picLocks noChangeAspect="1"/>
          </p:cNvPicPr>
          <p:nvPr/>
        </p:nvPicPr>
        <p:blipFill>
          <a:blip r:embed="rId2"/>
          <a:stretch>
            <a:fillRect/>
          </a:stretch>
        </p:blipFill>
        <p:spPr>
          <a:xfrm>
            <a:off x="609600" y="838200"/>
            <a:ext cx="5526713" cy="3200400"/>
          </a:xfrm>
          <a:prstGeom prst="rect">
            <a:avLst/>
          </a:prstGeom>
        </p:spPr>
      </p:pic>
      <p:pic>
        <p:nvPicPr>
          <p:cNvPr id="7" name="Picture 6"/>
          <p:cNvPicPr>
            <a:picLocks noChangeAspect="1"/>
          </p:cNvPicPr>
          <p:nvPr/>
        </p:nvPicPr>
        <p:blipFill>
          <a:blip r:embed="rId3"/>
          <a:stretch>
            <a:fillRect/>
          </a:stretch>
        </p:blipFill>
        <p:spPr>
          <a:xfrm>
            <a:off x="6324600" y="848989"/>
            <a:ext cx="2527624" cy="4495800"/>
          </a:xfrm>
          <a:prstGeom prst="rect">
            <a:avLst/>
          </a:prstGeom>
        </p:spPr>
      </p:pic>
      <p:sp>
        <p:nvSpPr>
          <p:cNvPr id="8" name="TextBox 7"/>
          <p:cNvSpPr txBox="1"/>
          <p:nvPr/>
        </p:nvSpPr>
        <p:spPr>
          <a:xfrm>
            <a:off x="1676400" y="4495800"/>
            <a:ext cx="3811684" cy="646331"/>
          </a:xfrm>
          <a:prstGeom prst="rect">
            <a:avLst/>
          </a:prstGeom>
          <a:noFill/>
        </p:spPr>
        <p:txBody>
          <a:bodyPr wrap="none" rtlCol="0">
            <a:spAutoFit/>
          </a:bodyPr>
          <a:lstStyle/>
          <a:p>
            <a:pPr marL="285750" indent="-285750">
              <a:buFont typeface="Arial" panose="020B0604020202020204" pitchFamily="34" charset="0"/>
              <a:buChar char="•"/>
            </a:pPr>
            <a:r>
              <a:rPr lang="en-US" dirty="0"/>
              <a:t>Laptop browser</a:t>
            </a:r>
          </a:p>
          <a:p>
            <a:pPr marL="285750" indent="-285750">
              <a:buFont typeface="Arial" panose="020B0604020202020204" pitchFamily="34" charset="0"/>
              <a:buChar char="•"/>
            </a:pPr>
            <a:r>
              <a:rPr lang="en-US" dirty="0"/>
              <a:t>iPhone app (Google Analytics)</a:t>
            </a:r>
          </a:p>
        </p:txBody>
      </p:sp>
    </p:spTree>
    <p:extLst>
      <p:ext uri="{BB962C8B-B14F-4D97-AF65-F5344CB8AC3E}">
        <p14:creationId xmlns:p14="http://schemas.microsoft.com/office/powerpoint/2010/main" val="35368143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81000" y="304800"/>
            <a:ext cx="7772400" cy="387798"/>
          </a:xfrm>
        </p:spPr>
        <p:txBody>
          <a:bodyPr/>
          <a:lstStyle/>
          <a:p>
            <a:pPr fontAlgn="auto">
              <a:spcAft>
                <a:spcPts val="0"/>
              </a:spcAft>
              <a:defRPr/>
            </a:pPr>
            <a:r>
              <a:rPr lang="en-US" dirty="0">
                <a:solidFill>
                  <a:schemeClr val="tx2">
                    <a:satMod val="130000"/>
                  </a:schemeClr>
                </a:solidFill>
              </a:rPr>
              <a:t>Link Popularity</a:t>
            </a:r>
          </a:p>
        </p:txBody>
      </p:sp>
      <p:sp>
        <p:nvSpPr>
          <p:cNvPr id="50180" name="Rectangle 3"/>
          <p:cNvSpPr>
            <a:spLocks noGrp="1" noChangeArrowheads="1"/>
          </p:cNvSpPr>
          <p:nvPr>
            <p:ph idx="1"/>
          </p:nvPr>
        </p:nvSpPr>
        <p:spPr>
          <a:xfrm>
            <a:off x="381000" y="990600"/>
            <a:ext cx="8642350" cy="1717393"/>
          </a:xfrm>
        </p:spPr>
        <p:txBody>
          <a:bodyPr/>
          <a:lstStyle/>
          <a:p>
            <a:pPr>
              <a:buFont typeface="Arial" panose="020B0604020202020204" pitchFamily="34" charset="0"/>
              <a:buChar char="•"/>
            </a:pPr>
            <a:r>
              <a:rPr lang="en-US" altLang="en-US" sz="1800" b="1" dirty="0"/>
              <a:t>Rating determined by a search engine based on the number of sites that link to a particular website and the quality </a:t>
            </a:r>
            <a:endParaRPr lang="en-US" altLang="en-US" sz="1800" b="1" dirty="0">
              <a:cs typeface="Arial" panose="020B0604020202020204" pitchFamily="34" charset="0"/>
            </a:endParaRPr>
          </a:p>
          <a:p>
            <a:pPr>
              <a:buFont typeface="Arial" panose="020B0604020202020204" pitchFamily="34" charset="0"/>
              <a:buChar char="•"/>
            </a:pPr>
            <a:r>
              <a:rPr lang="en-US" altLang="en-US" sz="1800" b="1" dirty="0">
                <a:cs typeface="Arial" panose="020B0604020202020204" pitchFamily="34" charset="0"/>
              </a:rPr>
              <a:t>Checking Link Popularity</a:t>
            </a:r>
          </a:p>
          <a:p>
            <a:pPr lvl="1">
              <a:buFont typeface="Arial" panose="020B0604020202020204" pitchFamily="34" charset="0"/>
              <a:buChar char="•"/>
            </a:pPr>
            <a:r>
              <a:rPr lang="en-US" altLang="en-US" sz="1800" b="1" dirty="0">
                <a:cs typeface="Arial" panose="020B0604020202020204" pitchFamily="34" charset="0"/>
              </a:rPr>
              <a:t>Analyze your log file</a:t>
            </a:r>
          </a:p>
          <a:p>
            <a:pPr lvl="1">
              <a:buFont typeface="Arial" panose="020B0604020202020204" pitchFamily="34" charset="0"/>
              <a:buChar char="•"/>
            </a:pPr>
            <a:r>
              <a:rPr lang="en-US" altLang="en-US" sz="1800" b="1" dirty="0">
                <a:cs typeface="Arial" panose="020B0604020202020204" pitchFamily="34" charset="0"/>
              </a:rPr>
              <a:t>Visit a link popularity checking service web site</a:t>
            </a:r>
          </a:p>
          <a:p>
            <a:pPr lvl="2">
              <a:buFont typeface="Arial" panose="020B0604020202020204" pitchFamily="34" charset="0"/>
              <a:buChar char="•"/>
            </a:pPr>
            <a:r>
              <a:rPr lang="en-US" altLang="en-US" sz="1800" b="1" dirty="0">
                <a:cs typeface="Arial" panose="020B0604020202020204" pitchFamily="34" charset="0"/>
                <a:hlinkClick r:id="rId3"/>
              </a:rPr>
              <a:t>http://linkpopularity.com</a:t>
            </a:r>
            <a:endParaRPr lang="en-US" altLang="en-US" sz="1800" b="1" dirty="0">
              <a:cs typeface="Arial" panose="020B0604020202020204" pitchFamily="34" charset="0"/>
            </a:endParaRPr>
          </a:p>
        </p:txBody>
      </p:sp>
      <p:sp>
        <p:nvSpPr>
          <p:cNvPr id="50181"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31D600E-BBC3-4620-97EE-2BB5A7CD2005}"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22</a:t>
            </a:fld>
            <a:endParaRPr lang="en-US" altLang="en-US" sz="1100">
              <a:solidFill>
                <a:srgbClr val="4D4D4D"/>
              </a:solidFill>
              <a:latin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743200" y="2895600"/>
            <a:ext cx="3407361" cy="3507438"/>
          </a:xfrm>
          <a:prstGeom prst="rect">
            <a:avLst/>
          </a:prstGeom>
        </p:spPr>
      </p:pic>
      <p:sp>
        <p:nvSpPr>
          <p:cNvPr id="4" name="Arrow: Right 3"/>
          <p:cNvSpPr/>
          <p:nvPr/>
        </p:nvSpPr>
        <p:spPr bwMode="auto">
          <a:xfrm>
            <a:off x="1143000" y="5410200"/>
            <a:ext cx="2247900"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solidFill>
                  <a:srgbClr val="FFFFFF"/>
                </a:solidFill>
                <a:effectLst>
                  <a:outerShdw blurRad="38100" dist="38100" dir="2700000" algn="tl">
                    <a:srgbClr val="000000">
                      <a:alpha val="43137"/>
                    </a:srgbClr>
                  </a:outerShdw>
                </a:effectLst>
                <a:latin typeface="Segoe" pitchFamily="34" charset="0"/>
              </a:rPr>
              <a:t>To receive email reports</a:t>
            </a:r>
          </a:p>
        </p:txBody>
      </p:sp>
    </p:spTree>
    <p:extLst>
      <p:ext uri="{BB962C8B-B14F-4D97-AF65-F5344CB8AC3E}">
        <p14:creationId xmlns:p14="http://schemas.microsoft.com/office/powerpoint/2010/main" val="361320163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Web Promotion</a:t>
            </a:r>
          </a:p>
        </p:txBody>
      </p:sp>
      <p:sp>
        <p:nvSpPr>
          <p:cNvPr id="34819" name="Content Placeholder 2"/>
          <p:cNvSpPr>
            <a:spLocks noGrp="1"/>
          </p:cNvSpPr>
          <p:nvPr>
            <p:ph idx="1"/>
          </p:nvPr>
        </p:nvSpPr>
        <p:spPr>
          <a:xfrm>
            <a:off x="359421" y="914400"/>
            <a:ext cx="8382000" cy="5486400"/>
          </a:xfrm>
        </p:spPr>
        <p:txBody>
          <a:bodyPr rtlCol="0">
            <a:normAutofit fontScale="40000" lnSpcReduction="20000"/>
          </a:bodyPr>
          <a:lstStyle/>
          <a:p>
            <a:pPr marL="169863" indent="-169863" fontAlgn="auto">
              <a:buFont typeface="Arial" panose="020B0604020202020204" pitchFamily="34" charset="0"/>
              <a:buChar char="•"/>
              <a:defRPr/>
            </a:pPr>
            <a:r>
              <a:rPr lang="en-US" sz="3300" b="1" dirty="0">
                <a:solidFill>
                  <a:schemeClr val="tx1">
                    <a:lumMod val="75000"/>
                    <a:lumOff val="25000"/>
                  </a:schemeClr>
                </a:solidFill>
              </a:rPr>
              <a:t>Social Media Optimization - Creating content of value that is easily sharable</a:t>
            </a:r>
          </a:p>
          <a:p>
            <a:pPr lvl="1">
              <a:buFont typeface="Wingdings" panose="05000000000000000000" pitchFamily="2" charset="2"/>
              <a:buChar char="ü"/>
              <a:defRPr/>
            </a:pPr>
            <a:r>
              <a:rPr lang="en-US" altLang="en-US" sz="3300" b="1" dirty="0">
                <a:solidFill>
                  <a:schemeClr val="tx1">
                    <a:lumMod val="75000"/>
                    <a:lumOff val="25000"/>
                  </a:schemeClr>
                </a:solidFill>
              </a:rPr>
              <a:t>Benefits:</a:t>
            </a:r>
          </a:p>
          <a:p>
            <a:pPr marL="1074611" lvl="3" indent="-182880">
              <a:buFont typeface="Arial" panose="020B0604020202020204" pitchFamily="34" charset="0"/>
              <a:buChar char="•"/>
              <a:defRPr/>
            </a:pPr>
            <a:r>
              <a:rPr lang="en-US" altLang="en-US" sz="3300" b="1" dirty="0">
                <a:solidFill>
                  <a:schemeClr val="tx1">
                    <a:lumMod val="75000"/>
                    <a:lumOff val="25000"/>
                  </a:schemeClr>
                </a:solidFill>
              </a:rPr>
              <a:t>Increased brand awareness</a:t>
            </a:r>
          </a:p>
          <a:p>
            <a:pPr marL="1074611" lvl="3" indent="-182880">
              <a:buFont typeface="Arial" panose="020B0604020202020204" pitchFamily="34" charset="0"/>
              <a:buChar char="•"/>
              <a:defRPr/>
            </a:pPr>
            <a:r>
              <a:rPr lang="en-US" altLang="en-US" sz="3300" b="1" dirty="0">
                <a:solidFill>
                  <a:schemeClr val="tx1">
                    <a:lumMod val="75000"/>
                    <a:lumOff val="25000"/>
                  </a:schemeClr>
                </a:solidFill>
              </a:rPr>
              <a:t>Increased inbound links</a:t>
            </a:r>
          </a:p>
          <a:p>
            <a:pPr marL="608965" lvl="1" indent="-91440">
              <a:buFont typeface="Arial" panose="020B0604020202020204" pitchFamily="34" charset="0"/>
              <a:buChar char="•"/>
              <a:defRPr/>
            </a:pPr>
            <a:endParaRPr lang="en-US" altLang="en-US" sz="3300" b="1" dirty="0">
              <a:solidFill>
                <a:schemeClr val="tx1">
                  <a:lumMod val="75000"/>
                  <a:lumOff val="25000"/>
                </a:schemeClr>
              </a:solidFill>
            </a:endParaRPr>
          </a:p>
          <a:p>
            <a:pPr lvl="1">
              <a:buFont typeface="Wingdings" panose="05000000000000000000" pitchFamily="2" charset="2"/>
              <a:buChar char="ü"/>
              <a:defRPr/>
            </a:pPr>
            <a:r>
              <a:rPr lang="en-US" altLang="en-US" sz="3300" b="1" dirty="0">
                <a:solidFill>
                  <a:schemeClr val="tx1">
                    <a:lumMod val="75000"/>
                    <a:lumOff val="25000"/>
                  </a:schemeClr>
                </a:solidFill>
              </a:rPr>
              <a:t>Make sharing easy</a:t>
            </a:r>
          </a:p>
          <a:p>
            <a:pPr marL="1074611" lvl="3" indent="-182880">
              <a:buFont typeface="Arial" panose="020B0604020202020204" pitchFamily="34" charset="0"/>
              <a:buChar char="•"/>
              <a:defRPr/>
            </a:pPr>
            <a:r>
              <a:rPr lang="en-US" altLang="en-US" sz="3300" b="1" dirty="0">
                <a:solidFill>
                  <a:schemeClr val="tx1">
                    <a:lumMod val="75000"/>
                    <a:lumOff val="25000"/>
                  </a:schemeClr>
                </a:solidFill>
              </a:rPr>
              <a:t>Social Bookmarking.</a:t>
            </a:r>
          </a:p>
          <a:p>
            <a:pPr marL="1074611" lvl="3" indent="-182880">
              <a:buFont typeface="Arial" panose="020B0604020202020204" pitchFamily="34" charset="0"/>
              <a:buChar char="•"/>
              <a:defRPr/>
            </a:pPr>
            <a:r>
              <a:rPr lang="en-US" altLang="en-US" sz="3300" b="1" dirty="0">
                <a:solidFill>
                  <a:schemeClr val="tx1">
                    <a:lumMod val="75000"/>
                    <a:lumOff val="25000"/>
                  </a:schemeClr>
                </a:solidFill>
              </a:rPr>
              <a:t> </a:t>
            </a:r>
            <a:r>
              <a:rPr lang="en-US" altLang="en-US" sz="3300" b="1" dirty="0">
                <a:solidFill>
                  <a:schemeClr val="tx1">
                    <a:lumMod val="75000"/>
                    <a:lumOff val="25000"/>
                  </a:schemeClr>
                </a:solidFill>
                <a:hlinkClick r:id="rId3"/>
              </a:rPr>
              <a:t>http://addthis.com</a:t>
            </a:r>
            <a:endParaRPr lang="en-US" altLang="en-US" sz="3300" b="1" dirty="0">
              <a:solidFill>
                <a:schemeClr val="tx1">
                  <a:lumMod val="75000"/>
                  <a:lumOff val="25000"/>
                </a:schemeClr>
              </a:solidFill>
            </a:endParaRPr>
          </a:p>
          <a:p>
            <a:pPr marL="1074611" lvl="3" indent="-182880">
              <a:buFont typeface="Arial" panose="020B0604020202020204" pitchFamily="34" charset="0"/>
              <a:buChar char="•"/>
              <a:defRPr/>
            </a:pPr>
            <a:r>
              <a:rPr lang="en-US" altLang="en-US" sz="3300" b="1" dirty="0">
                <a:solidFill>
                  <a:schemeClr val="tx1">
                    <a:lumMod val="75000"/>
                    <a:lumOff val="25000"/>
                  </a:schemeClr>
                </a:solidFill>
              </a:rPr>
              <a:t>Twitter, Facebook, Pinterest, Digg, Reddit, LinkedIn, YouTube, ….</a:t>
            </a:r>
          </a:p>
          <a:p>
            <a:pPr marL="1074611" lvl="3" indent="-182880">
              <a:buFont typeface="Arial" panose="020B0604020202020204" pitchFamily="34" charset="0"/>
              <a:buChar char="•"/>
              <a:defRPr/>
            </a:pPr>
            <a:endParaRPr lang="en-US" altLang="en-US" sz="3300" b="1" dirty="0">
              <a:solidFill>
                <a:schemeClr val="tx1">
                  <a:lumMod val="75000"/>
                  <a:lumOff val="25000"/>
                </a:schemeClr>
              </a:solidFill>
            </a:endParaRPr>
          </a:p>
          <a:p>
            <a:pPr marL="384048" lvl="1" indent="-182880">
              <a:buFont typeface="Arial" panose="020B0604020202020204" pitchFamily="34" charset="0"/>
              <a:buChar char="•"/>
              <a:defRPr/>
            </a:pPr>
            <a:r>
              <a:rPr lang="en-US" sz="3300" b="1" dirty="0">
                <a:solidFill>
                  <a:schemeClr val="tx1">
                    <a:lumMod val="75000"/>
                    <a:lumOff val="25000"/>
                  </a:schemeClr>
                </a:solidFill>
              </a:rPr>
              <a:t>QR (Quick Response) Code</a:t>
            </a:r>
          </a:p>
          <a:p>
            <a:pPr lvl="1">
              <a:buFont typeface="Wingdings" panose="05000000000000000000" pitchFamily="2" charset="2"/>
              <a:buChar char="ü"/>
              <a:defRPr/>
            </a:pPr>
            <a:r>
              <a:rPr lang="en-US" altLang="en-US" sz="3300" b="1" dirty="0">
                <a:solidFill>
                  <a:schemeClr val="tx1">
                    <a:lumMod val="75000"/>
                    <a:lumOff val="25000"/>
                  </a:schemeClr>
                </a:solidFill>
              </a:rPr>
              <a:t>A two-dimensional barcode in a square pattern that is readable by a smartphone camera scan application or a QR barcode reader</a:t>
            </a:r>
          </a:p>
          <a:p>
            <a:pPr lvl="1">
              <a:buFont typeface="Wingdings" panose="05000000000000000000" pitchFamily="2" charset="2"/>
              <a:buChar char="ü"/>
              <a:defRPr/>
            </a:pPr>
            <a:r>
              <a:rPr lang="en-US" altLang="en-US" sz="3300" b="1" dirty="0">
                <a:solidFill>
                  <a:schemeClr val="tx1">
                    <a:lumMod val="75000"/>
                    <a:lumOff val="25000"/>
                  </a:schemeClr>
                </a:solidFill>
              </a:rPr>
              <a:t>Free online QR code generators:</a:t>
            </a:r>
          </a:p>
          <a:p>
            <a:pPr lvl="2">
              <a:buFont typeface="Arial" panose="020B0604020202020204" pitchFamily="34" charset="0"/>
              <a:buChar char="•"/>
            </a:pPr>
            <a:r>
              <a:rPr lang="en-US" altLang="en-US" sz="3300" b="1" dirty="0">
                <a:hlinkClick r:id="rId4"/>
              </a:rPr>
              <a:t>http://qrcode.kaywa.com</a:t>
            </a:r>
            <a:r>
              <a:rPr lang="en-US" altLang="en-US" sz="3300" b="1" dirty="0"/>
              <a:t> (cost)</a:t>
            </a:r>
          </a:p>
          <a:p>
            <a:pPr lvl="2">
              <a:buFont typeface="Arial" panose="020B0604020202020204" pitchFamily="34" charset="0"/>
              <a:buChar char="•"/>
            </a:pPr>
            <a:r>
              <a:rPr lang="en-US" altLang="en-US" sz="3300" b="1" dirty="0">
                <a:hlinkClick r:id="rId5"/>
              </a:rPr>
              <a:t>http://www.qrstuff.com</a:t>
            </a:r>
            <a:r>
              <a:rPr lang="en-US" altLang="en-US" sz="3300" b="1" dirty="0"/>
              <a:t> (cost )</a:t>
            </a:r>
          </a:p>
          <a:p>
            <a:pPr lvl="2">
              <a:buFont typeface="Arial" panose="020B0604020202020204" pitchFamily="34" charset="0"/>
              <a:buChar char="•"/>
            </a:pPr>
            <a:r>
              <a:rPr lang="en-US" altLang="en-US" sz="3300" b="1" dirty="0">
                <a:hlinkClick r:id="rId6"/>
              </a:rPr>
              <a:t>http://www.labeljoy.com/en/generate-qr-code.html</a:t>
            </a:r>
            <a:r>
              <a:rPr lang="en-US" altLang="en-US" sz="3300" b="1" dirty="0"/>
              <a:t> (free)</a:t>
            </a:r>
          </a:p>
          <a:p>
            <a:pPr lvl="2">
              <a:buFont typeface="Arial" panose="020B0604020202020204" pitchFamily="34" charset="0"/>
              <a:buChar char="•"/>
            </a:pPr>
            <a:endParaRPr lang="en-US" altLang="en-US" sz="3300" b="1" dirty="0"/>
          </a:p>
          <a:p>
            <a:pPr lvl="2">
              <a:buFont typeface="Arial" panose="020B0604020202020204" pitchFamily="34" charset="0"/>
              <a:buChar char="•"/>
            </a:pPr>
            <a:endParaRPr lang="en-US" sz="3300" b="1" dirty="0">
              <a:solidFill>
                <a:schemeClr val="tx1">
                  <a:lumMod val="75000"/>
                  <a:lumOff val="25000"/>
                </a:schemeClr>
              </a:solidFill>
            </a:endParaRPr>
          </a:p>
          <a:p>
            <a:pPr marL="384048" lvl="1" indent="-182880">
              <a:buFont typeface="Arial" panose="020B0604020202020204" pitchFamily="34" charset="0"/>
              <a:buChar char="•"/>
              <a:defRPr/>
            </a:pPr>
            <a:r>
              <a:rPr lang="en-US" sz="3300" b="1" dirty="0">
                <a:solidFill>
                  <a:schemeClr val="tx1">
                    <a:lumMod val="75000"/>
                    <a:lumOff val="25000"/>
                  </a:schemeClr>
                </a:solidFill>
              </a:rPr>
              <a:t>Other Site Promotion Activities</a:t>
            </a:r>
          </a:p>
          <a:p>
            <a:pPr lvl="1" fontAlgn="auto">
              <a:buFont typeface="Wingdings" panose="05000000000000000000" pitchFamily="2" charset="2"/>
              <a:buChar char="ü"/>
              <a:defRPr/>
            </a:pPr>
            <a:r>
              <a:rPr lang="en-US" altLang="en-US" sz="3300" b="1" dirty="0">
                <a:solidFill>
                  <a:schemeClr val="tx1">
                    <a:lumMod val="75000"/>
                    <a:lumOff val="25000"/>
                  </a:schemeClr>
                </a:solidFill>
              </a:rPr>
              <a:t>QR (Quick Response) Codes</a:t>
            </a:r>
          </a:p>
          <a:p>
            <a:pPr lvl="1" fontAlgn="auto">
              <a:buFont typeface="Wingdings" panose="05000000000000000000" pitchFamily="2" charset="2"/>
              <a:buChar char="ü"/>
              <a:defRPr/>
            </a:pPr>
            <a:r>
              <a:rPr lang="en-US" altLang="en-US" sz="3300" b="1" dirty="0">
                <a:solidFill>
                  <a:schemeClr val="tx1">
                    <a:lumMod val="75000"/>
                    <a:lumOff val="25000"/>
                  </a:schemeClr>
                </a:solidFill>
              </a:rPr>
              <a:t>Affiliate Programs</a:t>
            </a:r>
          </a:p>
          <a:p>
            <a:pPr lvl="1" fontAlgn="auto">
              <a:buFont typeface="Wingdings" panose="05000000000000000000" pitchFamily="2" charset="2"/>
              <a:buChar char="ü"/>
              <a:defRPr/>
            </a:pPr>
            <a:r>
              <a:rPr lang="en-US" altLang="en-US" sz="3300" b="1" dirty="0">
                <a:solidFill>
                  <a:schemeClr val="tx1">
                    <a:lumMod val="75000"/>
                    <a:lumOff val="25000"/>
                  </a:schemeClr>
                </a:solidFill>
              </a:rPr>
              <a:t>Banner Ads</a:t>
            </a:r>
          </a:p>
          <a:p>
            <a:pPr lvl="1" fontAlgn="auto">
              <a:buFont typeface="Wingdings" panose="05000000000000000000" pitchFamily="2" charset="2"/>
              <a:buChar char="ü"/>
              <a:defRPr/>
            </a:pPr>
            <a:r>
              <a:rPr lang="en-US" altLang="en-US" sz="3300" b="1" dirty="0">
                <a:solidFill>
                  <a:schemeClr val="tx1">
                    <a:lumMod val="75000"/>
                    <a:lumOff val="25000"/>
                  </a:schemeClr>
                </a:solidFill>
              </a:rPr>
              <a:t>Banner Exchange</a:t>
            </a:r>
          </a:p>
          <a:p>
            <a:pPr lvl="1" fontAlgn="auto">
              <a:buFont typeface="Wingdings" panose="05000000000000000000" pitchFamily="2" charset="2"/>
              <a:buChar char="ü"/>
              <a:defRPr/>
            </a:pPr>
            <a:r>
              <a:rPr lang="en-US" altLang="en-US" sz="3300" b="1" dirty="0">
                <a:solidFill>
                  <a:schemeClr val="tx1">
                    <a:lumMod val="75000"/>
                    <a:lumOff val="25000"/>
                  </a:schemeClr>
                </a:solidFill>
              </a:rPr>
              <a:t>Reciprocal Link Agreements</a:t>
            </a:r>
          </a:p>
          <a:p>
            <a:pPr lvl="1" fontAlgn="auto">
              <a:buFont typeface="Wingdings" panose="05000000000000000000" pitchFamily="2" charset="2"/>
              <a:buChar char="ü"/>
              <a:defRPr/>
            </a:pPr>
            <a:r>
              <a:rPr lang="en-US" altLang="en-US" sz="3300" b="1" dirty="0">
                <a:solidFill>
                  <a:schemeClr val="tx1">
                    <a:lumMod val="75000"/>
                    <a:lumOff val="25000"/>
                  </a:schemeClr>
                </a:solidFill>
              </a:rPr>
              <a:t>Newsletters</a:t>
            </a:r>
          </a:p>
          <a:p>
            <a:pPr lvl="1" fontAlgn="auto">
              <a:buFont typeface="Wingdings" panose="05000000000000000000" pitchFamily="2" charset="2"/>
              <a:buChar char="ü"/>
              <a:defRPr/>
            </a:pPr>
            <a:r>
              <a:rPr lang="en-US" altLang="en-US" sz="3300" b="1" dirty="0">
                <a:solidFill>
                  <a:schemeClr val="tx1">
                    <a:lumMod val="75000"/>
                    <a:lumOff val="25000"/>
                  </a:schemeClr>
                </a:solidFill>
              </a:rPr>
              <a:t>“Sticky” Site Features</a:t>
            </a:r>
          </a:p>
          <a:p>
            <a:pPr lvl="1" fontAlgn="auto">
              <a:buFont typeface="Wingdings" panose="05000000000000000000" pitchFamily="2" charset="2"/>
              <a:buChar char="ü"/>
              <a:defRPr/>
            </a:pPr>
            <a:r>
              <a:rPr lang="en-US" altLang="en-US" sz="3300" b="1" dirty="0">
                <a:solidFill>
                  <a:schemeClr val="tx1">
                    <a:lumMod val="75000"/>
                    <a:lumOff val="25000"/>
                  </a:schemeClr>
                </a:solidFill>
              </a:rPr>
              <a:t>Personal Recommendations</a:t>
            </a:r>
          </a:p>
          <a:p>
            <a:pPr lvl="1" fontAlgn="auto">
              <a:buFont typeface="Wingdings" panose="05000000000000000000" pitchFamily="2" charset="2"/>
              <a:buChar char="ü"/>
              <a:defRPr/>
            </a:pPr>
            <a:r>
              <a:rPr lang="en-US" altLang="en-US" sz="3300" b="1" dirty="0">
                <a:solidFill>
                  <a:schemeClr val="tx1">
                    <a:lumMod val="75000"/>
                    <a:lumOff val="25000"/>
                  </a:schemeClr>
                </a:solidFill>
              </a:rPr>
              <a:t>Newsgroup and Listserv Postings</a:t>
            </a:r>
          </a:p>
          <a:p>
            <a:pPr lvl="1" fontAlgn="auto">
              <a:buFont typeface="Wingdings" panose="05000000000000000000" pitchFamily="2" charset="2"/>
              <a:buChar char="ü"/>
              <a:defRPr/>
            </a:pPr>
            <a:r>
              <a:rPr lang="en-US" altLang="en-US" sz="3300" b="1" dirty="0">
                <a:solidFill>
                  <a:schemeClr val="tx1">
                    <a:lumMod val="75000"/>
                    <a:lumOff val="25000"/>
                  </a:schemeClr>
                </a:solidFill>
              </a:rPr>
              <a:t>Traditional Media Ads</a:t>
            </a:r>
          </a:p>
          <a:p>
            <a:pPr lvl="1" fontAlgn="auto">
              <a:buFont typeface="Wingdings" panose="05000000000000000000" pitchFamily="2" charset="2"/>
              <a:buChar char="ü"/>
              <a:defRPr/>
            </a:pPr>
            <a:r>
              <a:rPr lang="en-US" altLang="en-US" sz="2400" b="1" dirty="0">
                <a:solidFill>
                  <a:schemeClr val="tx1">
                    <a:lumMod val="75000"/>
                    <a:lumOff val="25000"/>
                  </a:schemeClr>
                </a:solidFill>
              </a:rPr>
              <a:t>Leverage Existing Marketing Materials</a:t>
            </a:r>
          </a:p>
          <a:p>
            <a:pPr marL="384048" lvl="1" indent="-182880">
              <a:buFont typeface="Arial" panose="020B0604020202020204" pitchFamily="34" charset="0"/>
              <a:buChar char="•"/>
              <a:defRPr/>
            </a:pPr>
            <a:endParaRPr lang="en-US" altLang="en-US" sz="2900" b="1" dirty="0">
              <a:solidFill>
                <a:schemeClr val="tx1">
                  <a:lumMod val="75000"/>
                  <a:lumOff val="25000"/>
                </a:schemeClr>
              </a:solidFill>
            </a:endParaRPr>
          </a:p>
        </p:txBody>
      </p:sp>
      <p:sp>
        <p:nvSpPr>
          <p:cNvPr id="5222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16DDF86-BA81-46EE-B37B-5056C300D72D}"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23</a:t>
            </a:fld>
            <a:endParaRPr lang="en-US" altLang="en-US" sz="1100">
              <a:solidFill>
                <a:srgbClr val="4D4D4D"/>
              </a:solidFill>
              <a:latin typeface="Times New Roman" panose="02020603050405020304" pitchFamily="18" charset="0"/>
            </a:endParaRPr>
          </a:p>
        </p:txBody>
      </p:sp>
      <p:pic>
        <p:nvPicPr>
          <p:cNvPr id="5" name="Picture 2" descr="Figure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1524000"/>
            <a:ext cx="1143000" cy="114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stretch>
            <a:fillRect/>
          </a:stretch>
        </p:blipFill>
        <p:spPr>
          <a:xfrm>
            <a:off x="3733800" y="4125791"/>
            <a:ext cx="5105400" cy="2275009"/>
          </a:xfrm>
          <a:prstGeom prst="rect">
            <a:avLst/>
          </a:prstGeom>
        </p:spPr>
      </p:pic>
    </p:spTree>
    <p:extLst>
      <p:ext uri="{BB962C8B-B14F-4D97-AF65-F5344CB8AC3E}">
        <p14:creationId xmlns:p14="http://schemas.microsoft.com/office/powerpoint/2010/main" val="16006088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pPr fontAlgn="auto">
              <a:spcAft>
                <a:spcPts val="0"/>
              </a:spcAft>
              <a:defRPr/>
            </a:pPr>
            <a:r>
              <a:rPr lang="en-US" dirty="0">
                <a:solidFill>
                  <a:schemeClr val="tx2">
                    <a:satMod val="130000"/>
                  </a:schemeClr>
                </a:solidFill>
              </a:rPr>
              <a:t>Inline Frame</a:t>
            </a:r>
          </a:p>
        </p:txBody>
      </p:sp>
      <p:sp>
        <p:nvSpPr>
          <p:cNvPr id="61444" name="Content Placeholder 2"/>
          <p:cNvSpPr>
            <a:spLocks noGrp="1"/>
          </p:cNvSpPr>
          <p:nvPr>
            <p:ph idx="1"/>
          </p:nvPr>
        </p:nvSpPr>
        <p:spPr>
          <a:xfrm>
            <a:off x="381000" y="1066800"/>
            <a:ext cx="8382000" cy="4127284"/>
          </a:xfrm>
        </p:spPr>
        <p:txBody>
          <a:bodyPr/>
          <a:lstStyle/>
          <a:p>
            <a:pPr>
              <a:buFont typeface="Arial" panose="020B0604020202020204" pitchFamily="34" charset="0"/>
              <a:buChar char="•"/>
            </a:pPr>
            <a:r>
              <a:rPr lang="en-US" altLang="en-US" sz="1800" b="1" dirty="0"/>
              <a:t>Also called a floating frame</a:t>
            </a:r>
          </a:p>
          <a:p>
            <a:pPr>
              <a:buFont typeface="Arial" panose="020B0604020202020204" pitchFamily="34" charset="0"/>
              <a:buChar char="•"/>
            </a:pPr>
            <a:r>
              <a:rPr lang="en-US" altLang="en-US" sz="1800" b="1" dirty="0"/>
              <a:t>Embeds one web page within another in a scrolling area</a:t>
            </a:r>
          </a:p>
          <a:p>
            <a:pPr>
              <a:buFont typeface="Arial" panose="020B0604020202020204" pitchFamily="34" charset="0"/>
              <a:buChar char="•"/>
            </a:pPr>
            <a:r>
              <a:rPr lang="en-US" altLang="en-US" sz="1800" b="1" dirty="0"/>
              <a:t>Configure with the </a:t>
            </a:r>
            <a:r>
              <a:rPr lang="en-US" altLang="en-US" sz="1800" b="1" dirty="0" err="1"/>
              <a:t>iframe</a:t>
            </a:r>
            <a:r>
              <a:rPr lang="en-US" altLang="en-US" sz="1800" b="1" dirty="0"/>
              <a:t> element</a:t>
            </a:r>
            <a:br>
              <a:rPr lang="en-US" altLang="en-US" sz="1800" b="1" dirty="0"/>
            </a:br>
            <a:endParaRPr lang="en-US" altLang="en-US" sz="1800" b="1" dirty="0"/>
          </a:p>
          <a:p>
            <a:pPr marL="857250">
              <a:buFont typeface="Wingdings" panose="05000000000000000000" pitchFamily="2" charset="2"/>
              <a:buNone/>
            </a:pPr>
            <a:r>
              <a:rPr lang="en-US" altLang="en-US" sz="1800" b="1" dirty="0">
                <a:solidFill>
                  <a:schemeClr val="tx2"/>
                </a:solidFill>
                <a:cs typeface="Times New Roman" panose="02020603050405020304" pitchFamily="18" charset="0"/>
              </a:rPr>
              <a:t>&lt;</a:t>
            </a:r>
            <a:r>
              <a:rPr lang="en-US" altLang="en-US" sz="1800" b="1" dirty="0" err="1">
                <a:solidFill>
                  <a:schemeClr val="tx2"/>
                </a:solidFill>
                <a:cs typeface="Times New Roman" panose="02020603050405020304" pitchFamily="18" charset="0"/>
              </a:rPr>
              <a:t>iframe</a:t>
            </a: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src</a:t>
            </a:r>
            <a:r>
              <a:rPr lang="en-US" altLang="en-US" sz="1800" b="1" dirty="0">
                <a:solidFill>
                  <a:schemeClr val="tx2"/>
                </a:solidFill>
                <a:cs typeface="Times New Roman" panose="02020603050405020304" pitchFamily="18" charset="0"/>
              </a:rPr>
              <a:t>="trillium.html" title="Trillium Wild Flower"  height="160" name="flower" width="350"&gt;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Description of the lovely Spring wild flower, the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&lt;a </a:t>
            </a:r>
            <a:r>
              <a:rPr lang="en-US" altLang="en-US" sz="1800" b="1" dirty="0" err="1">
                <a:solidFill>
                  <a:schemeClr val="tx2"/>
                </a:solidFill>
                <a:cs typeface="Times New Roman" panose="02020603050405020304" pitchFamily="18" charset="0"/>
              </a:rPr>
              <a:t>href</a:t>
            </a:r>
            <a:r>
              <a:rPr lang="en-US" altLang="en-US" sz="1800" b="1" dirty="0">
                <a:solidFill>
                  <a:schemeClr val="tx2"/>
                </a:solidFill>
                <a:cs typeface="Times New Roman" panose="02020603050405020304" pitchFamily="18" charset="0"/>
              </a:rPr>
              <a:t>="trillium.html"  target="_blank"&gt;Trillium&lt;/a&gt;</a:t>
            </a:r>
          </a:p>
          <a:p>
            <a:pPr marL="857250">
              <a:buFont typeface="Wingdings" panose="05000000000000000000" pitchFamily="2" charset="2"/>
              <a:buNone/>
            </a:pPr>
            <a:r>
              <a:rPr lang="en-US" altLang="en-US" sz="1800" b="1" dirty="0">
                <a:solidFill>
                  <a:schemeClr val="tx2"/>
                </a:solidFill>
                <a:cs typeface="Times New Roman" panose="02020603050405020304" pitchFamily="18" charset="0"/>
              </a:rPr>
              <a:t>&lt;/</a:t>
            </a:r>
            <a:r>
              <a:rPr lang="en-US" altLang="en-US" sz="1800" b="1" dirty="0" err="1">
                <a:solidFill>
                  <a:schemeClr val="tx2"/>
                </a:solidFill>
                <a:cs typeface="Times New Roman" panose="02020603050405020304" pitchFamily="18" charset="0"/>
              </a:rPr>
              <a:t>iframe</a:t>
            </a:r>
            <a:r>
              <a:rPr lang="en-US" altLang="en-US" sz="1800" b="1" dirty="0">
                <a:solidFill>
                  <a:schemeClr val="tx2"/>
                </a:solidFill>
                <a:cs typeface="Times New Roman" panose="02020603050405020304" pitchFamily="18" charset="0"/>
              </a:rPr>
              <a:t>&gt;</a:t>
            </a:r>
          </a:p>
          <a:p>
            <a:pPr>
              <a:buFont typeface="Arial" panose="020B0604020202020204" pitchFamily="34" charset="0"/>
              <a:buChar char="•"/>
            </a:pPr>
            <a:r>
              <a:rPr lang="en-US" altLang="en-US" sz="1800" b="1" dirty="0">
                <a:cs typeface="Times New Roman" panose="02020603050405020304" pitchFamily="18" charset="0"/>
              </a:rPr>
              <a:t>Embed a You Tube example</a:t>
            </a:r>
          </a:p>
          <a:p>
            <a:pPr marL="461963" indent="0">
              <a:buNone/>
            </a:pPr>
            <a:r>
              <a:rPr lang="en-US" altLang="en-US" sz="1800" b="1" dirty="0">
                <a:solidFill>
                  <a:schemeClr val="tx2"/>
                </a:solidFill>
                <a:cs typeface="Times New Roman" panose="02020603050405020304" pitchFamily="18" charset="0"/>
              </a:rPr>
              <a:t>&lt;</a:t>
            </a:r>
            <a:r>
              <a:rPr lang="en-US" altLang="en-US" sz="1800" b="1" dirty="0" err="1">
                <a:solidFill>
                  <a:schemeClr val="tx2"/>
                </a:solidFill>
                <a:cs typeface="Times New Roman" panose="02020603050405020304" pitchFamily="18" charset="0"/>
              </a:rPr>
              <a:t>iframe</a:t>
            </a: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src</a:t>
            </a:r>
            <a:r>
              <a:rPr lang="en-US" altLang="en-US" sz="1800" b="1" dirty="0">
                <a:solidFill>
                  <a:schemeClr val="tx2"/>
                </a:solidFill>
                <a:cs typeface="Times New Roman" panose="02020603050405020304" pitchFamily="18" charset="0"/>
              </a:rPr>
              <a:t>="http://www.youtube.com/embed/VIDEO_ID"   width="640" height="385"&gt;View the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&lt;a </a:t>
            </a:r>
            <a:r>
              <a:rPr lang="en-US" altLang="en-US" sz="1800" b="1" dirty="0" err="1">
                <a:solidFill>
                  <a:schemeClr val="tx2"/>
                </a:solidFill>
                <a:cs typeface="Times New Roman" panose="02020603050405020304" pitchFamily="18" charset="0"/>
              </a:rPr>
              <a:t>href</a:t>
            </a:r>
            <a:r>
              <a:rPr lang="en-US" altLang="en-US" sz="1800" b="1" dirty="0">
                <a:solidFill>
                  <a:schemeClr val="tx2"/>
                </a:solidFill>
                <a:cs typeface="Times New Roman" panose="02020603050405020304" pitchFamily="18" charset="0"/>
              </a:rPr>
              <a:t>="http://www.youtube.com/watch?v=VIDEO_ID"&gt;YouTube Video&lt;/a&gt;</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&lt;/</a:t>
            </a:r>
            <a:r>
              <a:rPr lang="en-US" altLang="en-US" sz="1800" b="1" dirty="0" err="1">
                <a:solidFill>
                  <a:schemeClr val="tx2"/>
                </a:solidFill>
                <a:cs typeface="Times New Roman" panose="02020603050405020304" pitchFamily="18" charset="0"/>
              </a:rPr>
              <a:t>iframe</a:t>
            </a:r>
            <a:r>
              <a:rPr lang="en-US" altLang="en-US" sz="1800" b="1" dirty="0">
                <a:solidFill>
                  <a:schemeClr val="tx2"/>
                </a:solidFill>
                <a:cs typeface="Times New Roman" panose="02020603050405020304" pitchFamily="18" charset="0"/>
              </a:rPr>
              <a:t>&gt;</a:t>
            </a:r>
          </a:p>
          <a:p>
            <a:pPr>
              <a:buFont typeface="Arial" panose="020B0604020202020204" pitchFamily="34" charset="0"/>
              <a:buChar char="•"/>
            </a:pPr>
            <a:endParaRPr lang="en-US" altLang="en-US" sz="1800" b="1" dirty="0">
              <a:cs typeface="Times New Roman" panose="02020603050405020304" pitchFamily="18" charset="0"/>
            </a:endParaRPr>
          </a:p>
        </p:txBody>
      </p:sp>
      <p:sp>
        <p:nvSpPr>
          <p:cNvPr id="61445"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2F95950-D151-48F8-80A2-D89DE273A8DB}"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24</a:t>
            </a:fld>
            <a:endParaRPr lang="en-US" altLang="en-US" sz="1100">
              <a:solidFill>
                <a:srgbClr val="4D4D4D"/>
              </a:solidFill>
              <a:latin typeface="Times New Roman" panose="02020603050405020304" pitchFamily="18" charset="0"/>
            </a:endParaRPr>
          </a:p>
        </p:txBody>
      </p:sp>
      <p:pic>
        <p:nvPicPr>
          <p:cNvPr id="6" name="Picture 7" descr="C:\Users\DrMorris\Documents\0WDF7E\Figures\Chapter13\Figure13.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2923" y="4607537"/>
            <a:ext cx="2262188" cy="214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67200" y="5343803"/>
            <a:ext cx="4572000" cy="677108"/>
          </a:xfrm>
          <a:prstGeom prst="rect">
            <a:avLst/>
          </a:prstGeom>
          <a:noFill/>
        </p:spPr>
        <p:txBody>
          <a:bodyPr wrap="square" rtlCol="0">
            <a:spAutoFit/>
          </a:bodyPr>
          <a:lstStyle/>
          <a:p>
            <a:r>
              <a:rPr lang="en-US" dirty="0"/>
              <a:t>Practice:</a:t>
            </a:r>
          </a:p>
          <a:p>
            <a:r>
              <a:rPr lang="en-US" sz="1000" b="0" dirty="0">
                <a:solidFill>
                  <a:schemeClr val="tx2"/>
                </a:solidFill>
              </a:rPr>
              <a:t>Google You Tube </a:t>
            </a:r>
            <a:r>
              <a:rPr lang="en-US" sz="1000" b="0" dirty="0" err="1">
                <a:solidFill>
                  <a:schemeClr val="tx2"/>
                </a:solidFill>
              </a:rPr>
              <a:t>javajam</a:t>
            </a:r>
            <a:endParaRPr lang="en-US" sz="1000" b="0" dirty="0">
              <a:solidFill>
                <a:schemeClr val="tx2"/>
              </a:solidFill>
            </a:endParaRPr>
          </a:p>
          <a:p>
            <a:r>
              <a:rPr lang="en-US" sz="1000" b="0" dirty="0">
                <a:solidFill>
                  <a:schemeClr val="tx2"/>
                </a:solidFill>
              </a:rPr>
              <a:t> Select the option for: </a:t>
            </a:r>
            <a:r>
              <a:rPr lang="en-US" sz="1000" b="0" dirty="0" err="1">
                <a:hlinkClick r:id="rId4"/>
              </a:rPr>
              <a:t>JavaJam</a:t>
            </a:r>
            <a:r>
              <a:rPr lang="en-US" sz="1000" b="0" dirty="0">
                <a:hlinkClick r:id="rId4"/>
              </a:rPr>
              <a:t> Chapter 6 Case Study Overview - YouTube</a:t>
            </a:r>
            <a:endParaRPr lang="en-US" sz="1000" dirty="0">
              <a:solidFill>
                <a:schemeClr val="tx2"/>
              </a:solidFill>
            </a:endParaRPr>
          </a:p>
        </p:txBody>
      </p:sp>
    </p:spTree>
    <p:extLst>
      <p:ext uri="{BB962C8B-B14F-4D97-AF65-F5344CB8AC3E}">
        <p14:creationId xmlns:p14="http://schemas.microsoft.com/office/powerpoint/2010/main" val="40768253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228947"/>
            <a:ext cx="6400800" cy="387798"/>
          </a:xfrm>
        </p:spPr>
        <p:txBody>
          <a:bodyPr/>
          <a:lstStyle/>
          <a:p>
            <a:pPr fontAlgn="auto">
              <a:spcAft>
                <a:spcPts val="0"/>
              </a:spcAft>
              <a:defRPr/>
            </a:pPr>
            <a:r>
              <a:rPr lang="en-US" dirty="0">
                <a:solidFill>
                  <a:schemeClr val="tx2">
                    <a:satMod val="130000"/>
                  </a:schemeClr>
                </a:solidFill>
              </a:rPr>
              <a:t>MP5 Chapter 13</a:t>
            </a:r>
          </a:p>
        </p:txBody>
      </p:sp>
      <p:sp>
        <p:nvSpPr>
          <p:cNvPr id="87044"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4C9E2C2-ED99-49E3-9A3E-DF25601FC11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25</a:t>
            </a:fld>
            <a:endParaRPr lang="en-US" altLang="en-US" sz="1100">
              <a:solidFill>
                <a:srgbClr val="4D4D4D"/>
              </a:solidFill>
              <a:latin typeface="Times New Roman" panose="02020603050405020304" pitchFamily="18" charset="0"/>
            </a:endParaRPr>
          </a:p>
        </p:txBody>
      </p:sp>
      <p:sp>
        <p:nvSpPr>
          <p:cNvPr id="87045"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87046" name="Rectangle 5"/>
          <p:cNvSpPr>
            <a:spLocks noChangeArrowheads="1"/>
          </p:cNvSpPr>
          <p:nvPr/>
        </p:nvSpPr>
        <p:spPr bwMode="auto">
          <a:xfrm>
            <a:off x="1914525"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57200" y="839514"/>
            <a:ext cx="3657600" cy="2783873"/>
          </a:xfrm>
          <a:prstGeom prst="rect">
            <a:avLst/>
          </a:prstGeom>
        </p:spPr>
      </p:pic>
      <p:sp>
        <p:nvSpPr>
          <p:cNvPr id="10" name="TextBox 9"/>
          <p:cNvSpPr txBox="1"/>
          <p:nvPr/>
        </p:nvSpPr>
        <p:spPr>
          <a:xfrm>
            <a:off x="400976" y="4735868"/>
            <a:ext cx="8374063" cy="430887"/>
          </a:xfrm>
          <a:prstGeom prst="rect">
            <a:avLst/>
          </a:prstGeom>
          <a:solidFill>
            <a:schemeClr val="accent1"/>
          </a:solidFill>
          <a:ln>
            <a:solidFill>
              <a:schemeClr val="bg1"/>
            </a:solidFill>
          </a:ln>
        </p:spPr>
        <p:txBody>
          <a:bodyPr wrap="square" rtlCol="0">
            <a:spAutoFit/>
          </a:bodyPr>
          <a:lstStyle/>
          <a:p>
            <a:r>
              <a:rPr lang="en-US" sz="1100" b="0" dirty="0">
                <a:solidFill>
                  <a:schemeClr val="bg1"/>
                </a:solidFill>
                <a:latin typeface="+mn-lt"/>
              </a:rPr>
              <a:t>&lt;meta name="description" content="Visit </a:t>
            </a:r>
            <a:r>
              <a:rPr lang="en-US" sz="1100" b="0" dirty="0" err="1">
                <a:solidFill>
                  <a:schemeClr val="bg1"/>
                </a:solidFill>
                <a:latin typeface="+mn-lt"/>
              </a:rPr>
              <a:t>JavaJam</a:t>
            </a:r>
            <a:r>
              <a:rPr lang="en-US" sz="1100" b="0" dirty="0">
                <a:solidFill>
                  <a:schemeClr val="bg1"/>
                </a:solidFill>
                <a:latin typeface="+mn-lt"/>
              </a:rPr>
              <a:t> </a:t>
            </a:r>
            <a:r>
              <a:rPr lang="en-US" sz="1100" b="0" dirty="0" err="1">
                <a:solidFill>
                  <a:schemeClr val="bg1"/>
                </a:solidFill>
                <a:latin typeface="+mn-lt"/>
              </a:rPr>
              <a:t>CoffeeHouse</a:t>
            </a:r>
            <a:r>
              <a:rPr lang="en-US" sz="1100" b="0" dirty="0">
                <a:solidFill>
                  <a:schemeClr val="bg1"/>
                </a:solidFill>
                <a:latin typeface="+mn-lt"/>
              </a:rPr>
              <a:t> for a relaxing cup of specialty coffee or tea, delicious snacks, and great conversation. Weekly poetry readings and performances by local and regional musicians."&gt;</a:t>
            </a:r>
          </a:p>
        </p:txBody>
      </p:sp>
      <p:sp>
        <p:nvSpPr>
          <p:cNvPr id="2" name="Rectangle 1"/>
          <p:cNvSpPr/>
          <p:nvPr/>
        </p:nvSpPr>
        <p:spPr>
          <a:xfrm>
            <a:off x="276126" y="3665005"/>
            <a:ext cx="8623764" cy="954107"/>
          </a:xfrm>
          <a:prstGeom prst="rect">
            <a:avLst/>
          </a:prstGeom>
        </p:spPr>
        <p:txBody>
          <a:bodyPr wrap="square">
            <a:spAutoFit/>
          </a:bodyPr>
          <a:lstStyle/>
          <a:p>
            <a:r>
              <a:rPr lang="en-US" sz="1400" b="0" dirty="0">
                <a:latin typeface="+mn-lt"/>
              </a:rPr>
              <a:t>Chapter 13 Tasks -- Use javajam12 as your starting point -- copy and paste javajam12 contents into the mp5 "javajam13" folder (done in class).</a:t>
            </a:r>
          </a:p>
          <a:p>
            <a:r>
              <a:rPr lang="en-US" sz="1400" b="0" dirty="0">
                <a:latin typeface="+mn-lt"/>
              </a:rPr>
              <a:t> </a:t>
            </a:r>
          </a:p>
          <a:p>
            <a:r>
              <a:rPr lang="en-US" sz="1400" b="0" dirty="0">
                <a:latin typeface="+mn-lt"/>
              </a:rPr>
              <a:t>* Add meta tags with description and comments to all pages (Chapter 13, Task 3) (5%)</a:t>
            </a:r>
          </a:p>
        </p:txBody>
      </p:sp>
      <p:sp>
        <p:nvSpPr>
          <p:cNvPr id="6" name="Rectangle 5"/>
          <p:cNvSpPr/>
          <p:nvPr/>
        </p:nvSpPr>
        <p:spPr>
          <a:xfrm>
            <a:off x="200644" y="5228318"/>
            <a:ext cx="8641731" cy="954107"/>
          </a:xfrm>
          <a:prstGeom prst="rect">
            <a:avLst/>
          </a:prstGeom>
        </p:spPr>
        <p:txBody>
          <a:bodyPr wrap="square">
            <a:spAutoFit/>
          </a:bodyPr>
          <a:lstStyle/>
          <a:p>
            <a:pPr marL="169863" indent="-169863">
              <a:spcBef>
                <a:spcPts val="0"/>
              </a:spcBef>
              <a:spcAft>
                <a:spcPts val="0"/>
              </a:spcAft>
            </a:pPr>
            <a:r>
              <a:rPr lang="en-US" sz="1400" b="0" dirty="0">
                <a:latin typeface="+mn-lt"/>
              </a:rPr>
              <a:t>* Setup a Google Analytics account and create and place code for home page tracking (index.html only) (Chapter 13, new task) (10%)</a:t>
            </a:r>
          </a:p>
          <a:p>
            <a:pPr marL="169863" indent="-169863">
              <a:spcBef>
                <a:spcPts val="0"/>
              </a:spcBef>
              <a:spcAft>
                <a:spcPts val="0"/>
              </a:spcAft>
            </a:pPr>
            <a:r>
              <a:rPr lang="en-US" sz="1400" b="0" dirty="0">
                <a:latin typeface="+mn-lt"/>
              </a:rPr>
              <a:t>* Setup Inline frame for video on index.html page only </a:t>
            </a:r>
            <a:r>
              <a:rPr lang="en-US" sz="1400" b="0" dirty="0" err="1">
                <a:latin typeface="+mn-lt"/>
              </a:rPr>
              <a:t>replaceing</a:t>
            </a:r>
            <a:r>
              <a:rPr lang="en-US" sz="1400" b="0" dirty="0">
                <a:latin typeface="+mn-lt"/>
              </a:rPr>
              <a:t> all the instructions between &lt;div&gt;...&lt;/div&gt; tags with You Tube video located during class. (Chapter13, new task) (10%)</a:t>
            </a:r>
            <a:endParaRPr lang="en-US" sz="1400" b="0" dirty="0">
              <a:effectLst/>
              <a:latin typeface="+mn-lt"/>
            </a:endParaRPr>
          </a:p>
        </p:txBody>
      </p:sp>
    </p:spTree>
    <p:extLst>
      <p:ext uri="{BB962C8B-B14F-4D97-AF65-F5344CB8AC3E}">
        <p14:creationId xmlns:p14="http://schemas.microsoft.com/office/powerpoint/2010/main" val="6971171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Week 13 Chapter 14</a:t>
            </a:r>
          </a:p>
        </p:txBody>
      </p:sp>
      <p:sp>
        <p:nvSpPr>
          <p:cNvPr id="4" name="Rectangle 3"/>
          <p:cNvSpPr/>
          <p:nvPr/>
        </p:nvSpPr>
        <p:spPr>
          <a:xfrm>
            <a:off x="2267542" y="6096000"/>
            <a:ext cx="4572000" cy="646331"/>
          </a:xfrm>
          <a:prstGeom prst="rect">
            <a:avLst/>
          </a:prstGeom>
        </p:spPr>
        <p:txBody>
          <a:bodyPr>
            <a:spAutoFit/>
          </a:bodyPr>
          <a:lstStyle/>
          <a:p>
            <a:r>
              <a:rPr lang="en-US" dirty="0"/>
              <a:t>Download </a:t>
            </a:r>
            <a:r>
              <a:rPr lang="en-US" dirty="0">
                <a:hlinkClick r:id="rId2"/>
              </a:rPr>
              <a:t>Chapter 14 Student Files</a:t>
            </a:r>
            <a:r>
              <a:rPr lang="en-US" dirty="0"/>
              <a:t>, save and </a:t>
            </a:r>
            <a:r>
              <a:rPr lang="en-US" dirty="0" err="1"/>
              <a:t>UnZip</a:t>
            </a:r>
            <a:r>
              <a:rPr lang="en-US" dirty="0"/>
              <a:t> to your practice folder</a:t>
            </a:r>
          </a:p>
        </p:txBody>
      </p:sp>
      <p:pic>
        <p:nvPicPr>
          <p:cNvPr id="3" name="Picture 2"/>
          <p:cNvPicPr>
            <a:picLocks noChangeAspect="1"/>
          </p:cNvPicPr>
          <p:nvPr/>
        </p:nvPicPr>
        <p:blipFill>
          <a:blip r:embed="rId3"/>
          <a:stretch>
            <a:fillRect/>
          </a:stretch>
        </p:blipFill>
        <p:spPr>
          <a:xfrm>
            <a:off x="1981200" y="695325"/>
            <a:ext cx="5010150" cy="5400675"/>
          </a:xfrm>
          <a:prstGeom prst="rect">
            <a:avLst/>
          </a:prstGeom>
        </p:spPr>
      </p:pic>
    </p:spTree>
    <p:extLst>
      <p:ext uri="{BB962C8B-B14F-4D97-AF65-F5344CB8AC3E}">
        <p14:creationId xmlns:p14="http://schemas.microsoft.com/office/powerpoint/2010/main" val="2299932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n-US" dirty="0">
                <a:solidFill>
                  <a:schemeClr val="tx2">
                    <a:satMod val="130000"/>
                  </a:schemeClr>
                </a:solidFill>
                <a:latin typeface="Arial" pitchFamily="34" charset="0"/>
                <a:cs typeface="Arial" pitchFamily="34" charset="0"/>
              </a:rPr>
              <a:t>What is JavaScript?</a:t>
            </a:r>
            <a:endParaRPr lang="en-US" dirty="0">
              <a:solidFill>
                <a:schemeClr val="tx2">
                  <a:satMod val="130000"/>
                </a:schemeClr>
              </a:solidFill>
            </a:endParaRPr>
          </a:p>
        </p:txBody>
      </p:sp>
      <p:sp>
        <p:nvSpPr>
          <p:cNvPr id="11267" name="Rectangle 3"/>
          <p:cNvSpPr>
            <a:spLocks noGrp="1" noChangeArrowheads="1"/>
          </p:cNvSpPr>
          <p:nvPr>
            <p:ph idx="1"/>
          </p:nvPr>
        </p:nvSpPr>
        <p:spPr>
          <a:xfrm>
            <a:off x="381000" y="838200"/>
            <a:ext cx="8382000" cy="2210862"/>
          </a:xfrm>
        </p:spPr>
        <p:txBody>
          <a:bodyPr rtlCol="0">
            <a:noAutofit/>
          </a:bodyPr>
          <a:lstStyle/>
          <a:p>
            <a:pPr fontAlgn="auto">
              <a:buFont typeface="Arial" panose="020B0604020202020204" pitchFamily="34" charset="0"/>
              <a:buChar char="•"/>
              <a:defRPr/>
            </a:pPr>
            <a:r>
              <a:rPr lang="en-US" sz="1800" b="1" dirty="0">
                <a:solidFill>
                  <a:schemeClr val="tx1">
                    <a:lumMod val="75000"/>
                    <a:lumOff val="25000"/>
                  </a:schemeClr>
                </a:solidFill>
                <a:cs typeface="Times New Roman" pitchFamily="18" charset="0"/>
              </a:rPr>
              <a:t>Object-based scripting language</a:t>
            </a:r>
          </a:p>
          <a:p>
            <a:pPr fontAlgn="auto">
              <a:buFont typeface="Arial" panose="020B0604020202020204" pitchFamily="34" charset="0"/>
              <a:buChar char="•"/>
              <a:defRPr/>
            </a:pPr>
            <a:r>
              <a:rPr lang="en-US" sz="1800" b="1" dirty="0">
                <a:solidFill>
                  <a:schemeClr val="tx1">
                    <a:lumMod val="75000"/>
                    <a:lumOff val="25000"/>
                  </a:schemeClr>
                </a:solidFill>
                <a:cs typeface="Times New Roman" pitchFamily="18" charset="0"/>
              </a:rPr>
              <a:t>Works with the objects associated with a Web page document</a:t>
            </a:r>
            <a:br>
              <a:rPr lang="en-US" sz="1800" b="1" dirty="0">
                <a:solidFill>
                  <a:schemeClr val="tx1">
                    <a:lumMod val="75000"/>
                    <a:lumOff val="25000"/>
                  </a:schemeClr>
                </a:solidFill>
                <a:cs typeface="Times New Roman" pitchFamily="18" charset="0"/>
              </a:rPr>
            </a:br>
            <a:endParaRPr lang="en-US" sz="1800" b="1" dirty="0">
              <a:solidFill>
                <a:schemeClr val="tx1">
                  <a:lumMod val="75000"/>
                  <a:lumOff val="25000"/>
                </a:schemeClr>
              </a:solidFill>
              <a:cs typeface="Times New Roman" pitchFamily="18" charset="0"/>
            </a:endParaRPr>
          </a:p>
          <a:p>
            <a:pPr lvl="1" fontAlgn="auto">
              <a:buFont typeface="Wingdings" panose="05000000000000000000" pitchFamily="2" charset="2"/>
              <a:buChar char="ü"/>
              <a:defRPr/>
            </a:pPr>
            <a:r>
              <a:rPr lang="en-US" sz="1800" b="1" dirty="0">
                <a:solidFill>
                  <a:schemeClr val="tx1">
                    <a:lumMod val="75000"/>
                    <a:lumOff val="25000"/>
                  </a:schemeClr>
                </a:solidFill>
                <a:cs typeface="Times New Roman" pitchFamily="18" charset="0"/>
              </a:rPr>
              <a:t>the window</a:t>
            </a:r>
          </a:p>
          <a:p>
            <a:pPr lvl="1" fontAlgn="auto">
              <a:buFont typeface="Wingdings" panose="05000000000000000000" pitchFamily="2" charset="2"/>
              <a:buChar char="ü"/>
              <a:defRPr/>
            </a:pPr>
            <a:r>
              <a:rPr lang="en-US" sz="1800" b="1" dirty="0">
                <a:solidFill>
                  <a:schemeClr val="tx1">
                    <a:lumMod val="75000"/>
                    <a:lumOff val="25000"/>
                  </a:schemeClr>
                </a:solidFill>
                <a:cs typeface="Times New Roman" pitchFamily="18" charset="0"/>
              </a:rPr>
              <a:t>the document</a:t>
            </a:r>
          </a:p>
          <a:p>
            <a:pPr lvl="1" fontAlgn="auto">
              <a:buFont typeface="Wingdings" panose="05000000000000000000" pitchFamily="2" charset="2"/>
              <a:buChar char="ü"/>
              <a:defRPr/>
            </a:pPr>
            <a:r>
              <a:rPr lang="en-US" sz="1800" b="1" dirty="0">
                <a:solidFill>
                  <a:schemeClr val="tx1">
                    <a:lumMod val="75000"/>
                    <a:lumOff val="25000"/>
                  </a:schemeClr>
                </a:solidFill>
                <a:cs typeface="Times New Roman" pitchFamily="18" charset="0"/>
              </a:rPr>
              <a:t>the elements -- such as forms, images, hyperlinks, etc.</a:t>
            </a:r>
          </a:p>
          <a:p>
            <a:pPr marL="744538" lvl="1" indent="-342900" fontAlgn="auto">
              <a:buFont typeface="Wingdings" panose="05000000000000000000" pitchFamily="2" charset="2"/>
              <a:buChar char="ü"/>
              <a:defRPr/>
            </a:pPr>
            <a:endParaRPr lang="en-US" sz="1800" b="1" dirty="0">
              <a:solidFill>
                <a:schemeClr val="tx1">
                  <a:lumMod val="75000"/>
                  <a:lumOff val="25000"/>
                </a:schemeClr>
              </a:solidFill>
              <a:cs typeface="Times New Roman" pitchFamily="18" charset="0"/>
            </a:endParaRPr>
          </a:p>
          <a:p>
            <a:pPr>
              <a:buFont typeface="Arial" panose="020B0604020202020204" pitchFamily="34" charset="0"/>
              <a:buChar char="•"/>
            </a:pPr>
            <a:r>
              <a:rPr lang="en-US" altLang="en-US" sz="1800" b="1" dirty="0">
                <a:solidFill>
                  <a:schemeClr val="tx1">
                    <a:lumMod val="75000"/>
                    <a:lumOff val="25000"/>
                  </a:schemeClr>
                </a:solidFill>
                <a:cs typeface="Times New Roman" pitchFamily="18" charset="0"/>
              </a:rPr>
              <a:t>Originally developed by Netscape - Named </a:t>
            </a:r>
            <a:r>
              <a:rPr lang="en-US" altLang="en-US" sz="1800" b="1" dirty="0" err="1">
                <a:solidFill>
                  <a:schemeClr val="tx1">
                    <a:lumMod val="75000"/>
                    <a:lumOff val="25000"/>
                  </a:schemeClr>
                </a:solidFill>
                <a:cs typeface="Times New Roman" pitchFamily="18" charset="0"/>
              </a:rPr>
              <a:t>LiveScript</a:t>
            </a:r>
            <a:endParaRPr lang="en-US" altLang="en-US" sz="1800" b="1" dirty="0">
              <a:solidFill>
                <a:schemeClr val="tx1">
                  <a:lumMod val="75000"/>
                  <a:lumOff val="25000"/>
                </a:schemeClr>
              </a:solidFill>
              <a:cs typeface="Times New Roman" pitchFamily="18" charset="0"/>
            </a:endParaRPr>
          </a:p>
          <a:p>
            <a:pPr>
              <a:buFont typeface="Arial" panose="020B0604020202020204" pitchFamily="34" charset="0"/>
              <a:buChar char="•"/>
            </a:pPr>
            <a:r>
              <a:rPr lang="en-US" altLang="en-US" sz="1800" b="1" dirty="0">
                <a:solidFill>
                  <a:schemeClr val="tx1">
                    <a:lumMod val="75000"/>
                    <a:lumOff val="25000"/>
                  </a:schemeClr>
                </a:solidFill>
                <a:cs typeface="Times New Roman" pitchFamily="18" charset="0"/>
              </a:rPr>
              <a:t>Netscape &amp; Sun Microsystems Collaboration - </a:t>
            </a:r>
            <a:r>
              <a:rPr lang="en-US" altLang="en-US" sz="1800" b="1" dirty="0" err="1">
                <a:solidFill>
                  <a:schemeClr val="tx1">
                    <a:lumMod val="75000"/>
                    <a:lumOff val="25000"/>
                  </a:schemeClr>
                </a:solidFill>
                <a:cs typeface="Times New Roman" pitchFamily="18" charset="0"/>
                <a:sym typeface="Wingdings" panose="05000000000000000000" pitchFamily="2" charset="2"/>
              </a:rPr>
              <a:t>LiveScript</a:t>
            </a:r>
            <a:r>
              <a:rPr lang="en-US" altLang="en-US" sz="1800" b="1" dirty="0">
                <a:solidFill>
                  <a:schemeClr val="tx1">
                    <a:lumMod val="75000"/>
                    <a:lumOff val="25000"/>
                  </a:schemeClr>
                </a:solidFill>
                <a:cs typeface="Times New Roman" pitchFamily="18" charset="0"/>
              </a:rPr>
              <a:t> renamed JavaScript </a:t>
            </a:r>
          </a:p>
          <a:p>
            <a:pPr>
              <a:buFont typeface="Arial" panose="020B0604020202020204" pitchFamily="34" charset="0"/>
              <a:buChar char="•"/>
            </a:pPr>
            <a:r>
              <a:rPr lang="en-US" altLang="en-US" sz="1800" b="1" dirty="0">
                <a:solidFill>
                  <a:schemeClr val="tx1">
                    <a:lumMod val="75000"/>
                    <a:lumOff val="25000"/>
                  </a:schemeClr>
                </a:solidFill>
                <a:cs typeface="Times New Roman" pitchFamily="18" charset="0"/>
              </a:rPr>
              <a:t>JavaScript is NOT Java</a:t>
            </a:r>
          </a:p>
          <a:p>
            <a:pPr>
              <a:buFont typeface="Arial" panose="020B0604020202020204" pitchFamily="34" charset="0"/>
              <a:buChar char="•"/>
            </a:pPr>
            <a:r>
              <a:rPr lang="en-US" altLang="en-US" sz="1800" b="1" dirty="0">
                <a:solidFill>
                  <a:schemeClr val="tx1">
                    <a:lumMod val="75000"/>
                    <a:lumOff val="25000"/>
                  </a:schemeClr>
                </a:solidFill>
                <a:cs typeface="Times New Roman" pitchFamily="18" charset="0"/>
              </a:rPr>
              <a:t>Common Uses</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Display a message box</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Select list navigation</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Edit and validate form information</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Create a new window with a specified size and screen position</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Image Rollovers</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Status Messages</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Display Current Date</a:t>
            </a:r>
          </a:p>
          <a:p>
            <a:pPr lvl="1">
              <a:buFont typeface="Wingdings" panose="05000000000000000000" pitchFamily="2" charset="2"/>
              <a:buChar char="ü"/>
            </a:pPr>
            <a:r>
              <a:rPr lang="en-US" altLang="en-US" sz="1800" b="1" dirty="0">
                <a:solidFill>
                  <a:schemeClr val="tx1">
                    <a:lumMod val="75000"/>
                    <a:lumOff val="25000"/>
                  </a:schemeClr>
                </a:solidFill>
                <a:cs typeface="Times New Roman" pitchFamily="18" charset="0"/>
              </a:rPr>
              <a:t>Calculations</a:t>
            </a:r>
            <a:endParaRPr lang="en-US" sz="2200" b="1" dirty="0">
              <a:solidFill>
                <a:schemeClr val="tx1">
                  <a:lumMod val="75000"/>
                  <a:lumOff val="25000"/>
                </a:schemeClr>
              </a:solidFill>
              <a:cs typeface="Times New Roman" pitchFamily="18" charset="0"/>
            </a:endParaRPr>
          </a:p>
        </p:txBody>
      </p:sp>
      <p:sp>
        <p:nvSpPr>
          <p:cNvPr id="15364"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603469B-2D72-437B-85E3-3ACD73ED822F}"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27</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10361090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81000" y="304800"/>
            <a:ext cx="5470525" cy="387798"/>
          </a:xfrm>
        </p:spPr>
        <p:txBody>
          <a:bodyPr/>
          <a:lstStyle/>
          <a:p>
            <a:pPr fontAlgn="auto">
              <a:spcAft>
                <a:spcPts val="0"/>
              </a:spcAft>
              <a:defRPr/>
            </a:pPr>
            <a:r>
              <a:rPr lang="en-US" dirty="0">
                <a:solidFill>
                  <a:schemeClr val="tx2">
                    <a:satMod val="130000"/>
                  </a:schemeClr>
                </a:solidFill>
              </a:rPr>
              <a:t>Coding JavaScript</a:t>
            </a:r>
          </a:p>
        </p:txBody>
      </p:sp>
      <p:sp>
        <p:nvSpPr>
          <p:cNvPr id="21507" name="Rectangle 3"/>
          <p:cNvSpPr>
            <a:spLocks noGrp="1" noChangeArrowheads="1"/>
          </p:cNvSpPr>
          <p:nvPr>
            <p:ph idx="1"/>
          </p:nvPr>
        </p:nvSpPr>
        <p:spPr>
          <a:xfrm>
            <a:off x="457200" y="990600"/>
            <a:ext cx="8382000" cy="3262432"/>
          </a:xfrm>
        </p:spPr>
        <p:txBody>
          <a:bodyPr/>
          <a:lstStyle/>
          <a:p>
            <a:pPr>
              <a:buFont typeface="Arial" panose="020B0604020202020204" pitchFamily="34" charset="0"/>
              <a:buChar char="•"/>
            </a:pPr>
            <a:r>
              <a:rPr lang="en-US" altLang="en-US" sz="1800" b="1" dirty="0">
                <a:cs typeface="Times New Roman" panose="02020603050405020304" pitchFamily="18" charset="0"/>
              </a:rPr>
              <a:t> JavaScript statements can be coded on a web page using two different techniques:</a:t>
            </a:r>
          </a:p>
          <a:p>
            <a:pPr lvl="1">
              <a:buFont typeface="Wingdings" panose="05000000000000000000" pitchFamily="2" charset="2"/>
              <a:buChar char="ü"/>
            </a:pPr>
            <a:r>
              <a:rPr lang="en-US" altLang="en-US" sz="1800" b="1" dirty="0">
                <a:cs typeface="Times New Roman" panose="02020603050405020304" pitchFamily="18" charset="0"/>
              </a:rPr>
              <a:t>Place JavaScript code between &lt;script&gt; tags </a:t>
            </a:r>
          </a:p>
          <a:p>
            <a:pPr lvl="1">
              <a:buFont typeface="Wingdings" panose="05000000000000000000" pitchFamily="2" charset="2"/>
              <a:buChar char="ü"/>
            </a:pPr>
            <a:r>
              <a:rPr lang="en-US" altLang="en-US" sz="1800" b="1" dirty="0">
                <a:cs typeface="Times New Roman" panose="02020603050405020304" pitchFamily="18" charset="0"/>
              </a:rPr>
              <a:t>Place JavaScript code as part of an event attached to an HTML element</a:t>
            </a:r>
          </a:p>
          <a:p>
            <a:pPr marL="368300" indent="-285750">
              <a:spcAft>
                <a:spcPct val="0"/>
              </a:spcAft>
              <a:buFont typeface="Arial" panose="020B0604020202020204" pitchFamily="34" charset="0"/>
              <a:buChar char="•"/>
            </a:pPr>
            <a:r>
              <a:rPr lang="en-US" altLang="en-US" sz="1800" b="1" dirty="0">
                <a:cs typeface="Times New Roman" panose="02020603050405020304" pitchFamily="18" charset="0"/>
              </a:rPr>
              <a:t>The script element</a:t>
            </a:r>
          </a:p>
          <a:p>
            <a:pPr lvl="1">
              <a:spcAft>
                <a:spcPct val="0"/>
              </a:spcAft>
              <a:buFont typeface="Wingdings" panose="05000000000000000000" pitchFamily="2" charset="2"/>
              <a:buChar char="ü"/>
            </a:pPr>
            <a:r>
              <a:rPr lang="en-US" altLang="en-US" sz="1800" b="1" dirty="0">
                <a:cs typeface="Times New Roman" panose="02020603050405020304" pitchFamily="18" charset="0"/>
              </a:rPr>
              <a:t>A container tag</a:t>
            </a:r>
          </a:p>
          <a:p>
            <a:pPr lvl="1">
              <a:spcAft>
                <a:spcPct val="0"/>
              </a:spcAft>
              <a:buFont typeface="Wingdings" panose="05000000000000000000" pitchFamily="2" charset="2"/>
              <a:buChar char="ü"/>
            </a:pPr>
            <a:r>
              <a:rPr lang="en-US" altLang="en-US" sz="1800" b="1" dirty="0">
                <a:cs typeface="Times New Roman" panose="02020603050405020304" pitchFamily="18" charset="0"/>
              </a:rPr>
              <a:t>May be placed in either the head or the body section of a web page</a:t>
            </a:r>
          </a:p>
          <a:p>
            <a:pPr lvl="1">
              <a:spcAft>
                <a:spcPct val="0"/>
              </a:spcAft>
              <a:buFont typeface="Wingdings" panose="05000000000000000000" pitchFamily="2" charset="2"/>
              <a:buChar char="ü"/>
            </a:pPr>
            <a:r>
              <a:rPr lang="en-US" altLang="en-US" sz="1800" b="1" dirty="0">
                <a:cs typeface="Times New Roman" panose="02020603050405020304" pitchFamily="18" charset="0"/>
              </a:rPr>
              <a:t>Example: </a:t>
            </a:r>
          </a:p>
          <a:p>
            <a:pPr marL="1208088" lvl="3" indent="0">
              <a:spcAft>
                <a:spcPct val="0"/>
              </a:spcAft>
              <a:buNone/>
            </a:pPr>
            <a:r>
              <a:rPr lang="en-US" altLang="en-US" sz="1400" b="1" dirty="0">
                <a:solidFill>
                  <a:schemeClr val="tx2"/>
                </a:solidFill>
                <a:cs typeface="Times New Roman" panose="02020603050405020304" pitchFamily="18" charset="0"/>
              </a:rPr>
              <a:t>&lt;script type="text/</a:t>
            </a:r>
            <a:r>
              <a:rPr lang="en-US" altLang="en-US" sz="1400" b="1" dirty="0" err="1">
                <a:solidFill>
                  <a:schemeClr val="tx2"/>
                </a:solidFill>
                <a:cs typeface="Times New Roman" panose="02020603050405020304" pitchFamily="18" charset="0"/>
              </a:rPr>
              <a:t>javascript</a:t>
            </a:r>
            <a:r>
              <a:rPr lang="en-US" altLang="en-US" sz="1400" b="1" dirty="0">
                <a:solidFill>
                  <a:schemeClr val="tx2"/>
                </a:solidFill>
                <a:cs typeface="Times New Roman" panose="02020603050405020304" pitchFamily="18" charset="0"/>
              </a:rPr>
              <a:t>"&gt;</a:t>
            </a:r>
          </a:p>
          <a:p>
            <a:pPr marL="1208088" lvl="3" indent="0">
              <a:spcAft>
                <a:spcPct val="0"/>
              </a:spcAft>
              <a:buNone/>
            </a:pPr>
            <a:r>
              <a:rPr lang="en-US" altLang="en-US" sz="1400" b="1" dirty="0">
                <a:solidFill>
                  <a:schemeClr val="tx2"/>
                </a:solidFill>
                <a:cs typeface="Times New Roman" panose="02020603050405020304" pitchFamily="18" charset="0"/>
              </a:rPr>
              <a:t>&lt;!- -</a:t>
            </a:r>
          </a:p>
          <a:p>
            <a:pPr marL="1208088" lvl="3" indent="0">
              <a:spcAft>
                <a:spcPct val="0"/>
              </a:spcAft>
              <a:buNone/>
            </a:pPr>
            <a:r>
              <a:rPr lang="en-US" altLang="en-US" sz="1400" b="1" dirty="0">
                <a:solidFill>
                  <a:schemeClr val="tx2"/>
                </a:solidFill>
                <a:cs typeface="Times New Roman" panose="02020603050405020304" pitchFamily="18" charset="0"/>
              </a:rPr>
              <a:t>alert("Welcome to Our Site");</a:t>
            </a:r>
          </a:p>
          <a:p>
            <a:pPr marL="1208088" lvl="3" indent="0">
              <a:spcAft>
                <a:spcPct val="0"/>
              </a:spcAft>
              <a:buNone/>
            </a:pPr>
            <a:r>
              <a:rPr lang="en-US" altLang="en-US" sz="1400" b="1" dirty="0">
                <a:solidFill>
                  <a:schemeClr val="tx2"/>
                </a:solidFill>
                <a:cs typeface="Times New Roman" panose="02020603050405020304" pitchFamily="18" charset="0"/>
              </a:rPr>
              <a:t>//  - -&gt;</a:t>
            </a:r>
          </a:p>
          <a:p>
            <a:pPr marL="1208088" lvl="3" indent="0">
              <a:spcAft>
                <a:spcPct val="0"/>
              </a:spcAft>
              <a:buNone/>
            </a:pPr>
            <a:r>
              <a:rPr lang="en-US" altLang="en-US" sz="1400" b="1" dirty="0">
                <a:solidFill>
                  <a:schemeClr val="tx2"/>
                </a:solidFill>
                <a:cs typeface="Times New Roman" panose="02020603050405020304" pitchFamily="18" charset="0"/>
              </a:rPr>
              <a:t>&lt;/script&gt;</a:t>
            </a:r>
          </a:p>
        </p:txBody>
      </p:sp>
      <p:sp>
        <p:nvSpPr>
          <p:cNvPr id="2150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12D481D-E744-44D8-B5EA-63A8434C216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28</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16898927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82588" y="280988"/>
            <a:ext cx="8231187" cy="387798"/>
          </a:xfrm>
        </p:spPr>
        <p:txBody>
          <a:bodyPr/>
          <a:lstStyle/>
          <a:p>
            <a:pPr fontAlgn="auto">
              <a:spcAft>
                <a:spcPts val="0"/>
              </a:spcAft>
              <a:defRPr/>
            </a:pPr>
            <a:r>
              <a:rPr lang="en-US" dirty="0">
                <a:solidFill>
                  <a:schemeClr val="tx2">
                    <a:satMod val="130000"/>
                  </a:schemeClr>
                </a:solidFill>
              </a:rPr>
              <a:t>Document Object Model (DOM)</a:t>
            </a:r>
          </a:p>
        </p:txBody>
      </p:sp>
      <p:sp>
        <p:nvSpPr>
          <p:cNvPr id="27652" name="Rectangle 3"/>
          <p:cNvSpPr>
            <a:spLocks noGrp="1" noChangeArrowheads="1"/>
          </p:cNvSpPr>
          <p:nvPr>
            <p:ph idx="1"/>
          </p:nvPr>
        </p:nvSpPr>
        <p:spPr>
          <a:xfrm>
            <a:off x="497681" y="841258"/>
            <a:ext cx="8001000" cy="5733877"/>
          </a:xfrm>
        </p:spPr>
        <p:txBody>
          <a:bodyPr/>
          <a:lstStyle/>
          <a:p>
            <a:pPr marL="425450" indent="-342900">
              <a:buFont typeface="Arial" panose="020B0604020202020204" pitchFamily="34" charset="0"/>
              <a:buChar char="•"/>
            </a:pPr>
            <a:r>
              <a:rPr lang="en-US" altLang="en-US" sz="1800" b="1" dirty="0">
                <a:cs typeface="Arial" panose="020B0604020202020204" pitchFamily="34" charset="0"/>
              </a:rPr>
              <a:t>A portion of the DOM is shown at the left.</a:t>
            </a:r>
          </a:p>
          <a:p>
            <a:pPr marL="425450" indent="-342900">
              <a:buFont typeface="Arial" panose="020B0604020202020204" pitchFamily="34" charset="0"/>
              <a:buChar char="•"/>
            </a:pPr>
            <a:r>
              <a:rPr lang="en-US" altLang="en-US" sz="1800" b="1" dirty="0">
                <a:cs typeface="Arial" panose="020B0604020202020204" pitchFamily="34" charset="0"/>
              </a:rPr>
              <a:t>Defines every object and element on a web page</a:t>
            </a:r>
          </a:p>
          <a:p>
            <a:pPr marL="425450" indent="-342900">
              <a:buFont typeface="Arial" panose="020B0604020202020204" pitchFamily="34" charset="0"/>
              <a:buChar char="•"/>
            </a:pPr>
            <a:r>
              <a:rPr lang="en-US" altLang="en-US" sz="1800" b="1" dirty="0">
                <a:cs typeface="Arial" panose="020B0604020202020204" pitchFamily="34" charset="0"/>
              </a:rPr>
              <a:t>Hierarchical structure</a:t>
            </a:r>
          </a:p>
          <a:p>
            <a:pPr marL="425450" indent="-342900">
              <a:buFont typeface="Arial" panose="020B0604020202020204" pitchFamily="34" charset="0"/>
              <a:buChar char="•"/>
            </a:pPr>
            <a:r>
              <a:rPr lang="en-US" altLang="en-US" sz="1800" b="1" dirty="0">
                <a:cs typeface="Arial" panose="020B0604020202020204" pitchFamily="34" charset="0"/>
              </a:rPr>
              <a:t>Accesses page elements and apply styles to page elements</a:t>
            </a: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marL="425450" indent="-342900">
              <a:buFont typeface="Arial" panose="020B0604020202020204" pitchFamily="34" charset="0"/>
              <a:buChar char="•"/>
            </a:pPr>
            <a:endParaRPr lang="en-US" altLang="en-US" sz="1800" b="1" dirty="0">
              <a:cs typeface="Arial" panose="020B0604020202020204" pitchFamily="34" charset="0"/>
            </a:endParaRPr>
          </a:p>
          <a:p>
            <a:pPr>
              <a:buFont typeface="Arial" panose="020B0604020202020204" pitchFamily="34" charset="0"/>
              <a:buChar char="•"/>
            </a:pPr>
            <a:r>
              <a:rPr lang="en-US" altLang="en-US" sz="1800" b="1" dirty="0"/>
              <a:t>An object is a thing or entity.</a:t>
            </a:r>
          </a:p>
          <a:p>
            <a:pPr lvl="1">
              <a:buFont typeface="Wingdings" panose="05000000000000000000" pitchFamily="2" charset="2"/>
              <a:buChar char="ü"/>
            </a:pPr>
            <a:r>
              <a:rPr lang="en-US" altLang="en-US" sz="1800" b="1" dirty="0"/>
              <a:t>Browser window</a:t>
            </a:r>
          </a:p>
          <a:p>
            <a:pPr lvl="1">
              <a:buFont typeface="Wingdings" panose="05000000000000000000" pitchFamily="2" charset="2"/>
              <a:buChar char="ü"/>
            </a:pPr>
            <a:r>
              <a:rPr lang="en-US" altLang="en-US" sz="1800" b="1" dirty="0"/>
              <a:t>Submit button</a:t>
            </a:r>
          </a:p>
          <a:p>
            <a:pPr lvl="1">
              <a:buFont typeface="Wingdings" panose="05000000000000000000" pitchFamily="2" charset="2"/>
              <a:buChar char="ü"/>
            </a:pPr>
            <a:r>
              <a:rPr lang="en-US" altLang="en-US" sz="1800" b="1" dirty="0"/>
              <a:t>Web page document</a:t>
            </a:r>
            <a:r>
              <a:rPr lang="en-US" altLang="en-US" sz="1800" b="1" dirty="0">
                <a:cs typeface="Arial" panose="020B0604020202020204" pitchFamily="34" charset="0"/>
              </a:rPr>
              <a:t> </a:t>
            </a:r>
          </a:p>
        </p:txBody>
      </p:sp>
      <p:sp>
        <p:nvSpPr>
          <p:cNvPr id="27653"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4F819C90-69E0-4A2D-B539-144B73D25935}"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29</a:t>
            </a:fld>
            <a:endParaRPr lang="en-US" altLang="en-US" sz="1100">
              <a:solidFill>
                <a:srgbClr val="4D4D4D"/>
              </a:solidFill>
              <a:latin typeface="Times New Roman" panose="02020603050405020304" pitchFamily="18" charset="0"/>
            </a:endParaRPr>
          </a:p>
        </p:txBody>
      </p:sp>
      <p:sp>
        <p:nvSpPr>
          <p:cNvPr id="27654" name="Rectangle 4"/>
          <p:cNvSpPr>
            <a:spLocks noChangeArrowheads="1"/>
          </p:cNvSpPr>
          <p:nvPr/>
        </p:nvSpPr>
        <p:spPr bwMode="auto">
          <a:xfrm>
            <a:off x="2390775" y="2352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7" name="Picture 2" descr="Figure11"/>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3600" y="2166336"/>
            <a:ext cx="4450662" cy="308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7751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Schedule</a:t>
            </a:r>
          </a:p>
        </p:txBody>
      </p:sp>
      <p:sp>
        <p:nvSpPr>
          <p:cNvPr id="4" name="Right Arrow 3"/>
          <p:cNvSpPr/>
          <p:nvPr/>
        </p:nvSpPr>
        <p:spPr bwMode="auto">
          <a:xfrm>
            <a:off x="228600" y="4724400"/>
            <a:ext cx="495300" cy="1600200"/>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p:cNvPicPr>
            <a:picLocks noChangeAspect="1"/>
          </p:cNvPicPr>
          <p:nvPr/>
        </p:nvPicPr>
        <p:blipFill>
          <a:blip r:embed="rId2"/>
          <a:stretch>
            <a:fillRect/>
          </a:stretch>
        </p:blipFill>
        <p:spPr>
          <a:xfrm>
            <a:off x="723900" y="643928"/>
            <a:ext cx="7958137" cy="5680672"/>
          </a:xfrm>
          <a:prstGeom prst="rect">
            <a:avLst/>
          </a:prstGeom>
        </p:spPr>
      </p:pic>
    </p:spTree>
    <p:extLst>
      <p:ext uri="{BB962C8B-B14F-4D97-AF65-F5344CB8AC3E}">
        <p14:creationId xmlns:p14="http://schemas.microsoft.com/office/powerpoint/2010/main" val="22110201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30901" y="152400"/>
            <a:ext cx="6934200" cy="457199"/>
          </a:xfrm>
        </p:spPr>
        <p:txBody>
          <a:bodyPr/>
          <a:lstStyle/>
          <a:p>
            <a:pPr fontAlgn="auto">
              <a:spcAft>
                <a:spcPts val="0"/>
              </a:spcAft>
              <a:defRPr/>
            </a:pPr>
            <a:r>
              <a:rPr lang="en-US" dirty="0">
                <a:solidFill>
                  <a:schemeClr val="tx2">
                    <a:satMod val="130000"/>
                  </a:schemeClr>
                </a:solidFill>
              </a:rPr>
              <a:t>JavaScript: Property, Method, &amp; Event</a:t>
            </a:r>
          </a:p>
        </p:txBody>
      </p:sp>
      <p:sp>
        <p:nvSpPr>
          <p:cNvPr id="31747" name="Rectangle 3"/>
          <p:cNvSpPr>
            <a:spLocks noGrp="1" noChangeArrowheads="1"/>
          </p:cNvSpPr>
          <p:nvPr>
            <p:ph idx="1"/>
          </p:nvPr>
        </p:nvSpPr>
        <p:spPr>
          <a:xfrm>
            <a:off x="304800" y="899359"/>
            <a:ext cx="7467600" cy="5844677"/>
          </a:xfrm>
        </p:spPr>
        <p:txBody>
          <a:bodyPr/>
          <a:lstStyle/>
          <a:p>
            <a:pPr>
              <a:lnSpc>
                <a:spcPct val="80000"/>
              </a:lnSpc>
              <a:buFont typeface="Arial" panose="020B0604020202020204" pitchFamily="34" charset="0"/>
              <a:buChar char="•"/>
            </a:pPr>
            <a:r>
              <a:rPr lang="en-US" altLang="en-US" sz="1600" b="1" dirty="0"/>
              <a:t>A </a:t>
            </a:r>
            <a:r>
              <a:rPr lang="en-US" altLang="en-US" sz="1600" b="1" u="sng" dirty="0"/>
              <a:t>property</a:t>
            </a:r>
            <a:r>
              <a:rPr lang="en-US" altLang="en-US" sz="1600" b="1" dirty="0"/>
              <a:t> is a characteristic or attribute of an object.</a:t>
            </a:r>
            <a:br>
              <a:rPr lang="en-US" altLang="en-US" sz="1600" b="1" dirty="0"/>
            </a:br>
            <a:endParaRPr lang="en-US" altLang="en-US" sz="1600" b="1" dirty="0"/>
          </a:p>
          <a:p>
            <a:pPr lvl="1">
              <a:lnSpc>
                <a:spcPct val="80000"/>
              </a:lnSpc>
              <a:buFont typeface="Wingdings" panose="05000000000000000000" pitchFamily="2" charset="2"/>
              <a:buChar char="ü"/>
            </a:pPr>
            <a:r>
              <a:rPr lang="en-US" altLang="en-US" sz="1600" b="1" dirty="0"/>
              <a:t>The background color of a web page document</a:t>
            </a:r>
            <a:br>
              <a:rPr lang="en-US" altLang="en-US" sz="1600" b="1" dirty="0"/>
            </a:br>
            <a:r>
              <a:rPr lang="en-US" altLang="en-US" sz="1600" b="1" dirty="0" err="1">
                <a:solidFill>
                  <a:schemeClr val="tx2"/>
                </a:solidFill>
              </a:rPr>
              <a:t>document.bgcolor</a:t>
            </a:r>
            <a:endParaRPr lang="en-US" altLang="en-US" sz="1600" b="1" dirty="0"/>
          </a:p>
          <a:p>
            <a:pPr lvl="1">
              <a:lnSpc>
                <a:spcPct val="80000"/>
              </a:lnSpc>
              <a:buFont typeface="Wingdings" panose="05000000000000000000" pitchFamily="2" charset="2"/>
              <a:buChar char="ü"/>
            </a:pPr>
            <a:r>
              <a:rPr lang="en-US" altLang="en-US" sz="1600" b="1" dirty="0"/>
              <a:t>The date the web page file was last modified</a:t>
            </a:r>
            <a:br>
              <a:rPr lang="en-US" altLang="en-US" sz="1600" b="1" dirty="0"/>
            </a:br>
            <a:r>
              <a:rPr lang="en-US" altLang="en-US" sz="1600" b="1" dirty="0" err="1">
                <a:solidFill>
                  <a:schemeClr val="tx2"/>
                </a:solidFill>
              </a:rPr>
              <a:t>document.lastmodified</a:t>
            </a:r>
            <a:endParaRPr lang="en-US" altLang="en-US" sz="1600" b="1" dirty="0"/>
          </a:p>
          <a:p>
            <a:pPr lvl="1">
              <a:lnSpc>
                <a:spcPct val="80000"/>
              </a:lnSpc>
              <a:buFont typeface="Wingdings" panose="05000000000000000000" pitchFamily="2" charset="2"/>
              <a:buChar char="ü"/>
            </a:pPr>
            <a:r>
              <a:rPr lang="en-US" altLang="en-US" sz="1600" b="1" dirty="0"/>
              <a:t>The </a:t>
            </a:r>
            <a:r>
              <a:rPr lang="en-US" altLang="en-US" sz="1600" b="1" dirty="0" err="1"/>
              <a:t>src</a:t>
            </a:r>
            <a:r>
              <a:rPr lang="en-US" altLang="en-US" sz="1600" b="1" dirty="0"/>
              <a:t> file of an image object</a:t>
            </a:r>
          </a:p>
          <a:p>
            <a:pPr marL="517525" lvl="1" indent="0">
              <a:lnSpc>
                <a:spcPct val="80000"/>
              </a:lnSpc>
              <a:buNone/>
            </a:pPr>
            <a:r>
              <a:rPr lang="en-US" altLang="en-US" sz="1600" b="1" dirty="0">
                <a:solidFill>
                  <a:schemeClr val="tx2"/>
                </a:solidFill>
              </a:rPr>
              <a:t>	image1.src</a:t>
            </a:r>
            <a:endParaRPr lang="en-US" altLang="en-US" sz="1600" b="1" dirty="0"/>
          </a:p>
          <a:p>
            <a:pPr>
              <a:buFont typeface="Arial" panose="020B0604020202020204" pitchFamily="34" charset="0"/>
              <a:buChar char="•"/>
            </a:pPr>
            <a:r>
              <a:rPr lang="en-US" altLang="en-US" sz="1600" b="1" dirty="0"/>
              <a:t>A </a:t>
            </a:r>
            <a:r>
              <a:rPr lang="en-US" altLang="en-US" sz="1600" b="1" u="sng" dirty="0"/>
              <a:t>method </a:t>
            </a:r>
            <a:r>
              <a:rPr lang="en-US" altLang="en-US" sz="1600" b="1" dirty="0"/>
              <a:t>is an action (a verb)</a:t>
            </a:r>
          </a:p>
          <a:p>
            <a:pPr lvl="1">
              <a:buFont typeface="Wingdings" panose="05000000000000000000" pitchFamily="2" charset="2"/>
              <a:buChar char="ü"/>
            </a:pPr>
            <a:r>
              <a:rPr lang="en-US" altLang="en-US" sz="1600" b="1" dirty="0"/>
              <a:t>Writing text to a web page document </a:t>
            </a:r>
          </a:p>
          <a:p>
            <a:pPr marL="0" lvl="5" indent="0">
              <a:lnSpc>
                <a:spcPct val="80000"/>
              </a:lnSpc>
              <a:buNone/>
            </a:pPr>
            <a:r>
              <a:rPr lang="en-US" altLang="en-US" sz="1600" b="1" dirty="0">
                <a:solidFill>
                  <a:schemeClr val="tx2"/>
                </a:solidFill>
              </a:rPr>
              <a:t>	</a:t>
            </a:r>
            <a:r>
              <a:rPr lang="en-US" altLang="en-US" sz="1600" b="1" dirty="0" err="1">
                <a:solidFill>
                  <a:schemeClr val="tx2"/>
                </a:solidFill>
              </a:rPr>
              <a:t>document.write</a:t>
            </a:r>
            <a:r>
              <a:rPr lang="en-US" altLang="en-US" sz="1600" b="1" dirty="0">
                <a:solidFill>
                  <a:schemeClr val="tx2"/>
                </a:solidFill>
              </a:rPr>
              <a:t>()</a:t>
            </a:r>
          </a:p>
          <a:p>
            <a:pPr lvl="1">
              <a:buFont typeface="Wingdings" panose="05000000000000000000" pitchFamily="2" charset="2"/>
              <a:buChar char="ü"/>
            </a:pPr>
            <a:r>
              <a:rPr lang="en-US" altLang="en-US" sz="1600" b="1" dirty="0"/>
              <a:t>Submitting a form</a:t>
            </a:r>
          </a:p>
          <a:p>
            <a:pPr marL="0" lvl="5" indent="0">
              <a:lnSpc>
                <a:spcPct val="80000"/>
              </a:lnSpc>
              <a:buNone/>
            </a:pPr>
            <a:r>
              <a:rPr lang="en-US" altLang="en-US" sz="1600" b="1" dirty="0"/>
              <a:t>	 </a:t>
            </a:r>
            <a:r>
              <a:rPr lang="en-US" altLang="en-US" sz="1600" b="1" dirty="0">
                <a:solidFill>
                  <a:schemeClr val="tx2"/>
                </a:solidFill>
              </a:rPr>
              <a:t>form1.submit()</a:t>
            </a:r>
          </a:p>
          <a:p>
            <a:pPr marL="368300" indent="-285750">
              <a:buFont typeface="Arial" panose="020B0604020202020204" pitchFamily="34" charset="0"/>
              <a:buChar char="•"/>
            </a:pPr>
            <a:r>
              <a:rPr lang="en-US" altLang="en-US" sz="1600" b="1" dirty="0"/>
              <a:t>An </a:t>
            </a:r>
            <a:r>
              <a:rPr lang="en-US" altLang="en-US" sz="1600" b="1" u="sng" dirty="0"/>
              <a:t>event</a:t>
            </a:r>
            <a:r>
              <a:rPr lang="en-US" altLang="en-US" sz="1600" b="1" dirty="0"/>
              <a:t> is an action taken by the web page visitor.</a:t>
            </a:r>
          </a:p>
          <a:p>
            <a:pPr lvl="1">
              <a:buFont typeface="Wingdings" panose="05000000000000000000" pitchFamily="2" charset="2"/>
              <a:buChar char="ü"/>
            </a:pPr>
            <a:r>
              <a:rPr lang="en-US" altLang="en-US" sz="1600" b="1" dirty="0"/>
              <a:t>JavaScript can be configured to perform actions when events occur. </a:t>
            </a:r>
          </a:p>
          <a:p>
            <a:pPr lvl="2">
              <a:buFont typeface="Arial" panose="020B0604020202020204" pitchFamily="34" charset="0"/>
              <a:buChar char="•"/>
            </a:pPr>
            <a:r>
              <a:rPr lang="en-US" altLang="en-US" sz="1600" b="1" dirty="0"/>
              <a:t>The event name is coded as an attribute of an HTML tag</a:t>
            </a:r>
          </a:p>
          <a:p>
            <a:pPr lvl="2">
              <a:buFont typeface="Arial" panose="020B0604020202020204" pitchFamily="34" charset="0"/>
              <a:buChar char="•"/>
            </a:pPr>
            <a:r>
              <a:rPr lang="en-US" altLang="en-US" sz="1600" b="1" dirty="0"/>
              <a:t>The value of the event attribute contains the JavaScript code </a:t>
            </a:r>
            <a:endParaRPr lang="en-US" altLang="en-US" sz="1600" b="1" dirty="0">
              <a:cs typeface="Times New Roman" panose="02020603050405020304" pitchFamily="18" charset="0"/>
            </a:endParaRPr>
          </a:p>
          <a:p>
            <a:pPr lvl="1">
              <a:buFont typeface="Wingdings" panose="05000000000000000000" pitchFamily="2" charset="2"/>
              <a:buChar char="ü"/>
            </a:pPr>
            <a:r>
              <a:rPr lang="en-US" altLang="en-US" sz="1600" b="1" dirty="0">
                <a:cs typeface="Times New Roman" panose="02020603050405020304" pitchFamily="18" charset="0"/>
              </a:rPr>
              <a:t>Example: </a:t>
            </a:r>
            <a:r>
              <a:rPr lang="en-US" altLang="en-US" sz="1600" b="1" i="1" dirty="0">
                <a:cs typeface="Times New Roman" panose="02020603050405020304" pitchFamily="18" charset="0"/>
              </a:rPr>
              <a:t>Display an alert box when the mouse is placed over a hyperlink.</a:t>
            </a:r>
          </a:p>
          <a:p>
            <a:pPr marL="457182" lvl="6" indent="0">
              <a:lnSpc>
                <a:spcPct val="80000"/>
              </a:lnSpc>
              <a:buNone/>
            </a:pPr>
            <a:r>
              <a:rPr lang="en-US" sz="1600" b="1" dirty="0">
                <a:cs typeface="Times New Roman" pitchFamily="18" charset="0"/>
              </a:rPr>
              <a:t>	</a:t>
            </a:r>
            <a:r>
              <a:rPr lang="en-US" sz="1600" b="1" dirty="0">
                <a:solidFill>
                  <a:schemeClr val="tx2"/>
                </a:solidFill>
              </a:rPr>
              <a:t>&lt;a </a:t>
            </a:r>
            <a:r>
              <a:rPr lang="en-US" sz="1600" b="1" dirty="0" err="1">
                <a:solidFill>
                  <a:schemeClr val="tx2"/>
                </a:solidFill>
              </a:rPr>
              <a:t>href</a:t>
            </a:r>
            <a:r>
              <a:rPr lang="en-US" sz="1600" b="1" dirty="0">
                <a:solidFill>
                  <a:schemeClr val="tx2"/>
                </a:solidFill>
              </a:rPr>
              <a:t>="home.htm" </a:t>
            </a:r>
            <a:r>
              <a:rPr lang="en-US" sz="1600" b="1" dirty="0" err="1">
                <a:solidFill>
                  <a:schemeClr val="tx2"/>
                </a:solidFill>
              </a:rPr>
              <a:t>onmouseover</a:t>
            </a:r>
            <a:r>
              <a:rPr lang="en-US" sz="1600" b="1" dirty="0">
                <a:solidFill>
                  <a:schemeClr val="tx2"/>
                </a:solidFill>
              </a:rPr>
              <a:t>="alert('Click to go home')"&gt;Home&lt;/a&gt;</a:t>
            </a:r>
          </a:p>
          <a:p>
            <a:pPr marL="368300" indent="-285750">
              <a:buFont typeface="Arial" panose="020B0604020202020204" pitchFamily="34" charset="0"/>
              <a:buChar char="•"/>
            </a:pPr>
            <a:endParaRPr lang="en-US" altLang="en-US" sz="1600" b="1" dirty="0"/>
          </a:p>
          <a:p>
            <a:pPr marL="0" indent="0">
              <a:lnSpc>
                <a:spcPct val="80000"/>
              </a:lnSpc>
              <a:buNone/>
            </a:pPr>
            <a:endParaRPr lang="en-US" altLang="en-US" sz="1600" b="1" dirty="0">
              <a:solidFill>
                <a:schemeClr val="tx2"/>
              </a:solidFill>
            </a:endParaRPr>
          </a:p>
        </p:txBody>
      </p:sp>
      <p:sp>
        <p:nvSpPr>
          <p:cNvPr id="3174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E15CCA7-287C-4877-916C-3DAA835478D9}"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30</a:t>
            </a:fld>
            <a:endParaRPr lang="en-US" altLang="en-US" sz="1100">
              <a:solidFill>
                <a:srgbClr val="4D4D4D"/>
              </a:solidFill>
              <a:latin typeface="Times New Roman" panose="02020603050405020304" pitchFamily="18" charset="0"/>
            </a:endParaRPr>
          </a:p>
        </p:txBody>
      </p:sp>
      <p:graphicFrame>
        <p:nvGraphicFramePr>
          <p:cNvPr id="5" name="Group 94"/>
          <p:cNvGraphicFramePr>
            <a:graphicFrameLocks/>
          </p:cNvGraphicFramePr>
          <p:nvPr>
            <p:extLst>
              <p:ext uri="{D42A27DB-BD31-4B8C-83A1-F6EECF244321}">
                <p14:modId xmlns:p14="http://schemas.microsoft.com/office/powerpoint/2010/main" val="2869533269"/>
              </p:ext>
            </p:extLst>
          </p:nvPr>
        </p:nvGraphicFramePr>
        <p:xfrm>
          <a:off x="6592887" y="1905000"/>
          <a:ext cx="2359025" cy="2118929"/>
        </p:xfrm>
        <a:graphic>
          <a:graphicData uri="http://schemas.openxmlformats.org/drawingml/2006/table">
            <a:tbl>
              <a:tblPr>
                <a:tableStyleId>{D03447BB-5D67-496B-8E87-E561075AD55C}</a:tableStyleId>
              </a:tblPr>
              <a:tblGrid>
                <a:gridCol w="1048456">
                  <a:extLst>
                    <a:ext uri="{9D8B030D-6E8A-4147-A177-3AD203B41FA5}">
                      <a16:colId xmlns:a16="http://schemas.microsoft.com/office/drawing/2014/main" val="20000"/>
                    </a:ext>
                  </a:extLst>
                </a:gridCol>
                <a:gridCol w="1310569">
                  <a:extLst>
                    <a:ext uri="{9D8B030D-6E8A-4147-A177-3AD203B41FA5}">
                      <a16:colId xmlns:a16="http://schemas.microsoft.com/office/drawing/2014/main" val="20001"/>
                    </a:ext>
                  </a:extLst>
                </a:gridCol>
              </a:tblGrid>
              <a:tr h="2724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bg1"/>
                          </a:solidFill>
                          <a:effectLst/>
                        </a:rPr>
                        <a:t>Event</a:t>
                      </a:r>
                      <a:endParaRPr kumimoji="0" lang="en-US" sz="1200" b="1" i="0" u="none" strike="noStrike" cap="none" normalizeH="0" baseline="0" dirty="0">
                        <a:ln>
                          <a:noFill/>
                        </a:ln>
                        <a:solidFill>
                          <a:schemeClr val="bg1"/>
                        </a:solidFill>
                        <a:effectLst/>
                        <a:latin typeface="Arial" pitchFamily="34" charset="0"/>
                      </a:endParaRPr>
                    </a:p>
                  </a:txBody>
                  <a:tcPr marT="45713" marB="45713" horzOverflow="overflow">
                    <a:solidFill>
                      <a:schemeClr val="tx2">
                        <a:lumMod val="9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bg1"/>
                          </a:solidFill>
                          <a:effectLst/>
                        </a:rPr>
                        <a:t>Event Handler</a:t>
                      </a:r>
                      <a:endParaRPr kumimoji="0" lang="en-US" sz="1200" b="1" i="0" u="none" strike="noStrike" cap="none" normalizeH="0" baseline="0" dirty="0">
                        <a:ln>
                          <a:noFill/>
                        </a:ln>
                        <a:solidFill>
                          <a:schemeClr val="bg1"/>
                        </a:solidFill>
                        <a:effectLst/>
                        <a:latin typeface="Arial" pitchFamily="34" charset="0"/>
                      </a:endParaRPr>
                    </a:p>
                  </a:txBody>
                  <a:tcPr marT="45713" marB="45713" horzOverflow="overflow">
                    <a:solidFill>
                      <a:schemeClr val="tx2">
                        <a:lumMod val="90000"/>
                      </a:schemeClr>
                    </a:solidFill>
                  </a:tcPr>
                </a:tc>
                <a:extLst>
                  <a:ext uri="{0D108BD9-81ED-4DB2-BD59-A6C34878D82A}">
                    <a16:rowId xmlns:a16="http://schemas.microsoft.com/office/drawing/2014/main" val="10000"/>
                  </a:ext>
                </a:extLst>
              </a:tr>
              <a:tr h="3088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click</a:t>
                      </a:r>
                      <a:endParaRPr kumimoji="0" lang="en-US" sz="1200" b="0" i="0" u="none" strike="noStrike" cap="none" normalizeH="0" baseline="0">
                        <a:ln>
                          <a:noFill/>
                        </a:ln>
                        <a:solidFill>
                          <a:schemeClr val="tx1"/>
                        </a:solidFill>
                        <a:effectLst/>
                        <a:latin typeface="Arial" pitchFamily="34" charset="0"/>
                      </a:endParaRPr>
                    </a:p>
                  </a:txBody>
                  <a:tcPr marT="45713" marB="4571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onclick</a:t>
                      </a:r>
                      <a:endParaRPr kumimoji="0" lang="en-US" sz="1200" b="0" i="0" u="none" strike="noStrike" cap="none" normalizeH="0" baseline="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tc>
                <a:extLst>
                  <a:ext uri="{0D108BD9-81ED-4DB2-BD59-A6C34878D82A}">
                    <a16:rowId xmlns:a16="http://schemas.microsoft.com/office/drawing/2014/main" val="10001"/>
                  </a:ext>
                </a:extLst>
              </a:tr>
              <a:tr h="3071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load</a:t>
                      </a:r>
                      <a:endParaRPr kumimoji="0" lang="en-US" sz="1200" b="0" i="0" u="none" strike="noStrike" cap="none" normalizeH="0" baseline="0" dirty="0">
                        <a:ln>
                          <a:noFill/>
                        </a:ln>
                        <a:solidFill>
                          <a:schemeClr val="tx1"/>
                        </a:solidFill>
                        <a:effectLst/>
                        <a:latin typeface="Arial" pitchFamily="34" charset="0"/>
                      </a:endParaRPr>
                    </a:p>
                  </a:txBody>
                  <a:tcPr marT="45713" marB="4571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onload</a:t>
                      </a:r>
                      <a:endParaRPr kumimoji="0" lang="en-US" sz="1200" b="0" i="0" u="none" strike="noStrike" cap="none" normalizeH="0" baseline="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tc>
                <a:extLst>
                  <a:ext uri="{0D108BD9-81ED-4DB2-BD59-A6C34878D82A}">
                    <a16:rowId xmlns:a16="http://schemas.microsoft.com/office/drawing/2014/main" val="10002"/>
                  </a:ext>
                </a:extLst>
              </a:tr>
              <a:tr h="2916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mouseover</a:t>
                      </a:r>
                      <a:endParaRPr kumimoji="0" lang="en-US" sz="1200" b="0" i="0" u="none" strike="noStrike" cap="none" normalizeH="0" baseline="0">
                        <a:ln>
                          <a:noFill/>
                        </a:ln>
                        <a:solidFill>
                          <a:schemeClr val="tx1"/>
                        </a:solidFill>
                        <a:effectLst/>
                        <a:latin typeface="Arial" pitchFamily="34" charset="0"/>
                      </a:endParaRPr>
                    </a:p>
                  </a:txBody>
                  <a:tcPr marT="45713" marB="4571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onmouseover</a:t>
                      </a:r>
                      <a:endParaRPr kumimoji="0" lang="en-US" sz="1200" b="0" i="0" u="none" strike="noStrike" cap="none" normalizeH="0" baseline="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tc>
                <a:extLst>
                  <a:ext uri="{0D108BD9-81ED-4DB2-BD59-A6C34878D82A}">
                    <a16:rowId xmlns:a16="http://schemas.microsoft.com/office/drawing/2014/main" val="10003"/>
                  </a:ext>
                </a:extLst>
              </a:tr>
              <a:tr h="3200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mouseout</a:t>
                      </a:r>
                      <a:endParaRPr kumimoji="0" lang="en-US" sz="1200" b="0" i="0" u="none" strike="noStrike" cap="none" normalizeH="0" baseline="0">
                        <a:ln>
                          <a:noFill/>
                        </a:ln>
                        <a:solidFill>
                          <a:schemeClr val="tx1"/>
                        </a:solidFill>
                        <a:effectLst/>
                        <a:latin typeface="Arial" pitchFamily="34" charset="0"/>
                      </a:endParaRPr>
                    </a:p>
                  </a:txBody>
                  <a:tcPr marT="45713" marB="4571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a:ln>
                            <a:noFill/>
                          </a:ln>
                          <a:effectLst/>
                        </a:rPr>
                        <a:t>onmouseout</a:t>
                      </a:r>
                      <a:endParaRPr kumimoji="0" lang="en-US" sz="1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tc>
                <a:extLst>
                  <a:ext uri="{0D108BD9-81ED-4DB2-BD59-A6C34878D82A}">
                    <a16:rowId xmlns:a16="http://schemas.microsoft.com/office/drawing/2014/main" val="10004"/>
                  </a:ext>
                </a:extLst>
              </a:tr>
              <a:tr h="3088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submit</a:t>
                      </a:r>
                      <a:endParaRPr kumimoji="0" lang="en-US" sz="1200" b="0" i="0" u="none" strike="noStrike" cap="none" normalizeH="0" baseline="0">
                        <a:ln>
                          <a:noFill/>
                        </a:ln>
                        <a:solidFill>
                          <a:schemeClr val="tx1"/>
                        </a:solidFill>
                        <a:effectLst/>
                        <a:latin typeface="Arial" pitchFamily="34" charset="0"/>
                      </a:endParaRPr>
                    </a:p>
                  </a:txBody>
                  <a:tcPr marT="45713" marB="4571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onsubmit</a:t>
                      </a:r>
                      <a:endParaRPr kumimoji="0" lang="en-US" sz="1200" b="0" i="0" u="none" strike="noStrike" cap="none" normalizeH="0" baseline="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tc>
                <a:extLst>
                  <a:ext uri="{0D108BD9-81ED-4DB2-BD59-A6C34878D82A}">
                    <a16:rowId xmlns:a16="http://schemas.microsoft.com/office/drawing/2014/main" val="10005"/>
                  </a:ext>
                </a:extLst>
              </a:tr>
              <a:tr h="3080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unload</a:t>
                      </a:r>
                      <a:endParaRPr kumimoji="0" lang="en-US" sz="1200" b="0" i="0" u="none" strike="noStrike" cap="none" normalizeH="0" baseline="0">
                        <a:ln>
                          <a:noFill/>
                        </a:ln>
                        <a:solidFill>
                          <a:schemeClr val="tx1"/>
                        </a:solidFill>
                        <a:effectLst/>
                        <a:latin typeface="Arial" pitchFamily="34" charset="0"/>
                      </a:endParaRPr>
                    </a:p>
                  </a:txBody>
                  <a:tcPr marT="45713" marB="45713"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a:ln>
                            <a:noFill/>
                          </a:ln>
                          <a:effectLst/>
                        </a:rPr>
                        <a:t>onunload</a:t>
                      </a:r>
                      <a:endParaRPr kumimoji="0" lang="en-US" sz="1200" b="0" i="0" u="none" strike="noStrike" cap="none" normalizeH="0" baseline="0" dirty="0">
                        <a:ln>
                          <a:noFill/>
                        </a:ln>
                        <a:solidFill>
                          <a:schemeClr val="tx1"/>
                        </a:solidFill>
                        <a:effectLst/>
                        <a:latin typeface="Arial" pitchFamily="34" charset="0"/>
                        <a:ea typeface="Times New Roman" pitchFamily="18" charset="0"/>
                        <a:cs typeface="Courier New" pitchFamily="49" charset="0"/>
                      </a:endParaRPr>
                    </a:p>
                  </a:txBody>
                  <a:tcPr marT="45713" marB="45713"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332434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81000" y="228600"/>
            <a:ext cx="7696200" cy="387798"/>
          </a:xfrm>
        </p:spPr>
        <p:txBody>
          <a:bodyPr/>
          <a:lstStyle/>
          <a:p>
            <a:pPr fontAlgn="auto">
              <a:spcAft>
                <a:spcPts val="0"/>
              </a:spcAft>
              <a:defRPr/>
            </a:pPr>
            <a:r>
              <a:rPr lang="en-US" dirty="0">
                <a:solidFill>
                  <a:schemeClr val="tx2">
                    <a:satMod val="130000"/>
                  </a:schemeClr>
                </a:solidFill>
              </a:rPr>
              <a:t>JavaScript Debugging</a:t>
            </a:r>
          </a:p>
        </p:txBody>
      </p:sp>
      <p:sp>
        <p:nvSpPr>
          <p:cNvPr id="29700" name="Rectangle 3"/>
          <p:cNvSpPr>
            <a:spLocks noGrp="1" noChangeArrowheads="1"/>
          </p:cNvSpPr>
          <p:nvPr>
            <p:ph idx="1"/>
          </p:nvPr>
        </p:nvSpPr>
        <p:spPr>
          <a:xfrm>
            <a:off x="187325" y="838200"/>
            <a:ext cx="8686800" cy="5334000"/>
          </a:xfrm>
        </p:spPr>
        <p:txBody>
          <a:bodyPr rtlCol="0">
            <a:noAutofit/>
          </a:bodyPr>
          <a:lstStyle/>
          <a:p>
            <a:pPr marL="539496" indent="-457200" fontAlgn="auto">
              <a:spcAft>
                <a:spcPts val="0"/>
              </a:spcAft>
              <a:buFont typeface="Arial" panose="020B0604020202020204" pitchFamily="34" charset="0"/>
              <a:buChar char="•"/>
              <a:defRPr/>
            </a:pPr>
            <a:r>
              <a:rPr lang="en-US" sz="1800" b="1" dirty="0">
                <a:solidFill>
                  <a:schemeClr val="tx1">
                    <a:lumMod val="75000"/>
                    <a:lumOff val="25000"/>
                  </a:schemeClr>
                </a:solidFill>
                <a:cs typeface="Arial" pitchFamily="34" charset="0"/>
              </a:rPr>
              <a:t>Check the syntax of the statements -- Pay very close attention to upper and lower case letters, spaces, and quotations </a:t>
            </a:r>
          </a:p>
          <a:p>
            <a:pPr marL="745236" lvl="1" indent="-342900" fontAlgn="auto">
              <a:spcAft>
                <a:spcPts val="0"/>
              </a:spcAft>
              <a:buFont typeface="Arial" panose="020B0604020202020204" pitchFamily="34" charset="0"/>
              <a:buChar char="•"/>
              <a:defRPr/>
            </a:pPr>
            <a:endParaRPr lang="en-US" sz="1800" b="1" dirty="0">
              <a:solidFill>
                <a:schemeClr val="tx1">
                  <a:lumMod val="75000"/>
                  <a:lumOff val="25000"/>
                </a:schemeClr>
              </a:solidFill>
              <a:cs typeface="Arial" pitchFamily="34" charset="0"/>
            </a:endParaRPr>
          </a:p>
          <a:p>
            <a:pPr marL="539496" indent="-457200" fontAlgn="auto">
              <a:spcAft>
                <a:spcPts val="0"/>
              </a:spcAft>
              <a:buFont typeface="Arial" panose="020B0604020202020204" pitchFamily="34" charset="0"/>
              <a:buChar char="•"/>
              <a:defRPr/>
            </a:pPr>
            <a:r>
              <a:rPr lang="en-US" sz="1800" b="1" dirty="0">
                <a:solidFill>
                  <a:schemeClr val="tx1">
                    <a:lumMod val="75000"/>
                    <a:lumOff val="25000"/>
                  </a:schemeClr>
                </a:solidFill>
                <a:cs typeface="Arial" pitchFamily="34" charset="0"/>
              </a:rPr>
              <a:t>Verify that you have saved the page with your most recent changes</a:t>
            </a:r>
          </a:p>
          <a:p>
            <a:pPr marL="539496" indent="-457200" fontAlgn="auto">
              <a:spcAft>
                <a:spcPts val="0"/>
              </a:spcAft>
              <a:buFont typeface="Arial" panose="020B0604020202020204" pitchFamily="34" charset="0"/>
              <a:buChar char="•"/>
              <a:defRPr/>
            </a:pPr>
            <a:endParaRPr lang="en-US" sz="1800" b="1" dirty="0">
              <a:solidFill>
                <a:schemeClr val="tx1">
                  <a:lumMod val="75000"/>
                  <a:lumOff val="25000"/>
                </a:schemeClr>
              </a:solidFill>
              <a:cs typeface="Arial" pitchFamily="34" charset="0"/>
            </a:endParaRPr>
          </a:p>
          <a:p>
            <a:pPr marL="539496" indent="-457200" fontAlgn="auto">
              <a:spcAft>
                <a:spcPts val="0"/>
              </a:spcAft>
              <a:buFont typeface="Arial" panose="020B0604020202020204" pitchFamily="34" charset="0"/>
              <a:buChar char="•"/>
              <a:defRPr/>
            </a:pPr>
            <a:r>
              <a:rPr lang="en-US" sz="1800" b="1" dirty="0">
                <a:solidFill>
                  <a:schemeClr val="tx1">
                    <a:lumMod val="75000"/>
                    <a:lumOff val="25000"/>
                  </a:schemeClr>
                </a:solidFill>
                <a:cs typeface="Arial" pitchFamily="34" charset="0"/>
              </a:rPr>
              <a:t>Verify that you are testing the most recent version of the page (refresh or reload the page)</a:t>
            </a:r>
          </a:p>
          <a:p>
            <a:pPr marL="539496" indent="-457200" fontAlgn="auto">
              <a:spcAft>
                <a:spcPts val="0"/>
              </a:spcAft>
              <a:buFont typeface="Arial" panose="020B0604020202020204" pitchFamily="34" charset="0"/>
              <a:buChar char="•"/>
              <a:defRPr/>
            </a:pPr>
            <a:endParaRPr lang="en-US" sz="1800" b="1" dirty="0">
              <a:solidFill>
                <a:schemeClr val="tx1">
                  <a:lumMod val="75000"/>
                  <a:lumOff val="25000"/>
                </a:schemeClr>
              </a:solidFill>
              <a:cs typeface="Arial" pitchFamily="34" charset="0"/>
            </a:endParaRPr>
          </a:p>
          <a:p>
            <a:pPr marL="539496" indent="-457200">
              <a:buFont typeface="Arial" panose="020B0604020202020204" pitchFamily="34" charset="0"/>
              <a:buChar char="•"/>
              <a:defRPr/>
            </a:pPr>
            <a:r>
              <a:rPr lang="en-US" sz="1800" b="1" dirty="0">
                <a:solidFill>
                  <a:schemeClr val="tx1">
                    <a:lumMod val="75000"/>
                    <a:lumOff val="25000"/>
                  </a:schemeClr>
                </a:solidFill>
                <a:cs typeface="Arial" pitchFamily="34" charset="0"/>
              </a:rPr>
              <a:t>If you get an error message, use the error messages that are displayed by the browser -- In Firefox:  Select Tools &gt; Error Console</a:t>
            </a:r>
          </a:p>
          <a:p>
            <a:pPr marL="539496" indent="-457200">
              <a:buFont typeface="Arial" panose="020B0604020202020204" pitchFamily="34" charset="0"/>
              <a:buChar char="•"/>
              <a:defRPr/>
            </a:pPr>
            <a:endParaRPr lang="en-US" sz="1800" b="1" dirty="0">
              <a:solidFill>
                <a:schemeClr val="tx1">
                  <a:lumMod val="75000"/>
                  <a:lumOff val="25000"/>
                </a:schemeClr>
              </a:solidFill>
              <a:cs typeface="Arial" pitchFamily="34" charset="0"/>
            </a:endParaRPr>
          </a:p>
          <a:p>
            <a:pPr marL="539496" indent="-457200">
              <a:buFont typeface="Arial" panose="020B0604020202020204" pitchFamily="34" charset="0"/>
              <a:buChar char="•"/>
              <a:defRPr/>
            </a:pPr>
            <a:r>
              <a:rPr lang="en-US" altLang="en-US" sz="1800" b="1" dirty="0">
                <a:solidFill>
                  <a:schemeClr val="tx1">
                    <a:lumMod val="75000"/>
                    <a:lumOff val="25000"/>
                  </a:schemeClr>
                </a:solidFill>
                <a:cs typeface="Arial" pitchFamily="34" charset="0"/>
              </a:rPr>
              <a:t>Using the Firefox browser:</a:t>
            </a:r>
          </a:p>
          <a:p>
            <a:pPr lvl="1" fontAlgn="auto">
              <a:spcAft>
                <a:spcPts val="0"/>
              </a:spcAft>
              <a:buFont typeface="Wingdings" panose="05000000000000000000" pitchFamily="2" charset="2"/>
              <a:buChar char="ü"/>
            </a:pPr>
            <a:r>
              <a:rPr lang="en-US" altLang="en-US" sz="1800" b="1" dirty="0">
                <a:cs typeface="Arial" panose="020B0604020202020204" pitchFamily="34" charset="0"/>
              </a:rPr>
              <a:t>Select the top right menu icon (“Hamburger” icon)</a:t>
            </a:r>
          </a:p>
          <a:p>
            <a:pPr lvl="1" fontAlgn="auto">
              <a:spcAft>
                <a:spcPts val="0"/>
              </a:spcAft>
              <a:buFont typeface="Wingdings" panose="05000000000000000000" pitchFamily="2" charset="2"/>
              <a:buChar char="ü"/>
            </a:pPr>
            <a:r>
              <a:rPr lang="en-US" altLang="en-US" sz="1800" b="1" dirty="0">
                <a:cs typeface="Arial" panose="020B0604020202020204" pitchFamily="34" charset="0"/>
              </a:rPr>
              <a:t>Select Developer &gt; Web Console</a:t>
            </a:r>
          </a:p>
          <a:p>
            <a:pPr lvl="1" fontAlgn="auto">
              <a:spcAft>
                <a:spcPts val="0"/>
              </a:spcAft>
              <a:buFont typeface="Wingdings" panose="05000000000000000000" pitchFamily="2" charset="2"/>
              <a:buChar char="ü"/>
            </a:pPr>
            <a:r>
              <a:rPr lang="en-US" altLang="en-US" sz="1800" b="1" dirty="0">
                <a:cs typeface="Arial" panose="020B0604020202020204" pitchFamily="34" charset="0"/>
              </a:rPr>
              <a:t>The Web Console will indicate an issue and the line number</a:t>
            </a:r>
          </a:p>
          <a:p>
            <a:pPr lvl="2" fontAlgn="auto">
              <a:spcAft>
                <a:spcPts val="0"/>
              </a:spcAft>
              <a:buFont typeface="Arial" panose="020B0604020202020204" pitchFamily="34" charset="0"/>
              <a:buChar char="•"/>
            </a:pPr>
            <a:r>
              <a:rPr lang="en-US" altLang="en-US" sz="1800" b="1" dirty="0">
                <a:cs typeface="Arial" panose="020B0604020202020204" pitchFamily="34" charset="0"/>
              </a:rPr>
              <a:t>This may not be exactly where the problem is</a:t>
            </a:r>
          </a:p>
          <a:p>
            <a:pPr lvl="2" fontAlgn="auto">
              <a:spcAft>
                <a:spcPts val="0"/>
              </a:spcAft>
              <a:buFont typeface="Arial" panose="020B0604020202020204" pitchFamily="34" charset="0"/>
              <a:buChar char="•"/>
            </a:pPr>
            <a:r>
              <a:rPr lang="en-US" altLang="en-US" sz="1800" b="1" dirty="0">
                <a:cs typeface="Arial" panose="020B0604020202020204" pitchFamily="34" charset="0"/>
              </a:rPr>
              <a:t>Sometimes the error is one or two lines above the indicated line number. </a:t>
            </a:r>
          </a:p>
          <a:p>
            <a:pPr marL="539496" indent="-457200" fontAlgn="auto">
              <a:spcAft>
                <a:spcPts val="0"/>
              </a:spcAft>
              <a:buFont typeface="Arial" panose="020B0604020202020204" pitchFamily="34" charset="0"/>
              <a:buChar char="•"/>
              <a:defRPr/>
            </a:pPr>
            <a:endParaRPr lang="en-US" sz="1800" b="1" dirty="0">
              <a:solidFill>
                <a:schemeClr val="tx1">
                  <a:lumMod val="75000"/>
                  <a:lumOff val="25000"/>
                </a:schemeClr>
              </a:solidFill>
              <a:cs typeface="Arial" pitchFamily="34" charset="0"/>
            </a:endParaRPr>
          </a:p>
          <a:p>
            <a:pPr marL="539496" indent="-457200" fontAlgn="auto">
              <a:spcAft>
                <a:spcPts val="0"/>
              </a:spcAft>
              <a:buFont typeface="Arial" panose="020B0604020202020204" pitchFamily="34" charset="0"/>
              <a:buChar char="•"/>
              <a:defRPr/>
            </a:pPr>
            <a:endParaRPr lang="en-US" sz="1800" b="1" dirty="0">
              <a:solidFill>
                <a:schemeClr val="tx1">
                  <a:lumMod val="75000"/>
                  <a:lumOff val="25000"/>
                </a:schemeClr>
              </a:solidFill>
              <a:cs typeface="Arial" pitchFamily="34" charset="0"/>
            </a:endParaRPr>
          </a:p>
        </p:txBody>
      </p:sp>
      <p:sp>
        <p:nvSpPr>
          <p:cNvPr id="4198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DF1B974-0E23-411F-A436-272246E08577}"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31</a:t>
            </a:fld>
            <a:endParaRPr lang="en-US" altLang="en-US" sz="1100">
              <a:solidFill>
                <a:srgbClr val="4D4D4D"/>
              </a:solidFill>
              <a:latin typeface="Times New Roman" panose="02020603050405020304" pitchFamily="18" charset="0"/>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897" y="3886200"/>
            <a:ext cx="224003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87783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72234" y="207484"/>
            <a:ext cx="8610600" cy="304699"/>
          </a:xfrm>
        </p:spPr>
        <p:txBody>
          <a:bodyPr/>
          <a:lstStyle/>
          <a:p>
            <a:pPr fontAlgn="auto">
              <a:spcAft>
                <a:spcPts val="0"/>
              </a:spcAft>
              <a:defRPr/>
            </a:pPr>
            <a:r>
              <a:rPr lang="en-US" sz="2200" dirty="0">
                <a:solidFill>
                  <a:schemeClr val="tx2">
                    <a:satMod val="130000"/>
                  </a:schemeClr>
                </a:solidFill>
              </a:rPr>
              <a:t>JavaScript: Variable, Prompt, &amp; Operators (Arithmetic &amp; Comparison)	</a:t>
            </a:r>
          </a:p>
        </p:txBody>
      </p:sp>
      <p:sp>
        <p:nvSpPr>
          <p:cNvPr id="48131" name="Rectangle 3"/>
          <p:cNvSpPr>
            <a:spLocks noGrp="1" noChangeArrowheads="1"/>
          </p:cNvSpPr>
          <p:nvPr>
            <p:ph idx="1"/>
          </p:nvPr>
        </p:nvSpPr>
        <p:spPr>
          <a:xfrm>
            <a:off x="330480" y="564899"/>
            <a:ext cx="8382000" cy="4358116"/>
          </a:xfrm>
        </p:spPr>
        <p:txBody>
          <a:bodyPr/>
          <a:lstStyle/>
          <a:p>
            <a:pPr>
              <a:buFont typeface="Arial" panose="020B0604020202020204" pitchFamily="34" charset="0"/>
              <a:buChar char="•"/>
            </a:pPr>
            <a:r>
              <a:rPr lang="en-US" altLang="en-US" sz="1800" b="1" dirty="0"/>
              <a:t>A </a:t>
            </a:r>
            <a:r>
              <a:rPr lang="en-US" altLang="en-US" sz="1800" b="1" u="sng" dirty="0"/>
              <a:t>variable</a:t>
            </a:r>
            <a:r>
              <a:rPr lang="en-US" altLang="en-US" sz="1800" b="1" dirty="0"/>
              <a:t> is a placeholder for information.</a:t>
            </a:r>
          </a:p>
          <a:p>
            <a:pPr>
              <a:buFont typeface="Arial" panose="020B0604020202020204" pitchFamily="34" charset="0"/>
              <a:buChar char="•"/>
            </a:pPr>
            <a:r>
              <a:rPr lang="en-US" altLang="en-US" sz="1800" b="1" dirty="0"/>
              <a:t>The variable is stored in the computer’s memory (RAM).</a:t>
            </a:r>
            <a:br>
              <a:rPr lang="en-US" altLang="en-US" sz="1800" b="1" dirty="0"/>
            </a:br>
            <a:endParaRPr lang="en-US" altLang="en-US" sz="1800" b="1" dirty="0"/>
          </a:p>
          <a:p>
            <a:pPr lvl="2">
              <a:buNone/>
            </a:pPr>
            <a:r>
              <a:rPr lang="en-US" altLang="en-US" sz="1800" b="1" dirty="0">
                <a:cs typeface="Courier New" panose="02070309020205020404" pitchFamily="49" charset="0"/>
              </a:rPr>
              <a:t>  </a:t>
            </a:r>
            <a:r>
              <a:rPr lang="en-US" altLang="en-US" sz="1800" b="1" dirty="0" err="1">
                <a:solidFill>
                  <a:schemeClr val="tx2"/>
                </a:solidFill>
                <a:cs typeface="Courier New" panose="02070309020205020404" pitchFamily="49" charset="0"/>
              </a:rPr>
              <a:t>var</a:t>
            </a:r>
            <a:r>
              <a:rPr lang="en-US" altLang="en-US" sz="1800" b="1" dirty="0">
                <a:solidFill>
                  <a:schemeClr val="tx2"/>
                </a:solidFill>
                <a:cs typeface="Courier New" panose="02070309020205020404" pitchFamily="49" charset="0"/>
              </a:rPr>
              <a:t> </a:t>
            </a:r>
            <a:r>
              <a:rPr lang="en-US" altLang="en-US" sz="1800" b="1" dirty="0" err="1">
                <a:solidFill>
                  <a:schemeClr val="tx2"/>
                </a:solidFill>
                <a:cs typeface="Courier New" panose="02070309020205020404" pitchFamily="49" charset="0"/>
              </a:rPr>
              <a:t>userName</a:t>
            </a:r>
            <a:r>
              <a:rPr lang="en-US" altLang="en-US" sz="1800" b="1" dirty="0">
                <a:solidFill>
                  <a:schemeClr val="tx2"/>
                </a:solidFill>
                <a:cs typeface="Courier New" panose="02070309020205020404" pitchFamily="49" charset="0"/>
              </a:rPr>
              <a:t>;</a:t>
            </a:r>
          </a:p>
          <a:p>
            <a:pPr lvl="2">
              <a:buNone/>
            </a:pPr>
            <a:r>
              <a:rPr lang="en-US" altLang="en-US" sz="1800" b="1" dirty="0">
                <a:solidFill>
                  <a:schemeClr val="tx2"/>
                </a:solidFill>
                <a:cs typeface="Courier New" panose="02070309020205020404" pitchFamily="49" charset="0"/>
              </a:rPr>
              <a:t>    </a:t>
            </a:r>
            <a:r>
              <a:rPr lang="en-US" altLang="en-US" sz="1800" b="1" dirty="0" err="1">
                <a:solidFill>
                  <a:schemeClr val="tx2"/>
                </a:solidFill>
                <a:cs typeface="Courier New" panose="02070309020205020404" pitchFamily="49" charset="0"/>
              </a:rPr>
              <a:t>userName</a:t>
            </a:r>
            <a:r>
              <a:rPr lang="en-US" altLang="en-US" sz="1800" b="1" dirty="0">
                <a:solidFill>
                  <a:schemeClr val="tx2"/>
                </a:solidFill>
                <a:cs typeface="Courier New" panose="02070309020205020404" pitchFamily="49" charset="0"/>
              </a:rPr>
              <a:t> = "Karen";</a:t>
            </a:r>
          </a:p>
          <a:p>
            <a:pPr lvl="2">
              <a:buNone/>
            </a:pPr>
            <a:r>
              <a:rPr lang="en-US" altLang="en-US" sz="1800" b="1" dirty="0">
                <a:solidFill>
                  <a:schemeClr val="tx2"/>
                </a:solidFill>
                <a:cs typeface="Courier New" panose="02070309020205020404" pitchFamily="49" charset="0"/>
              </a:rPr>
              <a:t>    </a:t>
            </a:r>
            <a:r>
              <a:rPr lang="en-US" altLang="en-US" sz="1800" b="1" dirty="0" err="1">
                <a:solidFill>
                  <a:schemeClr val="tx2"/>
                </a:solidFill>
                <a:cs typeface="Courier New" panose="02070309020205020404" pitchFamily="49" charset="0"/>
              </a:rPr>
              <a:t>document.write</a:t>
            </a:r>
            <a:r>
              <a:rPr lang="en-US" altLang="en-US" sz="1800" b="1" dirty="0">
                <a:solidFill>
                  <a:schemeClr val="tx2"/>
                </a:solidFill>
                <a:cs typeface="Courier New" panose="02070309020205020404" pitchFamily="49" charset="0"/>
              </a:rPr>
              <a:t>(</a:t>
            </a:r>
            <a:r>
              <a:rPr lang="en-US" altLang="en-US" sz="1800" b="1" dirty="0" err="1">
                <a:solidFill>
                  <a:schemeClr val="tx2"/>
                </a:solidFill>
                <a:cs typeface="Courier New" panose="02070309020205020404" pitchFamily="49" charset="0"/>
              </a:rPr>
              <a:t>userName</a:t>
            </a:r>
            <a:r>
              <a:rPr lang="en-US" altLang="en-US" sz="1800" b="1" dirty="0">
                <a:solidFill>
                  <a:schemeClr val="tx2"/>
                </a:solidFill>
                <a:cs typeface="Courier New" panose="02070309020205020404" pitchFamily="49" charset="0"/>
              </a:rPr>
              <a:t>);</a:t>
            </a:r>
          </a:p>
          <a:p>
            <a:pPr lvl="2">
              <a:buNone/>
            </a:pPr>
            <a:endParaRPr lang="en-US" altLang="en-US" sz="1800" b="1" dirty="0">
              <a:solidFill>
                <a:schemeClr val="tx2"/>
              </a:solidFill>
              <a:cs typeface="Courier New" panose="02070309020205020404" pitchFamily="49" charset="0"/>
            </a:endParaRPr>
          </a:p>
          <a:p>
            <a:pPr>
              <a:buFont typeface="Arial" panose="020B0604020202020204" pitchFamily="34" charset="0"/>
              <a:buChar char="•"/>
            </a:pPr>
            <a:r>
              <a:rPr lang="en-US" altLang="en-US" sz="1800" b="1" dirty="0"/>
              <a:t>The </a:t>
            </a:r>
            <a:r>
              <a:rPr lang="en-US" altLang="en-US" sz="1800" b="1" u="sng" dirty="0"/>
              <a:t>prompt() </a:t>
            </a:r>
            <a:r>
              <a:rPr lang="en-US" altLang="en-US" sz="1800" b="1" dirty="0"/>
              <a:t>method -- Displays a message and accepts a value from the user</a:t>
            </a:r>
          </a:p>
          <a:p>
            <a:pPr lvl="2">
              <a:buNone/>
            </a:pPr>
            <a:r>
              <a:rPr lang="en-US" altLang="en-US" sz="1800" b="1" dirty="0" err="1">
                <a:solidFill>
                  <a:schemeClr val="tx2"/>
                </a:solidFill>
                <a:cs typeface="Courier New" panose="02070309020205020404" pitchFamily="49" charset="0"/>
              </a:rPr>
              <a:t>myName</a:t>
            </a:r>
            <a:r>
              <a:rPr lang="en-US" altLang="en-US" sz="1800" b="1" dirty="0">
                <a:solidFill>
                  <a:schemeClr val="tx2"/>
                </a:solidFill>
                <a:cs typeface="Courier New" panose="02070309020205020404" pitchFamily="49" charset="0"/>
              </a:rPr>
              <a:t>  =  prompt(“prompt message”);</a:t>
            </a:r>
          </a:p>
          <a:p>
            <a:pPr lvl="1">
              <a:buNone/>
            </a:pPr>
            <a:endParaRPr lang="en-US" altLang="en-US" sz="1800" b="1" dirty="0"/>
          </a:p>
          <a:p>
            <a:pPr marL="517525" lvl="1" indent="0">
              <a:buNone/>
            </a:pPr>
            <a:r>
              <a:rPr lang="en-US" altLang="en-US" sz="1800" b="1" dirty="0"/>
              <a:t>The value typed by the user is stored in the variable  </a:t>
            </a:r>
            <a:r>
              <a:rPr lang="en-US" altLang="en-US" sz="1800" b="1" dirty="0" err="1"/>
              <a:t>myName</a:t>
            </a:r>
            <a:endParaRPr lang="en-US" altLang="en-US" sz="1800" b="1" dirty="0"/>
          </a:p>
          <a:p>
            <a:pPr marL="517525" lvl="1" indent="0">
              <a:buNone/>
            </a:pPr>
            <a:endParaRPr lang="en-US" altLang="en-US" sz="1800" b="1" dirty="0"/>
          </a:p>
          <a:p>
            <a:pPr>
              <a:buFont typeface="Arial" panose="020B0604020202020204" pitchFamily="34" charset="0"/>
              <a:buChar char="•"/>
            </a:pPr>
            <a:r>
              <a:rPr lang="en-US" altLang="en-US" sz="1800" b="1" dirty="0"/>
              <a:t>Operators</a:t>
            </a:r>
          </a:p>
          <a:p>
            <a:pPr>
              <a:buNone/>
            </a:pPr>
            <a:endParaRPr lang="en-US" altLang="en-US" sz="2600" b="1" dirty="0">
              <a:solidFill>
                <a:schemeClr val="tx2"/>
              </a:solidFill>
              <a:cs typeface="Courier New" panose="02070309020205020404" pitchFamily="49" charset="0"/>
            </a:endParaRPr>
          </a:p>
        </p:txBody>
      </p:sp>
      <p:sp>
        <p:nvSpPr>
          <p:cNvPr id="48132"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8B2D38CA-7852-4D77-A336-DAACAE3C3E7A}"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32</a:t>
            </a:fld>
            <a:endParaRPr lang="en-US" altLang="en-US" sz="1100">
              <a:solidFill>
                <a:srgbClr val="4D4D4D"/>
              </a:solidFill>
              <a:latin typeface="Times New Roman" panose="02020603050405020304" pitchFamily="18" charset="0"/>
            </a:endParaRPr>
          </a:p>
        </p:txBody>
      </p:sp>
      <p:graphicFrame>
        <p:nvGraphicFramePr>
          <p:cNvPr id="5" name="Group 166"/>
          <p:cNvGraphicFramePr>
            <a:graphicFrameLocks/>
          </p:cNvGraphicFramePr>
          <p:nvPr>
            <p:extLst>
              <p:ext uri="{D42A27DB-BD31-4B8C-83A1-F6EECF244321}">
                <p14:modId xmlns:p14="http://schemas.microsoft.com/office/powerpoint/2010/main" val="2250112089"/>
              </p:ext>
            </p:extLst>
          </p:nvPr>
        </p:nvGraphicFramePr>
        <p:xfrm>
          <a:off x="317668" y="4505625"/>
          <a:ext cx="4104959" cy="2038050"/>
        </p:xfrm>
        <a:graphic>
          <a:graphicData uri="http://schemas.openxmlformats.org/drawingml/2006/table">
            <a:tbl>
              <a:tblPr>
                <a:tableStyleId>{775DCB02-9BB8-47FD-8907-85C794F793BA}</a:tableStyleId>
              </a:tblPr>
              <a:tblGrid>
                <a:gridCol w="733743">
                  <a:extLst>
                    <a:ext uri="{9D8B030D-6E8A-4147-A177-3AD203B41FA5}">
                      <a16:colId xmlns:a16="http://schemas.microsoft.com/office/drawing/2014/main" val="20000"/>
                    </a:ext>
                  </a:extLst>
                </a:gridCol>
                <a:gridCol w="994093">
                  <a:extLst>
                    <a:ext uri="{9D8B030D-6E8A-4147-A177-3AD203B41FA5}">
                      <a16:colId xmlns:a16="http://schemas.microsoft.com/office/drawing/2014/main" val="20001"/>
                    </a:ext>
                  </a:extLst>
                </a:gridCol>
                <a:gridCol w="1168718">
                  <a:extLst>
                    <a:ext uri="{9D8B030D-6E8A-4147-A177-3AD203B41FA5}">
                      <a16:colId xmlns:a16="http://schemas.microsoft.com/office/drawing/2014/main" val="20002"/>
                    </a:ext>
                  </a:extLst>
                </a:gridCol>
                <a:gridCol w="1208405">
                  <a:extLst>
                    <a:ext uri="{9D8B030D-6E8A-4147-A177-3AD203B41FA5}">
                      <a16:colId xmlns:a16="http://schemas.microsoft.com/office/drawing/2014/main" val="20003"/>
                    </a:ext>
                  </a:extLst>
                </a:gridCol>
              </a:tblGrid>
              <a:tr h="0">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rPr>
                        <a:t>Arithmetic</a:t>
                      </a:r>
                    </a:p>
                  </a:txBody>
                  <a:tcPr horzOverflow="overflow">
                    <a:solidFill>
                      <a:srgbClr val="FFFF00"/>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extLst>
                  <a:ext uri="{0D108BD9-81ED-4DB2-BD59-A6C34878D82A}">
                    <a16:rowId xmlns:a16="http://schemas.microsoft.com/office/drawing/2014/main" val="10000"/>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Operator</a:t>
                      </a: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Description</a:t>
                      </a: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Example</a:t>
                      </a: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Value of Quantity</a:t>
                      </a:r>
                      <a:endParaRPr kumimoji="0" lang="en-US" sz="900" b="1" i="0" u="none" strike="noStrike" cap="none" normalizeH="0" baseline="0" dirty="0">
                        <a:ln>
                          <a:noFill/>
                        </a:ln>
                        <a:solidFill>
                          <a:schemeClr val="tx1"/>
                        </a:solidFill>
                        <a:effectLst/>
                        <a:latin typeface="+mn-lt"/>
                      </a:endParaRPr>
                    </a:p>
                  </a:txBody>
                  <a:tcPr horzOverflow="overflow">
                    <a:solidFill>
                      <a:srgbClr val="FFFF00"/>
                    </a:solidFill>
                  </a:tcPr>
                </a:tc>
                <a:extLst>
                  <a:ext uri="{0D108BD9-81ED-4DB2-BD59-A6C34878D82A}">
                    <a16:rowId xmlns:a16="http://schemas.microsoft.com/office/drawing/2014/main" val="1265017148"/>
                  </a:ext>
                </a:extLst>
              </a:tr>
              <a:tr h="307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 =</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assign</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quantity = 10</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10</a:t>
                      </a:r>
                      <a:endParaRPr kumimoji="0" lang="en-US" sz="900" b="1"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1"/>
                  </a:ext>
                </a:extLst>
              </a:tr>
              <a:tr h="307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addition</a:t>
                      </a:r>
                      <a:endParaRPr kumimoji="0" lang="en-US" sz="900" b="1" i="0" u="none" strike="noStrike" cap="none" normalizeH="0" baseline="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quantity = 10 + 6</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16</a:t>
                      </a:r>
                      <a:endParaRPr kumimoji="0" lang="en-US" sz="900" b="1"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2"/>
                  </a:ext>
                </a:extLst>
              </a:tr>
              <a:tr h="307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subtraction</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 10 - 6</a:t>
                      </a:r>
                      <a:endParaRPr kumimoji="0" lang="en-US" sz="900" b="1"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4</a:t>
                      </a:r>
                      <a:endParaRPr kumimoji="0" lang="en-US" sz="900" b="1"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3"/>
                  </a:ext>
                </a:extLst>
              </a:tr>
              <a:tr h="307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multiplication</a:t>
                      </a:r>
                      <a:endParaRPr kumimoji="0" lang="en-US" sz="900" b="1" i="0" u="none" strike="noStrike" cap="none" normalizeH="0" baseline="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 10 * 2</a:t>
                      </a:r>
                      <a:endParaRPr kumimoji="0" lang="en-US" sz="900" b="1"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20</a:t>
                      </a:r>
                      <a:endParaRPr kumimoji="0" lang="en-US" sz="900" b="1" i="0" u="none" strike="noStrike" cap="none" normalizeH="0" baseline="0">
                        <a:ln>
                          <a:noFill/>
                        </a:ln>
                        <a:solidFill>
                          <a:schemeClr val="tx1"/>
                        </a:solidFill>
                        <a:effectLst/>
                        <a:latin typeface="+mn-lt"/>
                      </a:endParaRPr>
                    </a:p>
                  </a:txBody>
                  <a:tcPr horzOverflow="overflow"/>
                </a:tc>
                <a:extLst>
                  <a:ext uri="{0D108BD9-81ED-4DB2-BD59-A6C34878D82A}">
                    <a16:rowId xmlns:a16="http://schemas.microsoft.com/office/drawing/2014/main" val="10004"/>
                  </a:ext>
                </a:extLst>
              </a:tr>
              <a:tr h="30702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a:t>
                      </a:r>
                      <a:endParaRPr kumimoji="0" lang="en-US" sz="900" b="1" i="0" u="none" strike="noStrike" cap="none" normalizeH="0" baseline="0" dirty="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division</a:t>
                      </a:r>
                      <a:endParaRPr kumimoji="0" lang="en-US" sz="900" b="1" i="0" u="none" strike="noStrike" cap="none" normalizeH="0" baseline="0">
                        <a:ln>
                          <a:noFill/>
                        </a:ln>
                        <a:solidFill>
                          <a:schemeClr val="tx1"/>
                        </a:solidFill>
                        <a:effectLst/>
                        <a:latin typeface="+mn-lt"/>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 10 / 2</a:t>
                      </a:r>
                      <a:endParaRPr kumimoji="0" lang="en-US" sz="900" b="1" i="0" u="none" strike="noStrike" cap="none" normalizeH="0" baseline="0">
                        <a:ln>
                          <a:noFill/>
                        </a:ln>
                        <a:solidFill>
                          <a:schemeClr val="tx1"/>
                        </a:solidFill>
                        <a:effectLst/>
                        <a:latin typeface="+mn-lt"/>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5</a:t>
                      </a:r>
                      <a:endParaRPr kumimoji="0" lang="en-US" sz="900" b="1"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5"/>
                  </a:ext>
                </a:extLst>
              </a:tr>
            </a:tbl>
          </a:graphicData>
        </a:graphic>
      </p:graphicFrame>
      <p:graphicFrame>
        <p:nvGraphicFramePr>
          <p:cNvPr id="6" name="Group 195"/>
          <p:cNvGraphicFramePr>
            <a:graphicFrameLocks/>
          </p:cNvGraphicFramePr>
          <p:nvPr>
            <p:extLst>
              <p:ext uri="{D42A27DB-BD31-4B8C-83A1-F6EECF244321}">
                <p14:modId xmlns:p14="http://schemas.microsoft.com/office/powerpoint/2010/main" val="15557370"/>
              </p:ext>
            </p:extLst>
          </p:nvPr>
        </p:nvGraphicFramePr>
        <p:xfrm>
          <a:off x="4557839" y="3823429"/>
          <a:ext cx="4443876" cy="2946461"/>
        </p:xfrm>
        <a:graphic>
          <a:graphicData uri="http://schemas.openxmlformats.org/drawingml/2006/table">
            <a:tbl>
              <a:tblPr>
                <a:tableStyleId>{3C2FFA5D-87B4-456A-9821-1D502468CF0F}</a:tableStyleId>
              </a:tblPr>
              <a:tblGrid>
                <a:gridCol w="667749">
                  <a:extLst>
                    <a:ext uri="{9D8B030D-6E8A-4147-A177-3AD203B41FA5}">
                      <a16:colId xmlns:a16="http://schemas.microsoft.com/office/drawing/2014/main" val="20000"/>
                    </a:ext>
                  </a:extLst>
                </a:gridCol>
                <a:gridCol w="1064053">
                  <a:extLst>
                    <a:ext uri="{9D8B030D-6E8A-4147-A177-3AD203B41FA5}">
                      <a16:colId xmlns:a16="http://schemas.microsoft.com/office/drawing/2014/main" val="20001"/>
                    </a:ext>
                  </a:extLst>
                </a:gridCol>
                <a:gridCol w="1025476">
                  <a:extLst>
                    <a:ext uri="{9D8B030D-6E8A-4147-A177-3AD203B41FA5}">
                      <a16:colId xmlns:a16="http://schemas.microsoft.com/office/drawing/2014/main" val="20002"/>
                    </a:ext>
                  </a:extLst>
                </a:gridCol>
                <a:gridCol w="1686598">
                  <a:extLst>
                    <a:ext uri="{9D8B030D-6E8A-4147-A177-3AD203B41FA5}">
                      <a16:colId xmlns:a16="http://schemas.microsoft.com/office/drawing/2014/main" val="20003"/>
                    </a:ext>
                  </a:extLst>
                </a:gridCol>
              </a:tblGrid>
              <a:tr h="260547">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Comparison</a:t>
                      </a:r>
                      <a:endParaRPr kumimoji="0" lang="en-US" sz="12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extLst>
                  <a:ext uri="{0D108BD9-81ED-4DB2-BD59-A6C34878D82A}">
                    <a16:rowId xmlns:a16="http://schemas.microsoft.com/office/drawing/2014/main" val="10000"/>
                  </a:ext>
                </a:extLst>
              </a:tr>
              <a:tr h="3473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Operator</a:t>
                      </a: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Description</a:t>
                      </a: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Example</a:t>
                      </a: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Sample values of quantity </a:t>
                      </a:r>
                      <a:br>
                        <a:rPr kumimoji="0" lang="en-US" sz="900" b="1" u="none" strike="noStrike" cap="none" normalizeH="0" baseline="0" dirty="0">
                          <a:ln>
                            <a:noFill/>
                          </a:ln>
                          <a:effectLst/>
                        </a:rPr>
                      </a:br>
                      <a:r>
                        <a:rPr kumimoji="0" lang="en-US" sz="900" b="1" u="none" strike="noStrike" cap="none" normalizeH="0" baseline="0" dirty="0">
                          <a:ln>
                            <a:noFill/>
                          </a:ln>
                          <a:effectLst/>
                        </a:rPr>
                        <a:t>that would result in true</a:t>
                      </a:r>
                      <a:endParaRPr kumimoji="0" lang="en-US" sz="900" b="1" i="0" u="none" strike="noStrike" cap="none" normalizeH="0" baseline="0" dirty="0">
                        <a:ln>
                          <a:noFill/>
                        </a:ln>
                        <a:solidFill>
                          <a:schemeClr val="tx1"/>
                        </a:solidFill>
                        <a:effectLst/>
                        <a:latin typeface="+mn-lt"/>
                      </a:endParaRPr>
                    </a:p>
                  </a:txBody>
                  <a:tcPr marT="45722" marB="45722" horzOverflow="overflow">
                    <a:solidFill>
                      <a:schemeClr val="bg2">
                        <a:lumMod val="20000"/>
                        <a:lumOff val="80000"/>
                      </a:schemeClr>
                    </a:solidFill>
                  </a:tcPr>
                </a:tc>
                <a:extLst>
                  <a:ext uri="{0D108BD9-81ED-4DB2-BD59-A6C34878D82A}">
                    <a16:rowId xmlns:a16="http://schemas.microsoft.com/office/drawing/2014/main" val="108485086"/>
                  </a:ext>
                </a:extLst>
              </a:tr>
              <a:tr h="607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 = =</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Double equals sign (equivalent)</a:t>
                      </a:r>
                      <a:br>
                        <a:rPr kumimoji="0" lang="en-US" sz="900" b="1" u="none" strike="noStrike" cap="none" normalizeH="0" baseline="0" dirty="0">
                          <a:ln>
                            <a:noFill/>
                          </a:ln>
                          <a:effectLst/>
                        </a:rPr>
                      </a:br>
                      <a:r>
                        <a:rPr kumimoji="0" lang="en-US" sz="900" b="1" u="none" strike="noStrike" cap="none" normalizeH="0" baseline="0" dirty="0">
                          <a:ln>
                            <a:noFill/>
                          </a:ln>
                          <a:effectLst/>
                        </a:rPr>
                        <a:t>“is exactly equal to”</a:t>
                      </a:r>
                      <a:endParaRPr kumimoji="0" lang="en-US" sz="900" b="1" i="0" u="none" strike="noStrike" cap="none" normalizeH="0" baseline="0" dirty="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quantity = = 10</a:t>
                      </a:r>
                      <a:endParaRPr kumimoji="0" lang="en-US" sz="900" b="1" i="0" u="none" strike="noStrike" cap="none" normalizeH="0" baseline="0" dirty="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10</a:t>
                      </a:r>
                      <a:endParaRPr kumimoji="0" lang="en-US" sz="900" b="1" i="0" u="none" strike="noStrike" cap="none" normalizeH="0" baseline="0" dirty="0">
                        <a:ln>
                          <a:noFill/>
                        </a:ln>
                        <a:solidFill>
                          <a:schemeClr val="tx1"/>
                        </a:solidFill>
                        <a:effectLst/>
                        <a:latin typeface="+mn-lt"/>
                      </a:endParaRPr>
                    </a:p>
                  </a:txBody>
                  <a:tcPr marT="45722" marB="45722" horzOverflow="overflow"/>
                </a:tc>
                <a:extLst>
                  <a:ext uri="{0D108BD9-81ED-4DB2-BD59-A6C34878D82A}">
                    <a16:rowId xmlns:a16="http://schemas.microsoft.com/office/drawing/2014/main" val="10001"/>
                  </a:ext>
                </a:extLst>
              </a:tr>
              <a:tr h="2460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&gt;</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u="none" strike="noStrike" kern="1200" cap="none" normalizeH="0" baseline="0" dirty="0">
                          <a:ln>
                            <a:noFill/>
                          </a:ln>
                          <a:solidFill>
                            <a:schemeClr val="dk1"/>
                          </a:solidFill>
                          <a:effectLst/>
                          <a:latin typeface="+mn-lt"/>
                          <a:ea typeface="+mn-ea"/>
                          <a:cs typeface="+mn-cs"/>
                        </a:rPr>
                        <a:t>Greater than</a:t>
                      </a: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&gt; 10</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11, 12 (but not 10)</a:t>
                      </a:r>
                      <a:endParaRPr kumimoji="0" lang="en-US" sz="900" b="1" i="0" u="none" strike="noStrike" cap="none" normalizeH="0" baseline="0" dirty="0">
                        <a:ln>
                          <a:noFill/>
                        </a:ln>
                        <a:solidFill>
                          <a:schemeClr val="tx1"/>
                        </a:solidFill>
                        <a:effectLst/>
                        <a:latin typeface="+mn-lt"/>
                      </a:endParaRPr>
                    </a:p>
                  </a:txBody>
                  <a:tcPr marT="45722" marB="45722" horzOverflow="overflow"/>
                </a:tc>
                <a:extLst>
                  <a:ext uri="{0D108BD9-81ED-4DB2-BD59-A6C34878D82A}">
                    <a16:rowId xmlns:a16="http://schemas.microsoft.com/office/drawing/2014/main" val="10002"/>
                  </a:ext>
                </a:extLst>
              </a:tr>
              <a:tr h="4052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&gt; =</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u="none" strike="noStrike" kern="1200" cap="none" normalizeH="0" baseline="0" dirty="0">
                          <a:ln>
                            <a:noFill/>
                          </a:ln>
                          <a:solidFill>
                            <a:schemeClr val="dk1"/>
                          </a:solidFill>
                          <a:effectLst/>
                          <a:latin typeface="+mn-lt"/>
                          <a:ea typeface="+mn-ea"/>
                          <a:cs typeface="+mn-cs"/>
                        </a:rPr>
                        <a:t>Greater than or equal to</a:t>
                      </a: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&gt; = 10</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10, 11, 12</a:t>
                      </a:r>
                      <a:endParaRPr kumimoji="0" lang="en-US" sz="900" b="1" i="0" u="none" strike="noStrike" cap="none" normalizeH="0" baseline="0" dirty="0">
                        <a:ln>
                          <a:noFill/>
                        </a:ln>
                        <a:solidFill>
                          <a:schemeClr val="tx1"/>
                        </a:solidFill>
                        <a:effectLst/>
                        <a:latin typeface="+mn-lt"/>
                      </a:endParaRPr>
                    </a:p>
                  </a:txBody>
                  <a:tcPr marT="45722" marB="45722" horzOverflow="overflow"/>
                </a:tc>
                <a:extLst>
                  <a:ext uri="{0D108BD9-81ED-4DB2-BD59-A6C34878D82A}">
                    <a16:rowId xmlns:a16="http://schemas.microsoft.com/office/drawing/2014/main" val="10003"/>
                  </a:ext>
                </a:extLst>
              </a:tr>
              <a:tr h="2460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&lt; </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u="none" strike="noStrike" kern="1200" cap="none" normalizeH="0" baseline="0" dirty="0">
                          <a:ln>
                            <a:noFill/>
                          </a:ln>
                          <a:solidFill>
                            <a:schemeClr val="dk1"/>
                          </a:solidFill>
                          <a:effectLst/>
                          <a:latin typeface="+mn-lt"/>
                          <a:ea typeface="+mn-ea"/>
                          <a:cs typeface="+mn-cs"/>
                        </a:rPr>
                        <a:t>Less than</a:t>
                      </a: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&lt; 10</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8, 9 (but not 10)</a:t>
                      </a:r>
                      <a:endParaRPr kumimoji="0" lang="en-US" sz="900" b="1" i="0" u="none" strike="noStrike" cap="none" normalizeH="0" baseline="0" dirty="0">
                        <a:ln>
                          <a:noFill/>
                        </a:ln>
                        <a:solidFill>
                          <a:schemeClr val="tx1"/>
                        </a:solidFill>
                        <a:effectLst/>
                        <a:latin typeface="+mn-lt"/>
                      </a:endParaRPr>
                    </a:p>
                  </a:txBody>
                  <a:tcPr marT="45722" marB="45722" horzOverflow="overflow"/>
                </a:tc>
                <a:extLst>
                  <a:ext uri="{0D108BD9-81ED-4DB2-BD59-A6C34878D82A}">
                    <a16:rowId xmlns:a16="http://schemas.microsoft.com/office/drawing/2014/main" val="10004"/>
                  </a:ext>
                </a:extLst>
              </a:tr>
              <a:tr h="4052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&lt; =</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u="none" strike="noStrike" kern="1200" cap="none" normalizeH="0" baseline="0" dirty="0">
                          <a:ln>
                            <a:noFill/>
                          </a:ln>
                          <a:solidFill>
                            <a:schemeClr val="dk1"/>
                          </a:solidFill>
                          <a:effectLst/>
                          <a:latin typeface="+mn-lt"/>
                          <a:ea typeface="+mn-ea"/>
                          <a:cs typeface="+mn-cs"/>
                        </a:rPr>
                        <a:t>Less than or equal to</a:t>
                      </a: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&lt; = 10</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8, 9, 10</a:t>
                      </a:r>
                      <a:endParaRPr kumimoji="0" lang="en-US" sz="900" b="1" i="0" u="none" strike="noStrike" cap="none" normalizeH="0" baseline="0" dirty="0">
                        <a:ln>
                          <a:noFill/>
                        </a:ln>
                        <a:solidFill>
                          <a:schemeClr val="tx1"/>
                        </a:solidFill>
                        <a:effectLst/>
                        <a:latin typeface="+mn-lt"/>
                      </a:endParaRPr>
                    </a:p>
                  </a:txBody>
                  <a:tcPr marT="45722" marB="45722" horzOverflow="overflow"/>
                </a:tc>
                <a:extLst>
                  <a:ext uri="{0D108BD9-81ED-4DB2-BD59-A6C34878D82A}">
                    <a16:rowId xmlns:a16="http://schemas.microsoft.com/office/drawing/2014/main" val="10005"/>
                  </a:ext>
                </a:extLst>
              </a:tr>
              <a:tr h="3635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 =</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u="none" strike="noStrike" kern="1200" cap="none" normalizeH="0" baseline="0" dirty="0">
                          <a:ln>
                            <a:noFill/>
                          </a:ln>
                          <a:solidFill>
                            <a:schemeClr val="dk1"/>
                          </a:solidFill>
                          <a:effectLst/>
                          <a:latin typeface="+mn-lt"/>
                          <a:ea typeface="+mn-ea"/>
                          <a:cs typeface="+mn-cs"/>
                        </a:rPr>
                        <a:t>Not equal to</a:t>
                      </a: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a:ln>
                            <a:noFill/>
                          </a:ln>
                          <a:effectLst/>
                        </a:rPr>
                        <a:t>quantity ! = 10</a:t>
                      </a:r>
                      <a:endParaRPr kumimoji="0" lang="en-US" sz="900" b="1" i="0" u="none" strike="noStrike" cap="none" normalizeH="0" baseline="0">
                        <a:ln>
                          <a:noFill/>
                        </a:ln>
                        <a:solidFill>
                          <a:schemeClr val="tx1"/>
                        </a:solidFill>
                        <a:effectLst/>
                        <a:latin typeface="+mn-lt"/>
                      </a:endParaRPr>
                    </a:p>
                  </a:txBody>
                  <a:tcPr marT="45722" marB="45722"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1" u="none" strike="noStrike" cap="none" normalizeH="0" baseline="0" dirty="0">
                          <a:ln>
                            <a:noFill/>
                          </a:ln>
                          <a:effectLst/>
                        </a:rPr>
                        <a:t>8, 9, 11 (but not 10)</a:t>
                      </a:r>
                      <a:endParaRPr kumimoji="0" lang="en-US" sz="900" b="1" i="0" u="none" strike="noStrike" cap="none" normalizeH="0" baseline="0" dirty="0">
                        <a:ln>
                          <a:noFill/>
                        </a:ln>
                        <a:solidFill>
                          <a:schemeClr val="tx1"/>
                        </a:solidFill>
                        <a:effectLst/>
                        <a:latin typeface="+mn-lt"/>
                      </a:endParaRPr>
                    </a:p>
                  </a:txBody>
                  <a:tcPr marT="45722" marB="45722"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565142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algn="r" fontAlgn="auto">
              <a:spcAft>
                <a:spcPts val="0"/>
              </a:spcAft>
              <a:defRPr/>
            </a:pPr>
            <a:r>
              <a:rPr lang="en-US">
                <a:solidFill>
                  <a:schemeClr val="tx2">
                    <a:satMod val="130000"/>
                  </a:schemeClr>
                </a:solidFill>
              </a:rPr>
              <a:t>Decision Making</a:t>
            </a:r>
          </a:p>
        </p:txBody>
      </p:sp>
      <p:sp>
        <p:nvSpPr>
          <p:cNvPr id="56323" name="Rectangle 3"/>
          <p:cNvSpPr>
            <a:spLocks noGrp="1" noChangeArrowheads="1"/>
          </p:cNvSpPr>
          <p:nvPr>
            <p:ph idx="1"/>
          </p:nvPr>
        </p:nvSpPr>
        <p:spPr/>
        <p:txBody>
          <a:bodyPr/>
          <a:lstStyle/>
          <a:p>
            <a:pPr>
              <a:lnSpc>
                <a:spcPct val="80000"/>
              </a:lnSpc>
              <a:buFontTx/>
              <a:buNone/>
            </a:pPr>
            <a:r>
              <a:rPr lang="en-US" altLang="en-US" sz="2800"/>
              <a:t>if (condition) {</a:t>
            </a:r>
            <a:endParaRPr lang="en-US" altLang="en-US" sz="2800" b="1" i="1"/>
          </a:p>
          <a:p>
            <a:pPr>
              <a:lnSpc>
                <a:spcPct val="80000"/>
              </a:lnSpc>
              <a:buFontTx/>
              <a:buNone/>
            </a:pPr>
            <a:r>
              <a:rPr lang="en-US" altLang="en-US" sz="2800" b="1" i="1"/>
              <a:t>    … commands to execute if condition is true</a:t>
            </a:r>
          </a:p>
          <a:p>
            <a:pPr>
              <a:lnSpc>
                <a:spcPct val="80000"/>
              </a:lnSpc>
              <a:buFontTx/>
              <a:buNone/>
            </a:pPr>
            <a:r>
              <a:rPr lang="en-US" altLang="en-US" sz="2800"/>
              <a:t>} </a:t>
            </a:r>
          </a:p>
          <a:p>
            <a:pPr>
              <a:lnSpc>
                <a:spcPct val="80000"/>
              </a:lnSpc>
              <a:buFontTx/>
              <a:buNone/>
            </a:pPr>
            <a:r>
              <a:rPr lang="en-US" altLang="en-US" sz="2800"/>
              <a:t>else {</a:t>
            </a:r>
            <a:endParaRPr lang="en-US" altLang="en-US" sz="2800" b="1" i="1"/>
          </a:p>
          <a:p>
            <a:pPr>
              <a:lnSpc>
                <a:spcPct val="80000"/>
              </a:lnSpc>
              <a:buFontTx/>
              <a:buNone/>
            </a:pPr>
            <a:r>
              <a:rPr lang="en-US" altLang="en-US" sz="2800" b="1" i="1"/>
              <a:t>   … commands to execute if condition is false</a:t>
            </a:r>
            <a:endParaRPr lang="en-US" altLang="en-US" sz="2800"/>
          </a:p>
          <a:p>
            <a:pPr>
              <a:lnSpc>
                <a:spcPct val="80000"/>
              </a:lnSpc>
              <a:buFontTx/>
              <a:buNone/>
            </a:pPr>
            <a:r>
              <a:rPr lang="en-US" altLang="en-US" sz="2800"/>
              <a:t>}</a:t>
            </a:r>
          </a:p>
        </p:txBody>
      </p:sp>
      <p:sp>
        <p:nvSpPr>
          <p:cNvPr id="56324"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DA4D8891-DFB2-48EA-9264-F4EFA73F713D}"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33</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225223672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60375" y="381000"/>
            <a:ext cx="8382000" cy="387798"/>
          </a:xfrm>
        </p:spPr>
        <p:txBody>
          <a:bodyPr/>
          <a:lstStyle/>
          <a:p>
            <a:pPr fontAlgn="auto">
              <a:spcAft>
                <a:spcPts val="0"/>
              </a:spcAft>
              <a:defRPr/>
            </a:pPr>
            <a:r>
              <a:rPr lang="en-US" dirty="0">
                <a:solidFill>
                  <a:schemeClr val="tx2">
                    <a:satMod val="130000"/>
                  </a:schemeClr>
                </a:solidFill>
              </a:rPr>
              <a:t>JavaScript: Function</a:t>
            </a:r>
          </a:p>
        </p:txBody>
      </p:sp>
      <p:sp>
        <p:nvSpPr>
          <p:cNvPr id="58371" name="Rectangle 3"/>
          <p:cNvSpPr>
            <a:spLocks noGrp="1" noChangeArrowheads="1"/>
          </p:cNvSpPr>
          <p:nvPr>
            <p:ph idx="1"/>
          </p:nvPr>
        </p:nvSpPr>
        <p:spPr>
          <a:xfrm>
            <a:off x="304800" y="914400"/>
            <a:ext cx="8382000" cy="3185487"/>
          </a:xfrm>
        </p:spPr>
        <p:txBody>
          <a:bodyPr/>
          <a:lstStyle/>
          <a:p>
            <a:pPr>
              <a:buFont typeface="Arial" panose="020B0604020202020204" pitchFamily="34" charset="0"/>
              <a:buChar char="•"/>
            </a:pPr>
            <a:r>
              <a:rPr lang="en-US" altLang="en-US" sz="1800" b="1" dirty="0"/>
              <a:t>A </a:t>
            </a:r>
            <a:r>
              <a:rPr lang="en-US" altLang="en-US" sz="1800" b="1" u="sng" dirty="0"/>
              <a:t>function</a:t>
            </a:r>
            <a:r>
              <a:rPr lang="en-US" altLang="en-US" sz="1800" b="1" dirty="0"/>
              <a:t> is a block of one or more JavaScript statements with a specific purpose, which can be run when needed. </a:t>
            </a:r>
            <a:br>
              <a:rPr lang="en-US" altLang="en-US" sz="1800" b="1" dirty="0"/>
            </a:br>
            <a:endParaRPr lang="en-US" altLang="en-US" sz="1800" b="1" dirty="0"/>
          </a:p>
          <a:p>
            <a:pPr>
              <a:buFont typeface="Arial" panose="020B0604020202020204" pitchFamily="34" charset="0"/>
              <a:buChar char="•"/>
            </a:pPr>
            <a:r>
              <a:rPr lang="en-US" altLang="en-US" sz="1800" b="1" dirty="0"/>
              <a:t>Defining:</a:t>
            </a:r>
          </a:p>
          <a:p>
            <a:pPr>
              <a:buNone/>
            </a:pPr>
            <a:r>
              <a:rPr lang="en-US" altLang="en-US" sz="1800" b="1" dirty="0"/>
              <a:t>			</a:t>
            </a:r>
            <a:r>
              <a:rPr lang="en-US" altLang="en-US" sz="1800" b="1" dirty="0">
                <a:solidFill>
                  <a:schemeClr val="tx2"/>
                </a:solidFill>
              </a:rPr>
              <a:t>function </a:t>
            </a:r>
            <a:r>
              <a:rPr lang="en-US" altLang="en-US" sz="1800" b="1" dirty="0" err="1">
                <a:solidFill>
                  <a:schemeClr val="tx2"/>
                </a:solidFill>
              </a:rPr>
              <a:t>showAlert</a:t>
            </a:r>
            <a:r>
              <a:rPr lang="en-US" altLang="en-US" sz="1800" b="1" dirty="0">
                <a:solidFill>
                  <a:schemeClr val="tx2"/>
                </a:solidFill>
              </a:rPr>
              <a:t>() {</a:t>
            </a:r>
          </a:p>
          <a:p>
            <a:pPr>
              <a:buNone/>
            </a:pPr>
            <a:r>
              <a:rPr lang="en-US" altLang="en-US" sz="1800" b="1" dirty="0">
                <a:solidFill>
                  <a:schemeClr val="tx2"/>
                </a:solidFill>
              </a:rPr>
              <a:t>   			alert("Please click OK to continue.");</a:t>
            </a:r>
          </a:p>
          <a:p>
            <a:pPr>
              <a:buNone/>
            </a:pPr>
            <a:r>
              <a:rPr lang="en-US" altLang="en-US" sz="1800" b="1" dirty="0">
                <a:solidFill>
                  <a:schemeClr val="tx2"/>
                </a:solidFill>
              </a:rPr>
              <a:t>			}</a:t>
            </a:r>
          </a:p>
          <a:p>
            <a:pPr marL="0" indent="0">
              <a:buNone/>
            </a:pPr>
            <a:endParaRPr lang="en-US" altLang="en-US" sz="1800" b="1" dirty="0"/>
          </a:p>
          <a:p>
            <a:pPr>
              <a:buFont typeface="Arial" panose="020B0604020202020204" pitchFamily="34" charset="0"/>
              <a:buChar char="•"/>
            </a:pPr>
            <a:r>
              <a:rPr lang="en-US" altLang="en-US" sz="1800" b="1" dirty="0"/>
              <a:t>Calling:</a:t>
            </a:r>
          </a:p>
          <a:p>
            <a:pPr marL="0" indent="0">
              <a:buNone/>
            </a:pPr>
            <a:r>
              <a:rPr lang="en-US" altLang="en-US" sz="1800" b="1" dirty="0">
                <a:solidFill>
                  <a:schemeClr val="tx1">
                    <a:lumMod val="75000"/>
                    <a:lumOff val="25000"/>
                  </a:schemeClr>
                </a:solidFill>
              </a:rPr>
              <a:t>		</a:t>
            </a:r>
            <a:r>
              <a:rPr lang="en-US" altLang="en-US" sz="1800" b="1" dirty="0" err="1">
                <a:solidFill>
                  <a:schemeClr val="tx2"/>
                </a:solidFill>
              </a:rPr>
              <a:t>showAlert</a:t>
            </a:r>
            <a:r>
              <a:rPr lang="en-US" altLang="en-US" sz="1800" b="1" dirty="0">
                <a:solidFill>
                  <a:schemeClr val="tx2"/>
                </a:solidFill>
              </a:rPr>
              <a:t>();</a:t>
            </a:r>
          </a:p>
          <a:p>
            <a:pPr marL="0" indent="0">
              <a:buNone/>
            </a:pPr>
            <a:endParaRPr lang="en-US" altLang="en-US" sz="1800" b="1" dirty="0"/>
          </a:p>
        </p:txBody>
      </p:sp>
      <p:sp>
        <p:nvSpPr>
          <p:cNvPr id="58372"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9135C236-E450-4D3F-AE55-6618286E68D9}"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34</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355752986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81000" y="381000"/>
            <a:ext cx="8382000" cy="387798"/>
          </a:xfrm>
        </p:spPr>
        <p:txBody>
          <a:bodyPr/>
          <a:lstStyle/>
          <a:p>
            <a:pPr fontAlgn="auto">
              <a:spcAft>
                <a:spcPts val="0"/>
              </a:spcAft>
              <a:defRPr/>
            </a:pPr>
            <a:r>
              <a:rPr lang="en-US" dirty="0">
                <a:solidFill>
                  <a:schemeClr val="tx2">
                    <a:satMod val="130000"/>
                  </a:schemeClr>
                </a:solidFill>
              </a:rPr>
              <a:t>Form Validation</a:t>
            </a:r>
          </a:p>
        </p:txBody>
      </p:sp>
      <p:sp>
        <p:nvSpPr>
          <p:cNvPr id="64515" name="Rectangle 3"/>
          <p:cNvSpPr>
            <a:spLocks noGrp="1" noChangeArrowheads="1"/>
          </p:cNvSpPr>
          <p:nvPr>
            <p:ph idx="1"/>
          </p:nvPr>
        </p:nvSpPr>
        <p:spPr>
          <a:xfrm>
            <a:off x="381000" y="1143000"/>
            <a:ext cx="8382000" cy="3545586"/>
          </a:xfrm>
        </p:spPr>
        <p:txBody>
          <a:bodyPr/>
          <a:lstStyle/>
          <a:p>
            <a:pPr>
              <a:buFont typeface="Arial" panose="020B0604020202020204" pitchFamily="34" charset="0"/>
              <a:buChar char="•"/>
            </a:pPr>
            <a:r>
              <a:rPr lang="en-US" altLang="en-US" sz="1800" b="1" dirty="0"/>
              <a:t>It is common to use JavaScript to validate form information before submitting it to the web server.</a:t>
            </a:r>
          </a:p>
          <a:p>
            <a:pPr lvl="1">
              <a:buFont typeface="Wingdings" panose="05000000000000000000" pitchFamily="2" charset="2"/>
              <a:buChar char="ü"/>
            </a:pPr>
            <a:r>
              <a:rPr lang="en-US" altLang="en-US" sz="1800" b="1" dirty="0"/>
              <a:t>Is the name entered?</a:t>
            </a:r>
          </a:p>
          <a:p>
            <a:pPr lvl="1">
              <a:buFont typeface="Wingdings" panose="05000000000000000000" pitchFamily="2" charset="2"/>
              <a:buChar char="ü"/>
            </a:pPr>
            <a:r>
              <a:rPr lang="en-US" altLang="en-US" sz="1800" b="1" dirty="0"/>
              <a:t>Is the e-mail address of correct format?</a:t>
            </a:r>
          </a:p>
          <a:p>
            <a:pPr lvl="1">
              <a:buFont typeface="Wingdings" panose="05000000000000000000" pitchFamily="2" charset="2"/>
              <a:buChar char="ü"/>
            </a:pPr>
            <a:r>
              <a:rPr lang="en-US" altLang="en-US" sz="1800" b="1" dirty="0"/>
              <a:t>Is the phone number in the correct format?</a:t>
            </a:r>
          </a:p>
          <a:p>
            <a:pPr>
              <a:buFont typeface="Arial" panose="020B0604020202020204" pitchFamily="34" charset="0"/>
              <a:buChar char="•"/>
            </a:pPr>
            <a:r>
              <a:rPr lang="en-US" altLang="en-US" sz="1800" b="1" dirty="0"/>
              <a:t>See Hands-on Practice 14.8</a:t>
            </a:r>
          </a:p>
          <a:p>
            <a:pPr>
              <a:buFont typeface="Arial" panose="020B0604020202020204" pitchFamily="34" charset="0"/>
              <a:buChar char="•"/>
            </a:pPr>
            <a:r>
              <a:rPr lang="en-US" altLang="en-US" sz="1800" b="1" dirty="0"/>
              <a:t>Use the "" or null to check to determine if a form field has information</a:t>
            </a:r>
          </a:p>
          <a:p>
            <a:pPr marL="862013" lvl="2" indent="0">
              <a:buNone/>
            </a:pPr>
            <a:r>
              <a:rPr lang="en-US" altLang="en-US" sz="1000" b="1" dirty="0"/>
              <a:t> i</a:t>
            </a:r>
            <a:r>
              <a:rPr lang="en-US" altLang="en-US" sz="1800" b="1" dirty="0"/>
              <a:t>f (</a:t>
            </a:r>
            <a:r>
              <a:rPr lang="en-US" altLang="en-US" sz="1800" b="1" dirty="0" err="1"/>
              <a:t>document.forms</a:t>
            </a:r>
            <a:r>
              <a:rPr lang="en-US" altLang="en-US" sz="1800" b="1" dirty="0"/>
              <a:t>[0].</a:t>
            </a:r>
            <a:r>
              <a:rPr lang="en-US" altLang="en-US" sz="1800" b="1" dirty="0" err="1"/>
              <a:t>userName.value</a:t>
            </a:r>
            <a:r>
              <a:rPr lang="en-US" altLang="en-US" sz="1800" b="1" dirty="0"/>
              <a:t> == "" ) {</a:t>
            </a:r>
          </a:p>
          <a:p>
            <a:pPr marL="862013" lvl="2" indent="0">
              <a:buNone/>
            </a:pPr>
            <a:r>
              <a:rPr lang="en-US" altLang="en-US" sz="1800" b="1" dirty="0"/>
              <a:t>        alert("Name field cannot be empty.");</a:t>
            </a:r>
          </a:p>
          <a:p>
            <a:pPr marL="862013" lvl="2" indent="0">
              <a:buNone/>
            </a:pPr>
            <a:r>
              <a:rPr lang="en-US" altLang="en-US" sz="1800" b="1" dirty="0"/>
              <a:t>        return false;</a:t>
            </a:r>
          </a:p>
          <a:p>
            <a:pPr marL="862013" lvl="2" indent="0">
              <a:buNone/>
            </a:pPr>
            <a:r>
              <a:rPr lang="en-US" altLang="en-US" sz="1800" b="1" dirty="0"/>
              <a:t>      } // end if  </a:t>
            </a:r>
          </a:p>
          <a:p>
            <a:pPr>
              <a:buFont typeface="Arial" panose="020B0604020202020204" pitchFamily="34" charset="0"/>
              <a:buChar char="•"/>
            </a:pPr>
            <a:endParaRPr lang="en-US" altLang="en-US" sz="1800" b="1" dirty="0"/>
          </a:p>
        </p:txBody>
      </p:sp>
      <p:sp>
        <p:nvSpPr>
          <p:cNvPr id="64516"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2B9267C-692D-4E01-8873-ACD40A3CBA7B}"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35</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11632489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533400" y="304800"/>
            <a:ext cx="7497763" cy="387798"/>
          </a:xfrm>
        </p:spPr>
        <p:txBody>
          <a:bodyPr/>
          <a:lstStyle/>
          <a:p>
            <a:pPr fontAlgn="auto">
              <a:spcAft>
                <a:spcPts val="0"/>
              </a:spcAft>
              <a:defRPr/>
            </a:pPr>
            <a:r>
              <a:rPr lang="en-US" dirty="0">
                <a:solidFill>
                  <a:schemeClr val="tx2">
                    <a:satMod val="130000"/>
                  </a:schemeClr>
                </a:solidFill>
              </a:rPr>
              <a:t>JavaScript &amp; Accessibility</a:t>
            </a:r>
          </a:p>
        </p:txBody>
      </p:sp>
      <p:sp>
        <p:nvSpPr>
          <p:cNvPr id="2" name="Rectangle 3"/>
          <p:cNvSpPr>
            <a:spLocks noGrp="1" noChangeArrowheads="1"/>
          </p:cNvSpPr>
          <p:nvPr>
            <p:ph idx="1"/>
          </p:nvPr>
        </p:nvSpPr>
        <p:spPr>
          <a:xfrm>
            <a:off x="507775" y="914400"/>
            <a:ext cx="7772400" cy="3733800"/>
          </a:xfrm>
        </p:spPr>
        <p:txBody>
          <a:bodyPr rtlCol="0">
            <a:normAutofit/>
          </a:bodyPr>
          <a:lstStyle/>
          <a:p>
            <a:pPr fontAlgn="auto">
              <a:buFont typeface="Arial" panose="020B0604020202020204" pitchFamily="34" charset="0"/>
              <a:buChar char="•"/>
              <a:defRPr/>
            </a:pPr>
            <a:r>
              <a:rPr lang="en-US" altLang="en-US" sz="1800" b="1" dirty="0">
                <a:solidFill>
                  <a:schemeClr val="tx1">
                    <a:lumMod val="75000"/>
                    <a:lumOff val="25000"/>
                  </a:schemeClr>
                </a:solidFill>
              </a:rPr>
              <a:t>Don’t expect JavaScript to always function for every visitor</a:t>
            </a:r>
          </a:p>
          <a:p>
            <a:pPr marL="544068" lvl="1" indent="-342900" fontAlgn="auto">
              <a:buFont typeface="Wingdings" panose="05000000000000000000" pitchFamily="2" charset="2"/>
              <a:buChar char="ü"/>
              <a:defRPr/>
            </a:pPr>
            <a:r>
              <a:rPr lang="en-US" altLang="en-US" sz="1800" b="1" dirty="0">
                <a:solidFill>
                  <a:schemeClr val="tx1">
                    <a:lumMod val="75000"/>
                    <a:lumOff val="25000"/>
                  </a:schemeClr>
                </a:solidFill>
              </a:rPr>
              <a:t>Some may have JavaScript disabled</a:t>
            </a:r>
          </a:p>
          <a:p>
            <a:pPr marL="544068" lvl="1" indent="-342900" fontAlgn="auto">
              <a:buFont typeface="Wingdings" panose="05000000000000000000" pitchFamily="2" charset="2"/>
              <a:buChar char="ü"/>
              <a:defRPr/>
            </a:pPr>
            <a:r>
              <a:rPr lang="en-US" altLang="en-US" sz="1800" b="1" dirty="0">
                <a:solidFill>
                  <a:schemeClr val="tx1">
                    <a:lumMod val="75000"/>
                    <a:lumOff val="25000"/>
                  </a:schemeClr>
                </a:solidFill>
              </a:rPr>
              <a:t>Some may be physically unable to click a mouse</a:t>
            </a:r>
          </a:p>
          <a:p>
            <a:pPr marL="544068" lvl="1" indent="-342900" fontAlgn="auto">
              <a:buFont typeface="Arial" panose="020B0604020202020204" pitchFamily="34" charset="0"/>
              <a:buChar char="•"/>
              <a:defRPr/>
            </a:pPr>
            <a:endParaRPr lang="en-US" altLang="en-US" sz="1800" b="1" dirty="0">
              <a:solidFill>
                <a:schemeClr val="tx1">
                  <a:lumMod val="75000"/>
                  <a:lumOff val="25000"/>
                </a:schemeClr>
              </a:solidFill>
            </a:endParaRPr>
          </a:p>
          <a:p>
            <a:pPr fontAlgn="auto">
              <a:buFont typeface="Arial" panose="020B0604020202020204" pitchFamily="34" charset="0"/>
              <a:buChar char="•"/>
              <a:defRPr/>
            </a:pPr>
            <a:r>
              <a:rPr lang="en-US" altLang="en-US" sz="1800" b="1" dirty="0">
                <a:solidFill>
                  <a:schemeClr val="tx1">
                    <a:lumMod val="75000"/>
                    <a:lumOff val="25000"/>
                  </a:schemeClr>
                </a:solidFill>
              </a:rPr>
              <a:t>Provide a way for your site to be used if JavaScript is not functioning</a:t>
            </a:r>
          </a:p>
          <a:p>
            <a:pPr marL="544068" lvl="1" indent="-342900">
              <a:buFont typeface="Wingdings" panose="05000000000000000000" pitchFamily="2" charset="2"/>
              <a:buChar char="ü"/>
              <a:defRPr/>
            </a:pPr>
            <a:r>
              <a:rPr lang="en-US" altLang="en-US" sz="1800" b="1" dirty="0">
                <a:solidFill>
                  <a:schemeClr val="tx1">
                    <a:lumMod val="75000"/>
                    <a:lumOff val="25000"/>
                  </a:schemeClr>
                </a:solidFill>
              </a:rPr>
              <a:t>Plain text links</a:t>
            </a:r>
          </a:p>
          <a:p>
            <a:pPr marL="544068" lvl="1" indent="-342900">
              <a:buFont typeface="Wingdings" panose="05000000000000000000" pitchFamily="2" charset="2"/>
              <a:buChar char="ü"/>
              <a:defRPr/>
            </a:pPr>
            <a:r>
              <a:rPr lang="en-US" altLang="en-US" sz="1800" b="1" dirty="0">
                <a:solidFill>
                  <a:schemeClr val="tx1">
                    <a:lumMod val="75000"/>
                    <a:lumOff val="25000"/>
                  </a:schemeClr>
                </a:solidFill>
              </a:rPr>
              <a:t>E-mail contact info</a:t>
            </a:r>
          </a:p>
        </p:txBody>
      </p:sp>
      <p:sp>
        <p:nvSpPr>
          <p:cNvPr id="68612"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440A50D-C1BD-4C65-A771-C30BB97928CD}"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36</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418649103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8352" y="228600"/>
            <a:ext cx="8382000" cy="387798"/>
          </a:xfrm>
        </p:spPr>
        <p:txBody>
          <a:bodyPr/>
          <a:lstStyle/>
          <a:p>
            <a:pPr fontAlgn="auto">
              <a:spcAft>
                <a:spcPts val="0"/>
              </a:spcAft>
              <a:defRPr/>
            </a:pPr>
            <a:r>
              <a:rPr lang="en-US" dirty="0">
                <a:solidFill>
                  <a:schemeClr val="tx2">
                    <a:satMod val="130000"/>
                  </a:schemeClr>
                </a:solidFill>
                <a:latin typeface="Arial" pitchFamily="34" charset="0"/>
                <a:cs typeface="Arial" pitchFamily="34" charset="0"/>
              </a:rPr>
              <a:t>What is jQuery?</a:t>
            </a:r>
            <a:endParaRPr lang="en-US" dirty="0">
              <a:solidFill>
                <a:schemeClr val="tx2">
                  <a:satMod val="130000"/>
                </a:schemeClr>
              </a:solidFill>
            </a:endParaRPr>
          </a:p>
        </p:txBody>
      </p:sp>
      <p:sp>
        <p:nvSpPr>
          <p:cNvPr id="11267" name="Rectangle 3"/>
          <p:cNvSpPr>
            <a:spLocks noGrp="1" noChangeArrowheads="1"/>
          </p:cNvSpPr>
          <p:nvPr>
            <p:ph idx="1"/>
          </p:nvPr>
        </p:nvSpPr>
        <p:spPr>
          <a:xfrm>
            <a:off x="349981" y="1066800"/>
            <a:ext cx="8382000" cy="5562600"/>
          </a:xfrm>
        </p:spPr>
        <p:txBody>
          <a:bodyPr rtlCol="0">
            <a:noAutofit/>
          </a:bodyPr>
          <a:lstStyle/>
          <a:p>
            <a:pPr fontAlgn="auto">
              <a:buFont typeface="Arial" panose="020B0604020202020204" pitchFamily="34" charset="0"/>
              <a:buChar char="•"/>
              <a:defRPr/>
            </a:pPr>
            <a:r>
              <a:rPr lang="en-US" sz="1800" b="1" dirty="0">
                <a:solidFill>
                  <a:schemeClr val="tx1">
                    <a:lumMod val="75000"/>
                    <a:lumOff val="25000"/>
                  </a:schemeClr>
                </a:solidFill>
                <a:cs typeface="Times New Roman" pitchFamily="18" charset="0"/>
              </a:rPr>
              <a:t>jQuery is a free open-source JavaScript Library</a:t>
            </a:r>
          </a:p>
          <a:p>
            <a:pPr fontAlgn="auto">
              <a:buFont typeface="Arial" panose="020B0604020202020204" pitchFamily="34" charset="0"/>
              <a:buChar char="•"/>
              <a:defRPr/>
            </a:pPr>
            <a:r>
              <a:rPr lang="en-US" sz="1800" b="1" dirty="0">
                <a:solidFill>
                  <a:schemeClr val="tx1">
                    <a:lumMod val="75000"/>
                    <a:lumOff val="25000"/>
                  </a:schemeClr>
                </a:solidFill>
              </a:rPr>
              <a:t>Provides interaction and dynamic effects on web pages</a:t>
            </a:r>
          </a:p>
          <a:p>
            <a:pPr fontAlgn="auto">
              <a:buFont typeface="Arial" panose="020B0604020202020204" pitchFamily="34" charset="0"/>
              <a:buChar char="•"/>
              <a:defRPr/>
            </a:pPr>
            <a:r>
              <a:rPr lang="en-US" sz="1800" b="1" dirty="0">
                <a:solidFill>
                  <a:schemeClr val="tx1">
                    <a:lumMod val="75000"/>
                    <a:lumOff val="25000"/>
                  </a:schemeClr>
                </a:solidFill>
              </a:rPr>
              <a:t>Common Uses</a:t>
            </a:r>
          </a:p>
          <a:p>
            <a:pPr lvl="1">
              <a:buFont typeface="Wingdings" panose="05000000000000000000" pitchFamily="2" charset="2"/>
              <a:buChar char="ü"/>
            </a:pPr>
            <a:r>
              <a:rPr lang="en-US" altLang="en-US" sz="1800" b="1" dirty="0"/>
              <a:t>Dynamically manipulate the CSS properties of elements</a:t>
            </a:r>
          </a:p>
          <a:p>
            <a:pPr lvl="1">
              <a:buFont typeface="Wingdings" panose="05000000000000000000" pitchFamily="2" charset="2"/>
              <a:buChar char="ü"/>
            </a:pPr>
            <a:r>
              <a:rPr lang="en-US" altLang="en-US" sz="1800" b="1" dirty="0"/>
              <a:t>Detect and react to events – such as mouse movements</a:t>
            </a:r>
          </a:p>
          <a:p>
            <a:pPr lvl="1">
              <a:buFont typeface="Wingdings" panose="05000000000000000000" pitchFamily="2" charset="2"/>
              <a:buChar char="ü"/>
            </a:pPr>
            <a:r>
              <a:rPr lang="en-US" altLang="en-US" sz="1800" b="1" dirty="0"/>
              <a:t>Animate elements on a web page – such as image slideshows</a:t>
            </a:r>
          </a:p>
          <a:p>
            <a:pPr lvl="1">
              <a:buFont typeface="Wingdings" panose="05000000000000000000" pitchFamily="2" charset="2"/>
              <a:buChar char="ü"/>
            </a:pPr>
            <a:r>
              <a:rPr lang="en-US" altLang="en-US" sz="1800" b="1" dirty="0"/>
              <a:t>And much more...</a:t>
            </a:r>
            <a:endParaRPr lang="en-US" sz="1800" b="1" dirty="0">
              <a:solidFill>
                <a:schemeClr val="tx1">
                  <a:lumMod val="75000"/>
                  <a:lumOff val="25000"/>
                </a:schemeClr>
              </a:solidFill>
            </a:endParaRPr>
          </a:p>
          <a:p>
            <a:pPr fontAlgn="auto">
              <a:buFont typeface="Arial" panose="020B0604020202020204" pitchFamily="34" charset="0"/>
              <a:buChar char="•"/>
              <a:defRPr/>
            </a:pPr>
            <a:r>
              <a:rPr lang="en-US" sz="1800" b="1" dirty="0">
                <a:solidFill>
                  <a:schemeClr val="tx1">
                    <a:lumMod val="75000"/>
                    <a:lumOff val="25000"/>
                  </a:schemeClr>
                </a:solidFill>
              </a:rPr>
              <a:t>Resources</a:t>
            </a:r>
          </a:p>
          <a:p>
            <a:pPr marL="486918" lvl="1" indent="-285750" fontAlgn="auto">
              <a:buFont typeface="Wingdings" panose="05000000000000000000" pitchFamily="2" charset="2"/>
              <a:buChar char="ü"/>
              <a:defRPr/>
            </a:pPr>
            <a:r>
              <a:rPr lang="en-US" sz="1800" b="1" dirty="0">
                <a:solidFill>
                  <a:schemeClr val="tx1">
                    <a:lumMod val="75000"/>
                    <a:lumOff val="25000"/>
                  </a:schemeClr>
                </a:solidFill>
                <a:cs typeface="Times New Roman" pitchFamily="18" charset="0"/>
                <a:hlinkClick r:id="rId3"/>
              </a:rPr>
              <a:t>http://jquery.com</a:t>
            </a:r>
            <a:endParaRPr lang="en-US" sz="1800" b="1" dirty="0">
              <a:solidFill>
                <a:schemeClr val="tx1">
                  <a:lumMod val="75000"/>
                  <a:lumOff val="25000"/>
                </a:schemeClr>
              </a:solidFill>
              <a:cs typeface="Times New Roman" pitchFamily="18" charset="0"/>
            </a:endParaRPr>
          </a:p>
          <a:p>
            <a:pPr marL="486918" lvl="1" indent="-285750" fontAlgn="auto">
              <a:buFont typeface="Wingdings" panose="05000000000000000000" pitchFamily="2" charset="2"/>
              <a:buChar char="ü"/>
              <a:defRPr/>
            </a:pPr>
            <a:r>
              <a:rPr lang="en-US" sz="1800" b="1" dirty="0">
                <a:solidFill>
                  <a:schemeClr val="tx1">
                    <a:lumMod val="75000"/>
                    <a:lumOff val="25000"/>
                  </a:schemeClr>
                </a:solidFill>
                <a:cs typeface="Times New Roman" pitchFamily="18" charset="0"/>
                <a:hlinkClick r:id="rId4"/>
              </a:rPr>
              <a:t>http://jquery.org</a:t>
            </a:r>
            <a:endParaRPr lang="en-US" sz="1800" b="1" dirty="0">
              <a:solidFill>
                <a:schemeClr val="tx1">
                  <a:lumMod val="75000"/>
                  <a:lumOff val="25000"/>
                </a:schemeClr>
              </a:solidFill>
              <a:cs typeface="Times New Roman" pitchFamily="18" charset="0"/>
            </a:endParaRPr>
          </a:p>
          <a:p>
            <a:pPr>
              <a:buFont typeface="Arial" panose="020B0604020202020204" pitchFamily="34" charset="0"/>
              <a:buChar char="•"/>
              <a:defRPr/>
            </a:pPr>
            <a:r>
              <a:rPr lang="en-US" sz="1800" b="1" dirty="0">
                <a:solidFill>
                  <a:schemeClr val="tx1">
                    <a:lumMod val="75000"/>
                    <a:lumOff val="25000"/>
                  </a:schemeClr>
                </a:solidFill>
                <a:cs typeface="Times New Roman" pitchFamily="18" charset="0"/>
              </a:rPr>
              <a:t>Adding a </a:t>
            </a:r>
            <a:r>
              <a:rPr lang="en-US" sz="1800" b="1" dirty="0" err="1">
                <a:solidFill>
                  <a:schemeClr val="tx1">
                    <a:lumMod val="75000"/>
                    <a:lumOff val="25000"/>
                  </a:schemeClr>
                </a:solidFill>
                <a:cs typeface="Times New Roman" pitchFamily="18" charset="0"/>
              </a:rPr>
              <a:t>JQuery</a:t>
            </a:r>
            <a:r>
              <a:rPr lang="en-US" sz="1800" b="1" dirty="0">
                <a:solidFill>
                  <a:schemeClr val="tx1">
                    <a:lumMod val="75000"/>
                    <a:lumOff val="25000"/>
                  </a:schemeClr>
                </a:solidFill>
                <a:cs typeface="Times New Roman" pitchFamily="18" charset="0"/>
              </a:rPr>
              <a:t> to a Webpage (2 Options)</a:t>
            </a:r>
          </a:p>
          <a:p>
            <a:pPr lvl="1" fontAlgn="auto">
              <a:buFont typeface="Wingdings" panose="05000000000000000000" pitchFamily="2" charset="2"/>
              <a:buChar char="ü"/>
              <a:defRPr/>
            </a:pPr>
            <a:r>
              <a:rPr lang="en-US" sz="1800" b="1" dirty="0"/>
              <a:t>Download jQuery</a:t>
            </a:r>
          </a:p>
          <a:p>
            <a:pPr marL="730123" lvl="3" indent="0">
              <a:buNone/>
              <a:defRPr/>
            </a:pPr>
            <a:r>
              <a:rPr lang="en-US" sz="1800" b="1" dirty="0">
                <a:solidFill>
                  <a:schemeClr val="tx1">
                    <a:lumMod val="75000"/>
                    <a:lumOff val="25000"/>
                  </a:schemeClr>
                </a:solidFill>
                <a:hlinkClick r:id="rId5"/>
              </a:rPr>
              <a:t>http://jquery.com/download</a:t>
            </a:r>
            <a:endParaRPr lang="en-US" sz="1800" b="1" dirty="0">
              <a:solidFill>
                <a:schemeClr val="tx1">
                  <a:lumMod val="75000"/>
                  <a:lumOff val="25000"/>
                </a:schemeClr>
              </a:solidFill>
            </a:endParaRPr>
          </a:p>
          <a:p>
            <a:pPr lvl="1">
              <a:buFont typeface="Wingdings" panose="05000000000000000000" pitchFamily="2" charset="2"/>
              <a:buChar char="ü"/>
              <a:defRPr/>
            </a:pPr>
            <a:r>
              <a:rPr lang="en-US" sz="1800" b="1" dirty="0"/>
              <a:t>Access jQuery via a CDN</a:t>
            </a:r>
          </a:p>
          <a:p>
            <a:pPr marL="730123" lvl="3" indent="0">
              <a:buNone/>
              <a:defRPr/>
            </a:pPr>
            <a:r>
              <a:rPr lang="en-US" sz="1800" b="1" dirty="0">
                <a:solidFill>
                  <a:schemeClr val="tx2"/>
                </a:solidFill>
              </a:rPr>
              <a:t>&lt;script </a:t>
            </a:r>
            <a:r>
              <a:rPr lang="en-US" sz="1800" b="1" dirty="0" err="1">
                <a:solidFill>
                  <a:schemeClr val="tx2"/>
                </a:solidFill>
              </a:rPr>
              <a:t>src</a:t>
            </a:r>
            <a:r>
              <a:rPr lang="en-US" sz="1800" b="1" dirty="0">
                <a:solidFill>
                  <a:schemeClr val="tx2"/>
                </a:solidFill>
              </a:rPr>
              <a:t>=</a:t>
            </a:r>
            <a:br>
              <a:rPr lang="en-US" sz="1800" b="1" dirty="0">
                <a:solidFill>
                  <a:schemeClr val="tx2"/>
                </a:solidFill>
              </a:rPr>
            </a:br>
            <a:r>
              <a:rPr lang="en-US" sz="1800" b="1" dirty="0">
                <a:solidFill>
                  <a:schemeClr val="tx2"/>
                </a:solidFill>
              </a:rPr>
              <a:t>"http://ajax.googleapis.com/ajax/libs/</a:t>
            </a:r>
            <a:r>
              <a:rPr lang="en-US" sz="1800" b="1" dirty="0" err="1">
                <a:solidFill>
                  <a:schemeClr val="tx2"/>
                </a:solidFill>
              </a:rPr>
              <a:t>jquery</a:t>
            </a:r>
            <a:r>
              <a:rPr lang="en-US" sz="1800" b="1" dirty="0">
                <a:solidFill>
                  <a:schemeClr val="tx2"/>
                </a:solidFill>
              </a:rPr>
              <a:t>/1.11.3/jquery.min.js"&gt;</a:t>
            </a:r>
            <a:br>
              <a:rPr lang="en-US" sz="1800" b="1" dirty="0">
                <a:solidFill>
                  <a:schemeClr val="tx2"/>
                </a:solidFill>
              </a:rPr>
            </a:br>
            <a:r>
              <a:rPr lang="en-US" sz="1800" b="1" dirty="0">
                <a:solidFill>
                  <a:schemeClr val="tx2"/>
                </a:solidFill>
              </a:rPr>
              <a:t>&lt;/script&gt;</a:t>
            </a:r>
          </a:p>
          <a:p>
            <a:pPr>
              <a:buFont typeface="Arial" panose="020B0604020202020204" pitchFamily="34" charset="0"/>
              <a:buChar char="•"/>
              <a:defRPr/>
            </a:pPr>
            <a:endParaRPr lang="en-US" sz="1800" b="1" dirty="0">
              <a:solidFill>
                <a:schemeClr val="tx1">
                  <a:lumMod val="75000"/>
                  <a:lumOff val="25000"/>
                </a:schemeClr>
              </a:solidFill>
              <a:cs typeface="Times New Roman" pitchFamily="18" charset="0"/>
            </a:endParaRPr>
          </a:p>
          <a:p>
            <a:pPr marL="755650" lvl="1" indent="-285750" fontAlgn="auto">
              <a:buFont typeface="Arial" panose="020B0604020202020204" pitchFamily="34" charset="0"/>
              <a:buChar char="•"/>
              <a:defRPr/>
            </a:pPr>
            <a:endParaRPr lang="en-US" sz="1800" b="1" dirty="0">
              <a:solidFill>
                <a:schemeClr val="tx1">
                  <a:lumMod val="75000"/>
                  <a:lumOff val="25000"/>
                </a:schemeClr>
              </a:solidFill>
              <a:cs typeface="Times New Roman" pitchFamily="18" charset="0"/>
            </a:endParaRPr>
          </a:p>
        </p:txBody>
      </p:sp>
      <p:sp>
        <p:nvSpPr>
          <p:cNvPr id="72708"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862F3E95-E423-44F1-83AD-CF329FEA8962}"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37</a:t>
            </a:fld>
            <a:endParaRPr lang="en-US" altLang="en-US" sz="1100">
              <a:solidFill>
                <a:srgbClr val="4D4D4D"/>
              </a:solidFill>
              <a:latin typeface="Times New Roman" panose="02020603050405020304" pitchFamily="18" charset="0"/>
            </a:endParaRPr>
          </a:p>
        </p:txBody>
      </p:sp>
    </p:spTree>
    <p:extLst>
      <p:ext uri="{BB962C8B-B14F-4D97-AF65-F5344CB8AC3E}">
        <p14:creationId xmlns:p14="http://schemas.microsoft.com/office/powerpoint/2010/main" val="107436114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tx2">
                    <a:satMod val="130000"/>
                  </a:schemeClr>
                </a:solidFill>
              </a:rPr>
              <a:t>jQuery</a:t>
            </a:r>
          </a:p>
        </p:txBody>
      </p:sp>
      <p:sp>
        <p:nvSpPr>
          <p:cNvPr id="3" name="Content Placeholder 2"/>
          <p:cNvSpPr>
            <a:spLocks noGrp="1"/>
          </p:cNvSpPr>
          <p:nvPr>
            <p:ph idx="1"/>
          </p:nvPr>
        </p:nvSpPr>
        <p:spPr>
          <a:xfrm>
            <a:off x="381000" y="1412874"/>
            <a:ext cx="8382000" cy="3768725"/>
          </a:xfrm>
        </p:spPr>
        <p:txBody>
          <a:bodyPr rtlCol="0">
            <a:noAutofit/>
          </a:bodyPr>
          <a:lstStyle/>
          <a:p>
            <a:pPr fontAlgn="auto">
              <a:buFont typeface="Arial" panose="020B0604020202020204" pitchFamily="34" charset="0"/>
              <a:buChar char="•"/>
              <a:defRPr/>
            </a:pPr>
            <a:r>
              <a:rPr lang="en-US" sz="1800" b="1" dirty="0">
                <a:solidFill>
                  <a:schemeClr val="tx1">
                    <a:lumMod val="75000"/>
                    <a:lumOff val="25000"/>
                  </a:schemeClr>
                </a:solidFill>
              </a:rPr>
              <a:t>The </a:t>
            </a:r>
            <a:r>
              <a:rPr lang="en-US" sz="1800" b="1" u="sng" dirty="0">
                <a:solidFill>
                  <a:schemeClr val="tx1">
                    <a:lumMod val="75000"/>
                    <a:lumOff val="25000"/>
                  </a:schemeClr>
                </a:solidFill>
              </a:rPr>
              <a:t>ready event </a:t>
            </a:r>
            <a:r>
              <a:rPr lang="en-US" sz="1800" b="1" dirty="0">
                <a:solidFill>
                  <a:schemeClr val="tx1">
                    <a:lumMod val="75000"/>
                    <a:lumOff val="25000"/>
                  </a:schemeClr>
                </a:solidFill>
              </a:rPr>
              <a:t>- Triggered when the browser has loaded the Document Object Model(DOM) for the web page</a:t>
            </a:r>
          </a:p>
          <a:p>
            <a:pPr marL="587375" lvl="1" indent="0">
              <a:buNone/>
              <a:defRPr/>
            </a:pPr>
            <a:r>
              <a:rPr lang="en-US" sz="1800" b="1" dirty="0">
                <a:solidFill>
                  <a:schemeClr val="tx1">
                    <a:lumMod val="75000"/>
                    <a:lumOff val="25000"/>
                  </a:schemeClr>
                </a:solidFill>
                <a:cs typeface="Times New Roman" pitchFamily="18" charset="0"/>
              </a:rPr>
              <a:t>$(document).ready(function() {</a:t>
            </a:r>
          </a:p>
          <a:p>
            <a:pPr marL="587375" lvl="1" indent="0">
              <a:buNone/>
              <a:defRPr/>
            </a:pPr>
            <a:r>
              <a:rPr lang="en-US" sz="1800" b="1" dirty="0">
                <a:solidFill>
                  <a:schemeClr val="tx1">
                    <a:lumMod val="75000"/>
                    <a:lumOff val="25000"/>
                  </a:schemeClr>
                </a:solidFill>
                <a:cs typeface="Times New Roman" pitchFamily="18" charset="0"/>
              </a:rPr>
              <a:t>Your JavaScript statements and other jQuery statements go here</a:t>
            </a:r>
          </a:p>
          <a:p>
            <a:pPr marL="587375" lvl="1" indent="0">
              <a:buNone/>
              <a:defRPr/>
            </a:pPr>
            <a:r>
              <a:rPr lang="en-US" sz="1800" b="1" dirty="0">
                <a:solidFill>
                  <a:schemeClr val="tx1">
                    <a:lumMod val="75000"/>
                    <a:lumOff val="25000"/>
                  </a:schemeClr>
                </a:solidFill>
                <a:cs typeface="Times New Roman" pitchFamily="18" charset="0"/>
              </a:rPr>
              <a:t>})</a:t>
            </a:r>
          </a:p>
          <a:p>
            <a:pPr marL="355600" indent="-285750">
              <a:buFont typeface="Arial" panose="020B0604020202020204" pitchFamily="34" charset="0"/>
              <a:buChar char="•"/>
              <a:defRPr/>
            </a:pPr>
            <a:r>
              <a:rPr lang="en-US" sz="1800" b="1" dirty="0">
                <a:solidFill>
                  <a:schemeClr val="tx1">
                    <a:lumMod val="75000"/>
                    <a:lumOff val="25000"/>
                  </a:schemeClr>
                </a:solidFill>
              </a:rPr>
              <a:t>Display an Alert When the page loads</a:t>
            </a:r>
          </a:p>
          <a:p>
            <a:pPr marL="587375" lvl="1" indent="0">
              <a:buNone/>
            </a:pPr>
            <a:r>
              <a:rPr lang="en-US" altLang="en-US" sz="1800" b="1" dirty="0">
                <a:solidFill>
                  <a:schemeClr val="tx1">
                    <a:lumMod val="75000"/>
                    <a:lumOff val="25000"/>
                  </a:schemeClr>
                </a:solidFill>
                <a:cs typeface="Times New Roman" pitchFamily="18" charset="0"/>
              </a:rPr>
              <a:t>&lt;script&gt;</a:t>
            </a:r>
          </a:p>
          <a:p>
            <a:pPr marL="587375" lvl="1" indent="0">
              <a:buNone/>
            </a:pPr>
            <a:r>
              <a:rPr lang="en-US" altLang="en-US" sz="1800" b="1" dirty="0">
                <a:solidFill>
                  <a:schemeClr val="tx1">
                    <a:lumMod val="75000"/>
                    <a:lumOff val="25000"/>
                  </a:schemeClr>
                </a:solidFill>
                <a:cs typeface="Times New Roman" pitchFamily="18" charset="0"/>
              </a:rPr>
              <a:t>$(document).ready(function() {</a:t>
            </a:r>
          </a:p>
          <a:p>
            <a:pPr marL="587375" lvl="1" indent="0">
              <a:buNone/>
            </a:pPr>
            <a:r>
              <a:rPr lang="en-US" altLang="en-US" sz="1800" b="1" dirty="0">
                <a:solidFill>
                  <a:schemeClr val="tx1">
                    <a:lumMod val="75000"/>
                    <a:lumOff val="25000"/>
                  </a:schemeClr>
                </a:solidFill>
                <a:cs typeface="Times New Roman" pitchFamily="18" charset="0"/>
              </a:rPr>
              <a:t>alert("Ready for jQuery");</a:t>
            </a:r>
          </a:p>
          <a:p>
            <a:pPr marL="587375" lvl="1" indent="0">
              <a:buNone/>
            </a:pPr>
            <a:r>
              <a:rPr lang="en-US" altLang="en-US" sz="1800" b="1" dirty="0">
                <a:solidFill>
                  <a:schemeClr val="tx1">
                    <a:lumMod val="75000"/>
                    <a:lumOff val="25000"/>
                  </a:schemeClr>
                </a:solidFill>
                <a:cs typeface="Times New Roman" pitchFamily="18" charset="0"/>
              </a:rPr>
              <a:t>})</a:t>
            </a:r>
          </a:p>
          <a:p>
            <a:pPr marL="587375" lvl="1" indent="0">
              <a:buNone/>
            </a:pPr>
            <a:r>
              <a:rPr lang="en-US" altLang="en-US" sz="1800" b="1" dirty="0">
                <a:solidFill>
                  <a:schemeClr val="tx1">
                    <a:lumMod val="75000"/>
                    <a:lumOff val="25000"/>
                  </a:schemeClr>
                </a:solidFill>
                <a:cs typeface="Times New Roman" pitchFamily="18" charset="0"/>
              </a:rPr>
              <a:t>&lt;/script&gt;</a:t>
            </a:r>
            <a:endParaRPr lang="en-US" sz="1800" b="1" dirty="0">
              <a:solidFill>
                <a:schemeClr val="tx1">
                  <a:lumMod val="75000"/>
                  <a:lumOff val="25000"/>
                </a:schemeClr>
              </a:solidFill>
              <a:cs typeface="Times New Roman" pitchFamily="18" charset="0"/>
            </a:endParaRPr>
          </a:p>
          <a:p>
            <a:pPr marL="91440" indent="-91440" fontAlgn="auto">
              <a:defRPr/>
            </a:pPr>
            <a:endParaRPr lang="en-US" sz="1800" b="1" dirty="0">
              <a:solidFill>
                <a:schemeClr val="tx1">
                  <a:lumMod val="75000"/>
                  <a:lumOff val="25000"/>
                </a:schemeClr>
              </a:solidFill>
            </a:endParaRPr>
          </a:p>
        </p:txBody>
      </p:sp>
      <p:sp>
        <p:nvSpPr>
          <p:cNvPr id="778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2CE5F72D-CC83-44F9-B3B1-E2697F20633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38</a:t>
            </a:fld>
            <a:endParaRPr lang="en-US" altLang="en-US" sz="1100">
              <a:solidFill>
                <a:srgbClr val="4D4D4D"/>
              </a:solidFill>
              <a:latin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14600"/>
            <a:ext cx="2781300" cy="234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5635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a:bodyPr>
          <a:lstStyle/>
          <a:p>
            <a:pPr>
              <a:defRPr/>
            </a:pPr>
            <a:r>
              <a:rPr lang="en-US" dirty="0">
                <a:solidFill>
                  <a:schemeClr val="tx2">
                    <a:satMod val="130000"/>
                  </a:schemeClr>
                </a:solidFill>
              </a:rPr>
              <a:t>jQuery Selectors</a:t>
            </a:r>
          </a:p>
        </p:txBody>
      </p:sp>
      <p:sp>
        <p:nvSpPr>
          <p:cNvPr id="79875" name="Content Placeholder 2"/>
          <p:cNvSpPr>
            <a:spLocks noGrp="1"/>
          </p:cNvSpPr>
          <p:nvPr>
            <p:ph idx="1"/>
          </p:nvPr>
        </p:nvSpPr>
        <p:spPr>
          <a:xfrm>
            <a:off x="446411" y="990600"/>
            <a:ext cx="7772400" cy="858697"/>
          </a:xfrm>
        </p:spPr>
        <p:txBody>
          <a:bodyPr/>
          <a:lstStyle/>
          <a:p>
            <a:pPr>
              <a:buFont typeface="Arial" panose="020B0604020202020204" pitchFamily="34" charset="0"/>
              <a:buChar char="•"/>
            </a:pPr>
            <a:r>
              <a:rPr lang="en-US" altLang="en-US" sz="1800" b="1" dirty="0"/>
              <a:t>A selector indicates which DOM elements jQuery will affect</a:t>
            </a:r>
          </a:p>
          <a:p>
            <a:pPr>
              <a:buFont typeface="Arial" panose="020B0604020202020204" pitchFamily="34" charset="0"/>
              <a:buChar char="•"/>
            </a:pPr>
            <a:r>
              <a:rPr lang="en-US" altLang="en-US" sz="1800" b="1" dirty="0">
                <a:hlinkClick r:id="rId2"/>
              </a:rPr>
              <a:t>http://api.jquery.com/category/selectors</a:t>
            </a:r>
            <a:endParaRPr lang="en-US" altLang="en-US" sz="1800" b="1" dirty="0"/>
          </a:p>
          <a:p>
            <a:pPr>
              <a:buFont typeface="Arial" panose="020B0604020202020204" pitchFamily="34" charset="0"/>
              <a:buChar char="•"/>
            </a:pPr>
            <a:r>
              <a:rPr lang="en-US" altLang="en-US" sz="1800" b="1" dirty="0"/>
              <a:t>Some commonly used jQuery selectors</a:t>
            </a:r>
          </a:p>
        </p:txBody>
      </p:sp>
      <p:sp>
        <p:nvSpPr>
          <p:cNvPr id="798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BBD9FD60-7A55-4159-87B2-9C79004D337F}"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39</a:t>
            </a:fld>
            <a:endParaRPr lang="en-US" altLang="en-US" sz="1100">
              <a:solidFill>
                <a:srgbClr val="4D4D4D"/>
              </a:solidFill>
              <a:latin typeface="Times New Roman" panose="02020603050405020304" pitchFamily="18" charset="0"/>
            </a:endParaRPr>
          </a:p>
        </p:txBody>
      </p:sp>
      <p:graphicFrame>
        <p:nvGraphicFramePr>
          <p:cNvPr id="5" name="Table 4"/>
          <p:cNvGraphicFramePr>
            <a:graphicFrameLocks noGrp="1"/>
          </p:cNvGraphicFramePr>
          <p:nvPr/>
        </p:nvGraphicFramePr>
        <p:xfrm>
          <a:off x="457200" y="2438400"/>
          <a:ext cx="8305800" cy="4070349"/>
        </p:xfrm>
        <a:graphic>
          <a:graphicData uri="http://schemas.openxmlformats.org/drawingml/2006/table">
            <a:tbl>
              <a:tblPr firstRow="1" firstCol="1" bandRow="1">
                <a:tableStyleId>{5C22544A-7EE6-4342-B048-85BDC9FD1C3A}</a:tableStyleId>
              </a:tblPr>
              <a:tblGrid>
                <a:gridCol w="1967163">
                  <a:extLst>
                    <a:ext uri="{9D8B030D-6E8A-4147-A177-3AD203B41FA5}">
                      <a16:colId xmlns:a16="http://schemas.microsoft.com/office/drawing/2014/main" val="20000"/>
                    </a:ext>
                  </a:extLst>
                </a:gridCol>
                <a:gridCol w="6338637">
                  <a:extLst>
                    <a:ext uri="{9D8B030D-6E8A-4147-A177-3AD203B41FA5}">
                      <a16:colId xmlns:a16="http://schemas.microsoft.com/office/drawing/2014/main" val="20001"/>
                    </a:ext>
                  </a:extLst>
                </a:gridCol>
              </a:tblGrid>
              <a:tr h="296929">
                <a:tc>
                  <a:txBody>
                    <a:bodyPr/>
                    <a:lstStyle/>
                    <a:p>
                      <a:pPr marL="0" marR="0">
                        <a:spcBef>
                          <a:spcPts val="0"/>
                        </a:spcBef>
                        <a:spcAft>
                          <a:spcPts val="0"/>
                        </a:spcAft>
                      </a:pPr>
                      <a:r>
                        <a:rPr lang="en-US" sz="1600" dirty="0">
                          <a:solidFill>
                            <a:schemeClr val="bg2"/>
                          </a:solidFill>
                          <a:effectLst/>
                        </a:rPr>
                        <a:t>Selector</a:t>
                      </a:r>
                      <a:endParaRPr lang="en-US" sz="1600" dirty="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dirty="0">
                          <a:solidFill>
                            <a:schemeClr val="bg2"/>
                          </a:solidFill>
                          <a:effectLst/>
                        </a:rPr>
                        <a:t>Purpose</a:t>
                      </a:r>
                      <a:endParaRPr lang="en-US" sz="1600" dirty="0">
                        <a:solidFill>
                          <a:schemeClr val="bg2"/>
                        </a:solidFill>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296929">
                <a:tc>
                  <a:txBody>
                    <a:bodyPr/>
                    <a:lstStyle/>
                    <a:p>
                      <a:pPr marL="0" marR="0">
                        <a:spcBef>
                          <a:spcPts val="0"/>
                        </a:spcBef>
                        <a:spcAft>
                          <a:spcPts val="0"/>
                        </a:spcAft>
                      </a:pPr>
                      <a:r>
                        <a:rPr lang="en-US" sz="1300" dirty="0">
                          <a:solidFill>
                            <a:schemeClr val="bg2"/>
                          </a:solidFill>
                          <a:effectLst/>
                        </a:rPr>
                        <a:t>$('*')</a:t>
                      </a:r>
                      <a:endParaRPr lang="en-US" sz="1600" dirty="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dirty="0">
                          <a:effectLst/>
                        </a:rPr>
                        <a:t>wildcard – selects all elements</a:t>
                      </a:r>
                      <a:endParaRPr lang="en-US" sz="16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296929">
                <a:tc>
                  <a:txBody>
                    <a:bodyPr/>
                    <a:lstStyle/>
                    <a:p>
                      <a:pPr marL="0" marR="0">
                        <a:spcBef>
                          <a:spcPts val="0"/>
                        </a:spcBef>
                        <a:spcAft>
                          <a:spcPts val="0"/>
                        </a:spcAft>
                      </a:pPr>
                      <a:r>
                        <a:rPr lang="en-US" sz="1300">
                          <a:solidFill>
                            <a:schemeClr val="bg2"/>
                          </a:solidFill>
                          <a:effectLst/>
                        </a:rPr>
                        <a:t>$('li')</a:t>
                      </a:r>
                      <a:endParaRPr lang="en-US" sz="16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a:effectLst/>
                        </a:rPr>
                        <a:t>HTML element selector – selects all li elements</a:t>
                      </a:r>
                      <a:endParaRPr lang="en-US" sz="16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497984">
                <a:tc>
                  <a:txBody>
                    <a:bodyPr/>
                    <a:lstStyle/>
                    <a:p>
                      <a:pPr marL="0" marR="0">
                        <a:spcBef>
                          <a:spcPts val="0"/>
                        </a:spcBef>
                        <a:spcAft>
                          <a:spcPts val="0"/>
                        </a:spcAft>
                      </a:pPr>
                      <a:r>
                        <a:rPr lang="en-US" sz="1300">
                          <a:solidFill>
                            <a:schemeClr val="bg2"/>
                          </a:solidFill>
                          <a:effectLst/>
                        </a:rPr>
                        <a:t>$('.myclass')</a:t>
                      </a:r>
                      <a:endParaRPr lang="en-US" sz="16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a:effectLst/>
                        </a:rPr>
                        <a:t>Class selector – selects all elements assigned to the class named myclass</a:t>
                      </a:r>
                      <a:endParaRPr lang="en-US" sz="16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497939">
                <a:tc>
                  <a:txBody>
                    <a:bodyPr/>
                    <a:lstStyle/>
                    <a:p>
                      <a:pPr marL="0" marR="0">
                        <a:spcBef>
                          <a:spcPts val="0"/>
                        </a:spcBef>
                        <a:spcAft>
                          <a:spcPts val="0"/>
                        </a:spcAft>
                      </a:pPr>
                      <a:r>
                        <a:rPr lang="en-US" sz="1300">
                          <a:solidFill>
                            <a:schemeClr val="bg2"/>
                          </a:solidFill>
                          <a:effectLst/>
                        </a:rPr>
                        <a:t>$('#myid')</a:t>
                      </a:r>
                      <a:endParaRPr lang="en-US" sz="16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dirty="0">
                          <a:effectLst/>
                        </a:rPr>
                        <a:t>Id selector – selects the element assigned to the id named </a:t>
                      </a:r>
                      <a:r>
                        <a:rPr lang="en-US" sz="1600" dirty="0" err="1">
                          <a:effectLst/>
                        </a:rPr>
                        <a:t>myid</a:t>
                      </a:r>
                      <a:endParaRPr lang="en-US" sz="1600" dirty="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593858">
                <a:tc>
                  <a:txBody>
                    <a:bodyPr/>
                    <a:lstStyle/>
                    <a:p>
                      <a:pPr marL="0" marR="0">
                        <a:spcBef>
                          <a:spcPts val="0"/>
                        </a:spcBef>
                        <a:spcAft>
                          <a:spcPts val="0"/>
                        </a:spcAft>
                      </a:pPr>
                      <a:r>
                        <a:rPr lang="en-US" sz="1300">
                          <a:solidFill>
                            <a:schemeClr val="bg2"/>
                          </a:solidFill>
                          <a:effectLst/>
                        </a:rPr>
                        <a:t>$('nav a')</a:t>
                      </a:r>
                      <a:endParaRPr lang="en-US" sz="16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a:effectLst/>
                        </a:rPr>
                        <a:t>HTML element selector – selects all anchor elements contained within the nav element</a:t>
                      </a:r>
                      <a:endParaRPr lang="en-US" sz="16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593858">
                <a:tc>
                  <a:txBody>
                    <a:bodyPr/>
                    <a:lstStyle/>
                    <a:p>
                      <a:pPr marL="0" marR="0">
                        <a:spcBef>
                          <a:spcPts val="0"/>
                        </a:spcBef>
                        <a:spcAft>
                          <a:spcPts val="0"/>
                        </a:spcAft>
                      </a:pPr>
                      <a:r>
                        <a:rPr lang="en-US" sz="1300">
                          <a:solidFill>
                            <a:schemeClr val="bg2"/>
                          </a:solidFill>
                          <a:effectLst/>
                        </a:rPr>
                        <a:t>$('#resources a')</a:t>
                      </a:r>
                      <a:endParaRPr lang="en-US" sz="16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a:effectLst/>
                        </a:rPr>
                        <a:t>Id selector and HTML element selector – selects all anchor elements contained within the id named resources</a:t>
                      </a:r>
                      <a:endParaRPr lang="en-US" sz="160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497984">
                <a:tc>
                  <a:txBody>
                    <a:bodyPr/>
                    <a:lstStyle/>
                    <a:p>
                      <a:pPr marL="0" marR="0">
                        <a:spcBef>
                          <a:spcPts val="0"/>
                        </a:spcBef>
                        <a:spcAft>
                          <a:spcPts val="0"/>
                        </a:spcAft>
                      </a:pPr>
                      <a:r>
                        <a:rPr lang="en-US" sz="1300" dirty="0">
                          <a:solidFill>
                            <a:schemeClr val="bg2"/>
                          </a:solidFill>
                          <a:effectLst/>
                        </a:rPr>
                        <a:t>$('</a:t>
                      </a:r>
                      <a:r>
                        <a:rPr lang="en-US" sz="1300" dirty="0" err="1">
                          <a:solidFill>
                            <a:schemeClr val="bg2"/>
                          </a:solidFill>
                          <a:effectLst/>
                        </a:rPr>
                        <a:t>li:first</a:t>
                      </a:r>
                      <a:r>
                        <a:rPr lang="en-US" sz="1300" dirty="0">
                          <a:solidFill>
                            <a:schemeClr val="bg2"/>
                          </a:solidFill>
                          <a:effectLst/>
                        </a:rPr>
                        <a:t>')</a:t>
                      </a:r>
                      <a:endParaRPr lang="en-US" sz="1600" dirty="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a:effectLst/>
                        </a:rPr>
                        <a:t>Positional selector that selects the first element of that type on the page</a:t>
                      </a:r>
                      <a:endParaRPr lang="en-US" sz="160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497939">
                <a:tc>
                  <a:txBody>
                    <a:bodyPr/>
                    <a:lstStyle/>
                    <a:p>
                      <a:pPr marL="0" marR="0">
                        <a:spcBef>
                          <a:spcPts val="0"/>
                        </a:spcBef>
                        <a:spcAft>
                          <a:spcPts val="0"/>
                        </a:spcAft>
                      </a:pPr>
                      <a:r>
                        <a:rPr lang="en-US" sz="1300" dirty="0">
                          <a:solidFill>
                            <a:schemeClr val="bg2"/>
                          </a:solidFill>
                          <a:effectLst/>
                        </a:rPr>
                        <a:t>$('</a:t>
                      </a:r>
                      <a:r>
                        <a:rPr lang="en-US" sz="1300" dirty="0" err="1">
                          <a:solidFill>
                            <a:schemeClr val="bg2"/>
                          </a:solidFill>
                          <a:effectLst/>
                        </a:rPr>
                        <a:t>li:odd</a:t>
                      </a:r>
                      <a:r>
                        <a:rPr lang="en-US" sz="1300" dirty="0">
                          <a:solidFill>
                            <a:schemeClr val="bg2"/>
                          </a:solidFill>
                          <a:effectLst/>
                        </a:rPr>
                        <a:t>')</a:t>
                      </a:r>
                      <a:endParaRPr lang="en-US" sz="1600" dirty="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600" dirty="0">
                          <a:effectLst/>
                        </a:rPr>
                        <a:t>Positional selector- selects every other li element on the page</a:t>
                      </a:r>
                      <a:endParaRPr lang="en-US" sz="1600" dirty="0">
                        <a:effectLst/>
                        <a:latin typeface="Arial"/>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198008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57174" y="762000"/>
            <a:ext cx="8629650" cy="2438400"/>
          </a:xfrm>
          <a:prstGeom prst="rect">
            <a:avLst/>
          </a:prstGeom>
        </p:spPr>
      </p:pic>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MP4</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4</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 name="Arrow: Right 3"/>
          <p:cNvSpPr/>
          <p:nvPr/>
        </p:nvSpPr>
        <p:spPr bwMode="auto">
          <a:xfrm>
            <a:off x="190500" y="658684"/>
            <a:ext cx="1295400" cy="1143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2"/>
          <p:cNvGrpSpPr/>
          <p:nvPr/>
        </p:nvGrpSpPr>
        <p:grpSpPr>
          <a:xfrm>
            <a:off x="1447800" y="3584123"/>
            <a:ext cx="6019799" cy="2953686"/>
            <a:chOff x="609601" y="627714"/>
            <a:chExt cx="8077727" cy="4576810"/>
          </a:xfrm>
        </p:grpSpPr>
        <p:pic>
          <p:nvPicPr>
            <p:cNvPr id="10" name="Picture 9"/>
            <p:cNvPicPr>
              <a:picLocks noChangeAspect="1"/>
            </p:cNvPicPr>
            <p:nvPr/>
          </p:nvPicPr>
          <p:blipFill>
            <a:blip r:embed="rId4"/>
            <a:stretch>
              <a:fillRect/>
            </a:stretch>
          </p:blipFill>
          <p:spPr>
            <a:xfrm>
              <a:off x="609601" y="627714"/>
              <a:ext cx="2286000" cy="4072411"/>
            </a:xfrm>
            <a:prstGeom prst="rect">
              <a:avLst/>
            </a:prstGeom>
          </p:spPr>
        </p:pic>
        <p:pic>
          <p:nvPicPr>
            <p:cNvPr id="11" name="Picture 10"/>
            <p:cNvPicPr>
              <a:picLocks noChangeAspect="1"/>
            </p:cNvPicPr>
            <p:nvPr/>
          </p:nvPicPr>
          <p:blipFill>
            <a:blip r:embed="rId5"/>
            <a:stretch>
              <a:fillRect/>
            </a:stretch>
          </p:blipFill>
          <p:spPr>
            <a:xfrm>
              <a:off x="3161490" y="2065641"/>
              <a:ext cx="2609850" cy="2753073"/>
            </a:xfrm>
            <a:prstGeom prst="rect">
              <a:avLst/>
            </a:prstGeom>
          </p:spPr>
        </p:pic>
        <p:sp>
          <p:nvSpPr>
            <p:cNvPr id="12" name="Arrow: Left 11"/>
            <p:cNvSpPr/>
            <p:nvPr/>
          </p:nvSpPr>
          <p:spPr bwMode="auto">
            <a:xfrm>
              <a:off x="1637489" y="2108677"/>
              <a:ext cx="1524000"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Arrow: Left 12"/>
            <p:cNvSpPr/>
            <p:nvPr/>
          </p:nvSpPr>
          <p:spPr bwMode="auto">
            <a:xfrm>
              <a:off x="4724401" y="2108677"/>
              <a:ext cx="1371599" cy="26670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13"/>
            <p:cNvPicPr>
              <a:picLocks noChangeAspect="1"/>
            </p:cNvPicPr>
            <p:nvPr/>
          </p:nvPicPr>
          <p:blipFill>
            <a:blip r:embed="rId6"/>
            <a:stretch>
              <a:fillRect/>
            </a:stretch>
          </p:blipFill>
          <p:spPr>
            <a:xfrm>
              <a:off x="6096000" y="1542114"/>
              <a:ext cx="2591328" cy="3662410"/>
            </a:xfrm>
            <a:prstGeom prst="rect">
              <a:avLst/>
            </a:prstGeom>
          </p:spPr>
        </p:pic>
      </p:grpSp>
    </p:spTree>
    <p:extLst>
      <p:ext uri="{BB962C8B-B14F-4D97-AF65-F5344CB8AC3E}">
        <p14:creationId xmlns:p14="http://schemas.microsoft.com/office/powerpoint/2010/main" val="302886511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563562"/>
          </a:xfrm>
        </p:spPr>
        <p:txBody>
          <a:bodyPr>
            <a:normAutofit/>
          </a:bodyPr>
          <a:lstStyle/>
          <a:p>
            <a:pPr fontAlgn="auto">
              <a:spcAft>
                <a:spcPts val="0"/>
              </a:spcAft>
              <a:defRPr/>
            </a:pPr>
            <a:r>
              <a:rPr lang="en-US" dirty="0">
                <a:solidFill>
                  <a:schemeClr val="tx2">
                    <a:satMod val="130000"/>
                  </a:schemeClr>
                </a:solidFill>
              </a:rPr>
              <a:t>jQuery Methods</a:t>
            </a:r>
          </a:p>
        </p:txBody>
      </p:sp>
      <p:sp>
        <p:nvSpPr>
          <p:cNvPr id="80899" name="Content Placeholder 2"/>
          <p:cNvSpPr>
            <a:spLocks noGrp="1"/>
          </p:cNvSpPr>
          <p:nvPr>
            <p:ph idx="1"/>
          </p:nvPr>
        </p:nvSpPr>
        <p:spPr>
          <a:xfrm>
            <a:off x="457200" y="865848"/>
            <a:ext cx="7772400" cy="858697"/>
          </a:xfrm>
        </p:spPr>
        <p:txBody>
          <a:bodyPr/>
          <a:lstStyle/>
          <a:p>
            <a:pPr>
              <a:buFont typeface="Arial" panose="020B0604020202020204" pitchFamily="34" charset="0"/>
              <a:buChar char="•"/>
            </a:pPr>
            <a:r>
              <a:rPr lang="en-US" altLang="en-US" sz="1800" b="1" dirty="0"/>
              <a:t>A method acts upon the DOM elements you have selected</a:t>
            </a:r>
          </a:p>
          <a:p>
            <a:pPr>
              <a:buFont typeface="Arial" panose="020B0604020202020204" pitchFamily="34" charset="0"/>
              <a:buChar char="•"/>
            </a:pPr>
            <a:r>
              <a:rPr lang="en-US" altLang="en-US" sz="1800" b="1" dirty="0">
                <a:hlinkClick r:id="rId2"/>
              </a:rPr>
              <a:t>http://api.jquery.com</a:t>
            </a:r>
            <a:endParaRPr lang="en-US" altLang="en-US" sz="1800" b="1" dirty="0"/>
          </a:p>
          <a:p>
            <a:pPr>
              <a:buFont typeface="Arial" panose="020B0604020202020204" pitchFamily="34" charset="0"/>
              <a:buChar char="•"/>
            </a:pPr>
            <a:r>
              <a:rPr lang="en-US" altLang="en-US" sz="1800" b="1" dirty="0"/>
              <a:t>Some commonly used jQuery methods</a:t>
            </a:r>
          </a:p>
        </p:txBody>
      </p:sp>
      <p:sp>
        <p:nvSpPr>
          <p:cNvPr id="809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1DFEF6EB-31F1-446B-BEBA-1ABB31FDA39D}"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40</a:t>
            </a:fld>
            <a:endParaRPr lang="en-US" altLang="en-US" sz="1100">
              <a:solidFill>
                <a:srgbClr val="4D4D4D"/>
              </a:solidFill>
              <a:latin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58775832"/>
              </p:ext>
            </p:extLst>
          </p:nvPr>
        </p:nvGraphicFramePr>
        <p:xfrm>
          <a:off x="304800" y="1981200"/>
          <a:ext cx="8686800" cy="3962401"/>
        </p:xfrm>
        <a:graphic>
          <a:graphicData uri="http://schemas.openxmlformats.org/drawingml/2006/table">
            <a:tbl>
              <a:tblPr firstRow="1" firstCol="1" bandRow="1">
                <a:tableStyleId>{5C22544A-7EE6-4342-B048-85BDC9FD1C3A}</a:tableStyleId>
              </a:tblPr>
              <a:tblGrid>
                <a:gridCol w="2057401">
                  <a:extLst>
                    <a:ext uri="{9D8B030D-6E8A-4147-A177-3AD203B41FA5}">
                      <a16:colId xmlns:a16="http://schemas.microsoft.com/office/drawing/2014/main" val="20000"/>
                    </a:ext>
                  </a:extLst>
                </a:gridCol>
                <a:gridCol w="6629399">
                  <a:extLst>
                    <a:ext uri="{9D8B030D-6E8A-4147-A177-3AD203B41FA5}">
                      <a16:colId xmlns:a16="http://schemas.microsoft.com/office/drawing/2014/main" val="20001"/>
                    </a:ext>
                  </a:extLst>
                </a:gridCol>
              </a:tblGrid>
              <a:tr h="417433">
                <a:tc>
                  <a:txBody>
                    <a:bodyPr/>
                    <a:lstStyle/>
                    <a:p>
                      <a:pPr marL="0" marR="0">
                        <a:spcBef>
                          <a:spcPts val="0"/>
                        </a:spcBef>
                        <a:spcAft>
                          <a:spcPts val="0"/>
                        </a:spcAft>
                      </a:pPr>
                      <a:r>
                        <a:rPr lang="en-US" sz="1700" dirty="0">
                          <a:solidFill>
                            <a:schemeClr val="bg2"/>
                          </a:solidFill>
                          <a:effectLst/>
                        </a:rPr>
                        <a:t>Method</a:t>
                      </a:r>
                      <a:endParaRPr lang="en-US" sz="1700" dirty="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dirty="0">
                          <a:solidFill>
                            <a:schemeClr val="bg2"/>
                          </a:solidFill>
                          <a:effectLst/>
                        </a:rPr>
                        <a:t>Purpose</a:t>
                      </a:r>
                      <a:endParaRPr lang="en-US" sz="1700" dirty="0">
                        <a:solidFill>
                          <a:schemeClr val="bg2"/>
                        </a:solidFill>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417433">
                <a:tc>
                  <a:txBody>
                    <a:bodyPr/>
                    <a:lstStyle/>
                    <a:p>
                      <a:pPr marL="0" marR="0">
                        <a:spcBef>
                          <a:spcPts val="0"/>
                        </a:spcBef>
                        <a:spcAft>
                          <a:spcPts val="0"/>
                        </a:spcAft>
                      </a:pPr>
                      <a:r>
                        <a:rPr lang="en-US" sz="1300">
                          <a:solidFill>
                            <a:schemeClr val="bg2"/>
                          </a:solidFill>
                          <a:effectLst/>
                        </a:rPr>
                        <a:t>click()</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Binds a jQuery event handler to the JavaScript click event</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417433">
                <a:tc>
                  <a:txBody>
                    <a:bodyPr/>
                    <a:lstStyle/>
                    <a:p>
                      <a:pPr marL="0" marR="0">
                        <a:spcBef>
                          <a:spcPts val="0"/>
                        </a:spcBef>
                        <a:spcAft>
                          <a:spcPts val="0"/>
                        </a:spcAft>
                      </a:pPr>
                      <a:r>
                        <a:rPr lang="en-US" sz="1300">
                          <a:solidFill>
                            <a:schemeClr val="bg2"/>
                          </a:solidFill>
                          <a:effectLst/>
                        </a:rPr>
                        <a:t>css()</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Sets the specified CSS property for the selected element(s</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520185">
                <a:tc>
                  <a:txBody>
                    <a:bodyPr/>
                    <a:lstStyle/>
                    <a:p>
                      <a:pPr marL="0" marR="0">
                        <a:spcBef>
                          <a:spcPts val="0"/>
                        </a:spcBef>
                        <a:spcAft>
                          <a:spcPts val="0"/>
                        </a:spcAft>
                      </a:pPr>
                      <a:r>
                        <a:rPr lang="en-US" sz="1300">
                          <a:solidFill>
                            <a:schemeClr val="bg2"/>
                          </a:solidFill>
                          <a:effectLst/>
                        </a:rPr>
                        <a:t>fadeToggle()</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Displays or hides the selected element(s) by animating their opacity</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520185">
                <a:tc>
                  <a:txBody>
                    <a:bodyPr/>
                    <a:lstStyle/>
                    <a:p>
                      <a:pPr marL="0" marR="0">
                        <a:spcBef>
                          <a:spcPts val="0"/>
                        </a:spcBef>
                        <a:spcAft>
                          <a:spcPts val="0"/>
                        </a:spcAft>
                      </a:pPr>
                      <a:r>
                        <a:rPr lang="en-US" sz="1300">
                          <a:solidFill>
                            <a:schemeClr val="bg2"/>
                          </a:solidFill>
                          <a:effectLst/>
                        </a:rPr>
                        <a:t>hover()</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Binds a jQuery event handler to the JavaScript onmouseover event</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417433">
                <a:tc>
                  <a:txBody>
                    <a:bodyPr/>
                    <a:lstStyle/>
                    <a:p>
                      <a:pPr marL="0" marR="0">
                        <a:spcBef>
                          <a:spcPts val="0"/>
                        </a:spcBef>
                        <a:spcAft>
                          <a:spcPts val="0"/>
                        </a:spcAft>
                      </a:pPr>
                      <a:r>
                        <a:rPr lang="en-US" sz="1300">
                          <a:solidFill>
                            <a:schemeClr val="bg2"/>
                          </a:solidFill>
                          <a:effectLst/>
                        </a:rPr>
                        <a:t>slideToggle()</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Displays or hides the selected element(s) with a sliding motion</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417433">
                <a:tc>
                  <a:txBody>
                    <a:bodyPr/>
                    <a:lstStyle/>
                    <a:p>
                      <a:pPr marL="0" marR="0">
                        <a:spcBef>
                          <a:spcPts val="0"/>
                        </a:spcBef>
                        <a:spcAft>
                          <a:spcPts val="0"/>
                        </a:spcAft>
                      </a:pPr>
                      <a:r>
                        <a:rPr lang="en-US" sz="1300">
                          <a:solidFill>
                            <a:schemeClr val="bg2"/>
                          </a:solidFill>
                          <a:effectLst/>
                        </a:rPr>
                        <a:t>toggle()</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Displays or hides the selected element(s)</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417433">
                <a:tc>
                  <a:txBody>
                    <a:bodyPr/>
                    <a:lstStyle/>
                    <a:p>
                      <a:pPr marL="0" marR="0">
                        <a:spcBef>
                          <a:spcPts val="0"/>
                        </a:spcBef>
                        <a:spcAft>
                          <a:spcPts val="0"/>
                        </a:spcAft>
                      </a:pPr>
                      <a:r>
                        <a:rPr lang="en-US" sz="1300">
                          <a:solidFill>
                            <a:schemeClr val="bg2"/>
                          </a:solidFill>
                          <a:effectLst/>
                        </a:rPr>
                        <a:t>attr()</a:t>
                      </a:r>
                      <a:endParaRPr lang="en-US" sz="170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a:effectLst/>
                        </a:rPr>
                        <a:t>Gets or sets attributes for the selected element(s)</a:t>
                      </a:r>
                      <a:endParaRPr lang="en-US" sz="170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417433">
                <a:tc>
                  <a:txBody>
                    <a:bodyPr/>
                    <a:lstStyle/>
                    <a:p>
                      <a:pPr marL="0" marR="0">
                        <a:spcBef>
                          <a:spcPts val="0"/>
                        </a:spcBef>
                        <a:spcAft>
                          <a:spcPts val="0"/>
                        </a:spcAft>
                      </a:pPr>
                      <a:r>
                        <a:rPr lang="en-US" sz="1300" dirty="0">
                          <a:solidFill>
                            <a:schemeClr val="bg2"/>
                          </a:solidFill>
                          <a:effectLst/>
                        </a:rPr>
                        <a:t>html()</a:t>
                      </a:r>
                      <a:endParaRPr lang="en-US" sz="1700" dirty="0">
                        <a:solidFill>
                          <a:schemeClr val="bg2"/>
                        </a:solidFill>
                        <a:effectLst/>
                        <a:latin typeface="Arial"/>
                        <a:ea typeface="Calibri"/>
                        <a:cs typeface="Times New Roman"/>
                      </a:endParaRPr>
                    </a:p>
                  </a:txBody>
                  <a:tcPr marL="68580" marR="68580" marT="0" marB="0"/>
                </a:tc>
                <a:tc>
                  <a:txBody>
                    <a:bodyPr/>
                    <a:lstStyle/>
                    <a:p>
                      <a:pPr marL="0" marR="0">
                        <a:spcBef>
                          <a:spcPts val="0"/>
                        </a:spcBef>
                        <a:spcAft>
                          <a:spcPts val="0"/>
                        </a:spcAft>
                      </a:pPr>
                      <a:r>
                        <a:rPr lang="en-US" sz="1700" dirty="0">
                          <a:effectLst/>
                        </a:rPr>
                        <a:t>Gets or sets HTML contents for the selected element(s)</a:t>
                      </a:r>
                      <a:endParaRPr lang="en-US" sz="1700" dirty="0">
                        <a:effectLst/>
                        <a:latin typeface="Arial"/>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5835188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533400"/>
          </a:xfrm>
        </p:spPr>
        <p:txBody>
          <a:bodyPr>
            <a:normAutofit/>
          </a:bodyPr>
          <a:lstStyle/>
          <a:p>
            <a:pPr fontAlgn="auto">
              <a:spcAft>
                <a:spcPts val="0"/>
              </a:spcAft>
              <a:defRPr/>
            </a:pPr>
            <a:r>
              <a:rPr lang="en-US" dirty="0">
                <a:solidFill>
                  <a:schemeClr val="tx2">
                    <a:satMod val="130000"/>
                  </a:schemeClr>
                </a:solidFill>
              </a:rPr>
              <a:t>Using Methods</a:t>
            </a:r>
          </a:p>
        </p:txBody>
      </p:sp>
      <p:sp>
        <p:nvSpPr>
          <p:cNvPr id="81924" name="Content Placeholder 2"/>
          <p:cNvSpPr>
            <a:spLocks noGrp="1"/>
          </p:cNvSpPr>
          <p:nvPr>
            <p:ph idx="1"/>
          </p:nvPr>
        </p:nvSpPr>
        <p:spPr>
          <a:xfrm>
            <a:off x="412019" y="964540"/>
            <a:ext cx="7772400" cy="5124480"/>
          </a:xfrm>
        </p:spPr>
        <p:txBody>
          <a:bodyPr/>
          <a:lstStyle/>
          <a:p>
            <a:pPr marL="355600" indent="-285750">
              <a:buFont typeface="Arial" panose="020B0604020202020204" pitchFamily="34" charset="0"/>
              <a:buChar char="•"/>
            </a:pPr>
            <a:r>
              <a:rPr lang="en-US" sz="1800" b="1" dirty="0">
                <a:solidFill>
                  <a:schemeClr val="tx1">
                    <a:lumMod val="75000"/>
                    <a:lumOff val="25000"/>
                  </a:schemeClr>
                </a:solidFill>
              </a:rPr>
              <a:t>click() and CSS() Methods </a:t>
            </a:r>
          </a:p>
          <a:p>
            <a:pPr marL="587375" lvl="1" indent="0">
              <a:buNone/>
            </a:pPr>
            <a:r>
              <a:rPr lang="en-US" altLang="en-US" sz="1800" b="1" dirty="0">
                <a:solidFill>
                  <a:schemeClr val="tx2"/>
                </a:solidFill>
                <a:cs typeface="Times New Roman" panose="02020603050405020304" pitchFamily="18" charset="0"/>
              </a:rPr>
              <a:t>&lt;script&gt;</a:t>
            </a:r>
          </a:p>
          <a:p>
            <a:pPr marL="587375" lvl="1" indent="0">
              <a:buNone/>
            </a:pPr>
            <a:r>
              <a:rPr lang="en-US" altLang="en-US" sz="1800" b="1" dirty="0">
                <a:solidFill>
                  <a:schemeClr val="tx2"/>
                </a:solidFill>
                <a:cs typeface="Times New Roman" panose="02020603050405020304" pitchFamily="18" charset="0"/>
              </a:rPr>
              <a:t>$(document).ready(function()  {</a:t>
            </a:r>
          </a:p>
          <a:p>
            <a:pPr marL="587375" lvl="1" indent="0">
              <a:buNone/>
            </a:pPr>
            <a:r>
              <a:rPr lang="en-US" altLang="en-US" sz="1800" b="1" dirty="0">
                <a:solidFill>
                  <a:schemeClr val="tx2"/>
                </a:solidFill>
                <a:cs typeface="Times New Roman" panose="02020603050405020304" pitchFamily="18" charset="0"/>
              </a:rPr>
              <a:t>$('a').click(function(){</a:t>
            </a:r>
          </a:p>
          <a:p>
            <a:pPr marL="587375" lvl="1" indent="0">
              <a:buNone/>
            </a:pP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li:even</a:t>
            </a:r>
            <a:r>
              <a:rPr lang="en-US" altLang="en-US" sz="1800" b="1" dirty="0">
                <a:solidFill>
                  <a:schemeClr val="tx2"/>
                </a:solidFill>
                <a:cs typeface="Times New Roman" panose="02020603050405020304" pitchFamily="18" charset="0"/>
              </a:rPr>
              <a:t>').</a:t>
            </a:r>
            <a:r>
              <a:rPr lang="en-US" altLang="en-US" sz="1800" b="1" dirty="0" err="1">
                <a:solidFill>
                  <a:schemeClr val="tx2"/>
                </a:solidFill>
                <a:cs typeface="Times New Roman" panose="02020603050405020304" pitchFamily="18" charset="0"/>
              </a:rPr>
              <a:t>css</a:t>
            </a:r>
            <a:r>
              <a:rPr lang="en-US" altLang="en-US" sz="1800" b="1" dirty="0">
                <a:solidFill>
                  <a:schemeClr val="tx2"/>
                </a:solidFill>
                <a:cs typeface="Times New Roman" panose="02020603050405020304" pitchFamily="18" charset="0"/>
              </a:rPr>
              <a:t>('color','#006600');</a:t>
            </a:r>
          </a:p>
          <a:p>
            <a:pPr marL="587375" lvl="1" indent="0">
              <a:buNone/>
            </a:pPr>
            <a:r>
              <a:rPr lang="en-US" altLang="en-US" sz="1800" b="1" dirty="0">
                <a:solidFill>
                  <a:schemeClr val="tx2"/>
                </a:solidFill>
                <a:cs typeface="Times New Roman" panose="02020603050405020304" pitchFamily="18" charset="0"/>
              </a:rPr>
              <a:t>	});</a:t>
            </a:r>
          </a:p>
          <a:p>
            <a:pPr marL="587375" lvl="1" indent="0">
              <a:buNone/>
            </a:pPr>
            <a:r>
              <a:rPr lang="en-US" altLang="en-US" sz="1800" b="1" dirty="0">
                <a:solidFill>
                  <a:schemeClr val="tx2"/>
                </a:solidFill>
                <a:cs typeface="Times New Roman" panose="02020603050405020304" pitchFamily="18" charset="0"/>
              </a:rPr>
              <a:t>});</a:t>
            </a:r>
          </a:p>
          <a:p>
            <a:pPr marL="587375" lvl="1" indent="0">
              <a:buNone/>
            </a:pPr>
            <a:r>
              <a:rPr lang="en-US" altLang="en-US" sz="1800" b="1" dirty="0">
                <a:solidFill>
                  <a:schemeClr val="tx2"/>
                </a:solidFill>
                <a:cs typeface="Times New Roman" panose="02020603050405020304" pitchFamily="18" charset="0"/>
              </a:rPr>
              <a:t>&lt;/script&gt;</a:t>
            </a:r>
          </a:p>
          <a:p>
            <a:pPr marL="355600" indent="-285750">
              <a:buFont typeface="Arial" panose="020B0604020202020204" pitchFamily="34" charset="0"/>
              <a:buChar char="•"/>
            </a:pPr>
            <a:r>
              <a:rPr lang="en-US" sz="1800" b="1" dirty="0">
                <a:solidFill>
                  <a:schemeClr val="tx1">
                    <a:lumMod val="75000"/>
                    <a:lumOff val="25000"/>
                  </a:schemeClr>
                </a:solidFill>
              </a:rPr>
              <a:t>toggle() Method</a:t>
            </a:r>
          </a:p>
          <a:p>
            <a:pPr marL="587375" lvl="1" indent="0" fontAlgn="auto">
              <a:buNone/>
              <a:defRPr/>
            </a:pPr>
            <a:r>
              <a:rPr lang="en-US" sz="1800" b="1" dirty="0">
                <a:solidFill>
                  <a:schemeClr val="tx2"/>
                </a:solidFill>
                <a:cs typeface="Times New Roman" panose="02020603050405020304" pitchFamily="18" charset="0"/>
              </a:rPr>
              <a:t>&lt;script&gt;</a:t>
            </a:r>
          </a:p>
          <a:p>
            <a:pPr marL="587375" lvl="1" indent="0" fontAlgn="auto">
              <a:buNone/>
              <a:defRPr/>
            </a:pPr>
            <a:r>
              <a:rPr lang="en-US" sz="1800" b="1" dirty="0">
                <a:solidFill>
                  <a:schemeClr val="tx2"/>
                </a:solidFill>
                <a:cs typeface="Times New Roman" panose="02020603050405020304" pitchFamily="18" charset="0"/>
              </a:rPr>
              <a:t>$(document).ready(function() {  </a:t>
            </a:r>
          </a:p>
          <a:p>
            <a:pPr marL="587375" lvl="1" indent="0" fontAlgn="auto">
              <a:buNone/>
              <a:defRPr/>
            </a:pPr>
            <a:r>
              <a:rPr lang="en-US" sz="1800" b="1" dirty="0">
                <a:solidFill>
                  <a:schemeClr val="tx2"/>
                </a:solidFill>
                <a:cs typeface="Times New Roman" panose="02020603050405020304" pitchFamily="18" charset="0"/>
              </a:rPr>
              <a:t>  $('#more').click(function(){ </a:t>
            </a:r>
          </a:p>
          <a:p>
            <a:pPr marL="587375" lvl="1" indent="0" fontAlgn="auto">
              <a:buNone/>
              <a:defRPr/>
            </a:pPr>
            <a:r>
              <a:rPr lang="en-US" sz="1800" b="1" dirty="0">
                <a:solidFill>
                  <a:schemeClr val="tx2"/>
                </a:solidFill>
                <a:cs typeface="Times New Roman" panose="02020603050405020304" pitchFamily="18" charset="0"/>
              </a:rPr>
              <a:t>    $('#details').toggle(); </a:t>
            </a:r>
          </a:p>
          <a:p>
            <a:pPr marL="587375" lvl="1" indent="0" fontAlgn="auto">
              <a:buNone/>
              <a:defRPr/>
            </a:pPr>
            <a:r>
              <a:rPr lang="en-US" sz="1800" b="1" dirty="0">
                <a:solidFill>
                  <a:schemeClr val="tx2"/>
                </a:solidFill>
                <a:cs typeface="Times New Roman" panose="02020603050405020304" pitchFamily="18" charset="0"/>
              </a:rPr>
              <a:t>  });</a:t>
            </a:r>
          </a:p>
          <a:p>
            <a:pPr marL="587375" lvl="1" indent="0" fontAlgn="auto">
              <a:buNone/>
              <a:defRPr/>
            </a:pPr>
            <a:r>
              <a:rPr lang="en-US" sz="1800" b="1" dirty="0">
                <a:solidFill>
                  <a:schemeClr val="tx2"/>
                </a:solidFill>
                <a:cs typeface="Times New Roman" panose="02020603050405020304" pitchFamily="18" charset="0"/>
              </a:rPr>
              <a:t>});</a:t>
            </a:r>
          </a:p>
          <a:p>
            <a:pPr marL="587375" lvl="1" indent="0" fontAlgn="auto">
              <a:buNone/>
              <a:defRPr/>
            </a:pPr>
            <a:r>
              <a:rPr lang="en-US" sz="1800" b="1" dirty="0">
                <a:solidFill>
                  <a:schemeClr val="tx2"/>
                </a:solidFill>
                <a:cs typeface="Times New Roman" panose="02020603050405020304" pitchFamily="18" charset="0"/>
              </a:rPr>
              <a:t>&lt;/script&gt;</a:t>
            </a:r>
          </a:p>
          <a:p>
            <a:pPr marL="355600" indent="-285750">
              <a:buFont typeface="Arial" panose="020B0604020202020204" pitchFamily="34" charset="0"/>
              <a:buChar char="•"/>
            </a:pPr>
            <a:endParaRPr lang="en-US" altLang="en-US" sz="1800" b="1" dirty="0">
              <a:solidFill>
                <a:schemeClr val="tx1">
                  <a:lumMod val="75000"/>
                  <a:lumOff val="25000"/>
                </a:schemeClr>
              </a:solidFill>
            </a:endParaRPr>
          </a:p>
        </p:txBody>
      </p:sp>
      <p:sp>
        <p:nvSpPr>
          <p:cNvPr id="8192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66779A2D-614F-4533-BA9D-C09645B8314D}"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41</a:t>
            </a:fld>
            <a:endParaRPr lang="en-US" altLang="en-US" sz="1100">
              <a:solidFill>
                <a:srgbClr val="4D4D4D"/>
              </a:solidFill>
              <a:latin typeface="Times New Roman" panose="02020603050405020304" pitchFamily="18" charset="0"/>
            </a:endParaRPr>
          </a:p>
        </p:txBody>
      </p:sp>
      <p:pic>
        <p:nvPicPr>
          <p:cNvPr id="819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3997325" cy="187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529" y="3657600"/>
            <a:ext cx="4076887" cy="176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74035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9610"/>
            <a:ext cx="7543800" cy="387798"/>
          </a:xfrm>
        </p:spPr>
        <p:txBody>
          <a:bodyPr/>
          <a:lstStyle/>
          <a:p>
            <a:pPr fontAlgn="auto">
              <a:spcAft>
                <a:spcPts val="0"/>
              </a:spcAft>
              <a:defRPr/>
            </a:pPr>
            <a:r>
              <a:rPr lang="en-US" dirty="0">
                <a:solidFill>
                  <a:schemeClr val="tx2">
                    <a:satMod val="130000"/>
                  </a:schemeClr>
                </a:solidFill>
              </a:rPr>
              <a:t>jQuery Image Gallery</a:t>
            </a:r>
          </a:p>
        </p:txBody>
      </p:sp>
      <p:sp>
        <p:nvSpPr>
          <p:cNvPr id="83972" name="Content Placeholder 2"/>
          <p:cNvSpPr>
            <a:spLocks noGrp="1"/>
          </p:cNvSpPr>
          <p:nvPr>
            <p:ph idx="1"/>
          </p:nvPr>
        </p:nvSpPr>
        <p:spPr>
          <a:xfrm>
            <a:off x="533400" y="990600"/>
            <a:ext cx="5219700" cy="2742289"/>
          </a:xfrm>
        </p:spPr>
        <p:txBody>
          <a:bodyPr/>
          <a:lstStyle/>
          <a:p>
            <a:pPr marL="69850" indent="0">
              <a:buFont typeface="Wingdings 3" panose="05040102010807070707" pitchFamily="18" charset="2"/>
              <a:buNone/>
            </a:pPr>
            <a:r>
              <a:rPr lang="en-US" altLang="en-US" sz="1800" b="1" dirty="0">
                <a:solidFill>
                  <a:schemeClr val="tx2"/>
                </a:solidFill>
                <a:cs typeface="Times New Roman" panose="02020603050405020304" pitchFamily="18" charset="0"/>
              </a:rPr>
              <a:t>&lt;script&gt;</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$(document).ready(function(){</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$('#gallery a').click(function(){</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var</a:t>
            </a: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galleryHref</a:t>
            </a:r>
            <a:r>
              <a:rPr lang="en-US" altLang="en-US" sz="1800" b="1" dirty="0">
                <a:solidFill>
                  <a:schemeClr val="tx2"/>
                </a:solidFill>
                <a:cs typeface="Times New Roman" panose="02020603050405020304" pitchFamily="18" charset="0"/>
              </a:rPr>
              <a:t> = $(this).</a:t>
            </a:r>
            <a:r>
              <a:rPr lang="en-US" altLang="en-US" sz="1800" b="1" dirty="0" err="1">
                <a:solidFill>
                  <a:schemeClr val="tx2"/>
                </a:solidFill>
                <a:cs typeface="Times New Roman" panose="02020603050405020304" pitchFamily="18" charset="0"/>
              </a:rPr>
              <a:t>attr</a:t>
            </a:r>
            <a:r>
              <a:rPr lang="en-US" altLang="en-US" sz="1800" b="1" dirty="0">
                <a:solidFill>
                  <a:schemeClr val="tx2"/>
                </a:solidFill>
                <a:cs typeface="Times New Roman" panose="02020603050405020304" pitchFamily="18" charset="0"/>
              </a:rPr>
              <a:t>('</a:t>
            </a:r>
            <a:r>
              <a:rPr lang="en-US" altLang="en-US" sz="1800" b="1" dirty="0" err="1">
                <a:solidFill>
                  <a:schemeClr val="tx2"/>
                </a:solidFill>
                <a:cs typeface="Times New Roman" panose="02020603050405020304" pitchFamily="18" charset="0"/>
              </a:rPr>
              <a:t>href</a:t>
            </a:r>
            <a:r>
              <a:rPr lang="en-US" altLang="en-US" sz="1800" b="1" dirty="0">
                <a:solidFill>
                  <a:schemeClr val="tx2"/>
                </a:solidFill>
                <a:cs typeface="Times New Roman" panose="02020603050405020304" pitchFamily="18" charset="0"/>
              </a:rPr>
              <a:t>');</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var</a:t>
            </a: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galleryAlt</a:t>
            </a:r>
            <a:r>
              <a:rPr lang="en-US" altLang="en-US" sz="1800" b="1" dirty="0">
                <a:solidFill>
                  <a:schemeClr val="tx2"/>
                </a:solidFill>
                <a:cs typeface="Times New Roman" panose="02020603050405020304" pitchFamily="18" charset="0"/>
              </a:rPr>
              <a:t> = $(this).</a:t>
            </a:r>
            <a:r>
              <a:rPr lang="en-US" altLang="en-US" sz="1800" b="1" dirty="0" err="1">
                <a:solidFill>
                  <a:schemeClr val="tx2"/>
                </a:solidFill>
                <a:cs typeface="Times New Roman" panose="02020603050405020304" pitchFamily="18" charset="0"/>
              </a:rPr>
              <a:t>attr</a:t>
            </a:r>
            <a:r>
              <a:rPr lang="en-US" altLang="en-US" sz="1800" b="1" dirty="0">
                <a:solidFill>
                  <a:schemeClr val="tx2"/>
                </a:solidFill>
                <a:cs typeface="Times New Roman" panose="02020603050405020304" pitchFamily="18" charset="0"/>
              </a:rPr>
              <a:t>('title');</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$('figure </a:t>
            </a:r>
            <a:r>
              <a:rPr lang="en-US" altLang="en-US" sz="1800" b="1" dirty="0" err="1">
                <a:solidFill>
                  <a:schemeClr val="tx2"/>
                </a:solidFill>
                <a:cs typeface="Times New Roman" panose="02020603050405020304" pitchFamily="18" charset="0"/>
              </a:rPr>
              <a:t>img</a:t>
            </a:r>
            <a:r>
              <a:rPr lang="en-US" altLang="en-US" sz="1800" b="1" dirty="0">
                <a:solidFill>
                  <a:schemeClr val="tx2"/>
                </a:solidFill>
                <a:cs typeface="Times New Roman" panose="02020603050405020304" pitchFamily="18" charset="0"/>
              </a:rPr>
              <a:t>').</a:t>
            </a:r>
            <a:r>
              <a:rPr lang="en-US" altLang="en-US" sz="1800" b="1" dirty="0" err="1">
                <a:solidFill>
                  <a:schemeClr val="tx2"/>
                </a:solidFill>
                <a:cs typeface="Times New Roman" panose="02020603050405020304" pitchFamily="18" charset="0"/>
              </a:rPr>
              <a:t>attr</a:t>
            </a: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src</a:t>
            </a: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galleryHref</a:t>
            </a:r>
            <a:r>
              <a:rPr lang="en-US" altLang="en-US" sz="1800" b="1" dirty="0">
                <a:solidFill>
                  <a:schemeClr val="tx2"/>
                </a:solidFill>
                <a:cs typeface="Times New Roman" panose="02020603050405020304" pitchFamily="18" charset="0"/>
              </a:rPr>
              <a:t>, alt: </a:t>
            </a:r>
            <a:r>
              <a:rPr lang="en-US" altLang="en-US" sz="1800" b="1" dirty="0" err="1">
                <a:solidFill>
                  <a:schemeClr val="tx2"/>
                </a:solidFill>
                <a:cs typeface="Times New Roman" panose="02020603050405020304" pitchFamily="18" charset="0"/>
              </a:rPr>
              <a:t>galleryAlt</a:t>
            </a:r>
            <a:r>
              <a:rPr lang="en-US" altLang="en-US" sz="1800" b="1" dirty="0">
                <a:solidFill>
                  <a:schemeClr val="tx2"/>
                </a:solidFill>
                <a:cs typeface="Times New Roman" panose="02020603050405020304" pitchFamily="18" charset="0"/>
              </a:rPr>
              <a:t>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a:t>
            </a:r>
            <a:r>
              <a:rPr lang="en-US" altLang="en-US" sz="1800" b="1" dirty="0" err="1">
                <a:solidFill>
                  <a:schemeClr val="tx2"/>
                </a:solidFill>
                <a:cs typeface="Times New Roman" panose="02020603050405020304" pitchFamily="18" charset="0"/>
              </a:rPr>
              <a:t>figcaption</a:t>
            </a:r>
            <a:r>
              <a:rPr lang="en-US" altLang="en-US" sz="1800" b="1" dirty="0">
                <a:solidFill>
                  <a:schemeClr val="tx2"/>
                </a:solidFill>
                <a:cs typeface="Times New Roman" panose="02020603050405020304" pitchFamily="18" charset="0"/>
              </a:rPr>
              <a:t>').html(</a:t>
            </a:r>
            <a:r>
              <a:rPr lang="en-US" altLang="en-US" sz="1800" b="1" dirty="0" err="1">
                <a:solidFill>
                  <a:schemeClr val="tx2"/>
                </a:solidFill>
                <a:cs typeface="Times New Roman" panose="02020603050405020304" pitchFamily="18" charset="0"/>
              </a:rPr>
              <a:t>galleryAlt</a:t>
            </a:r>
            <a:r>
              <a:rPr lang="en-US" altLang="en-US" sz="1800" b="1" dirty="0">
                <a:solidFill>
                  <a:schemeClr val="tx2"/>
                </a:solidFill>
                <a:cs typeface="Times New Roman" panose="02020603050405020304" pitchFamily="18" charset="0"/>
              </a:rPr>
              <a:t>);</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return false;</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  });</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a:t>
            </a:r>
            <a:br>
              <a:rPr lang="en-US" altLang="en-US" sz="1800" b="1" dirty="0">
                <a:solidFill>
                  <a:schemeClr val="tx2"/>
                </a:solidFill>
                <a:cs typeface="Times New Roman" panose="02020603050405020304" pitchFamily="18" charset="0"/>
              </a:rPr>
            </a:br>
            <a:r>
              <a:rPr lang="en-US" altLang="en-US" sz="1800" b="1" dirty="0">
                <a:solidFill>
                  <a:schemeClr val="tx2"/>
                </a:solidFill>
                <a:cs typeface="Times New Roman" panose="02020603050405020304" pitchFamily="18" charset="0"/>
              </a:rPr>
              <a:t>&lt;/script&gt;</a:t>
            </a:r>
          </a:p>
        </p:txBody>
      </p:sp>
      <p:sp>
        <p:nvSpPr>
          <p:cNvPr id="8397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168605D9-F8F5-4E94-8909-42289B32A868}"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42</a:t>
            </a:fld>
            <a:endParaRPr lang="en-US" altLang="en-US" sz="1100">
              <a:solidFill>
                <a:srgbClr val="4D4D4D"/>
              </a:solidFill>
              <a:latin typeface="Times New Roman" panose="02020603050405020304" pitchFamily="18" charset="0"/>
            </a:endParaRPr>
          </a:p>
        </p:txBody>
      </p:sp>
      <p:pic>
        <p:nvPicPr>
          <p:cNvPr id="839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39862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95575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12" y="275553"/>
            <a:ext cx="7543800" cy="387798"/>
          </a:xfrm>
        </p:spPr>
        <p:txBody>
          <a:bodyPr/>
          <a:lstStyle/>
          <a:p>
            <a:pPr fontAlgn="auto">
              <a:spcAft>
                <a:spcPts val="0"/>
              </a:spcAft>
              <a:defRPr/>
            </a:pPr>
            <a:r>
              <a:rPr lang="en-US" dirty="0">
                <a:solidFill>
                  <a:schemeClr val="tx2">
                    <a:satMod val="130000"/>
                  </a:schemeClr>
                </a:solidFill>
              </a:rPr>
              <a:t>jQuery Plugin</a:t>
            </a:r>
          </a:p>
        </p:txBody>
      </p:sp>
      <p:sp>
        <p:nvSpPr>
          <p:cNvPr id="84996" name="Content Placeholder 2"/>
          <p:cNvSpPr>
            <a:spLocks noGrp="1"/>
          </p:cNvSpPr>
          <p:nvPr>
            <p:ph idx="1"/>
          </p:nvPr>
        </p:nvSpPr>
        <p:spPr>
          <a:xfrm>
            <a:off x="533400" y="990600"/>
            <a:ext cx="7772400" cy="2077492"/>
          </a:xfrm>
        </p:spPr>
        <p:txBody>
          <a:bodyPr/>
          <a:lstStyle/>
          <a:p>
            <a:pPr>
              <a:buFont typeface="Arial" panose="020B0604020202020204" pitchFamily="34" charset="0"/>
              <a:buChar char="•"/>
            </a:pPr>
            <a:r>
              <a:rPr lang="en-US" altLang="en-US" sz="1800" b="1" dirty="0"/>
              <a:t>JavaScript that extends the functionality of jQuery</a:t>
            </a:r>
          </a:p>
          <a:p>
            <a:pPr>
              <a:buFont typeface="Arial" panose="020B0604020202020204" pitchFamily="34" charset="0"/>
              <a:buChar char="•"/>
            </a:pPr>
            <a:r>
              <a:rPr lang="en-US" altLang="en-US" sz="1800" b="1" dirty="0">
                <a:hlinkClick r:id="rId2"/>
              </a:rPr>
              <a:t>http://plugins.jquery.com</a:t>
            </a:r>
            <a:endParaRPr lang="en-US" altLang="en-US" sz="1800" b="1" dirty="0"/>
          </a:p>
          <a:p>
            <a:pPr>
              <a:buFont typeface="Arial" panose="020B0604020202020204" pitchFamily="34" charset="0"/>
              <a:buChar char="•"/>
            </a:pPr>
            <a:r>
              <a:rPr lang="en-US" altLang="en-US" sz="1800" b="1" dirty="0"/>
              <a:t>MIT license: </a:t>
            </a:r>
            <a:r>
              <a:rPr lang="en-US" altLang="en-US" sz="1800" b="1" dirty="0">
                <a:hlinkClick r:id="rId3"/>
              </a:rPr>
              <a:t>http://opensource.org/licenses/MIT</a:t>
            </a:r>
            <a:endParaRPr lang="en-US" altLang="en-US" sz="1800" b="1" dirty="0"/>
          </a:p>
          <a:p>
            <a:pPr>
              <a:buFont typeface="Arial" panose="020B0604020202020204" pitchFamily="34" charset="0"/>
              <a:buChar char="•"/>
            </a:pPr>
            <a:r>
              <a:rPr lang="en-US" altLang="en-US" sz="1800" b="1" dirty="0"/>
              <a:t>Examples:</a:t>
            </a:r>
          </a:p>
          <a:p>
            <a:pPr lvl="1">
              <a:buFont typeface="Arial" panose="020B0604020202020204" pitchFamily="34" charset="0"/>
              <a:buChar char="•"/>
            </a:pPr>
            <a:r>
              <a:rPr lang="en-US" altLang="en-US" sz="1800" b="1" dirty="0" err="1"/>
              <a:t>fotorama</a:t>
            </a:r>
            <a:r>
              <a:rPr lang="en-US" altLang="en-US" sz="1800" b="1" dirty="0"/>
              <a:t> plugin </a:t>
            </a:r>
            <a:r>
              <a:rPr lang="en-US" altLang="en-US" sz="1800" b="1" dirty="0">
                <a:hlinkClick r:id="rId4"/>
              </a:rPr>
              <a:t>http://plugins.jquery.com/fotorama</a:t>
            </a:r>
            <a:endParaRPr lang="en-US" altLang="en-US" sz="1800" b="1" dirty="0"/>
          </a:p>
          <a:p>
            <a:pPr lvl="1">
              <a:buFont typeface="Arial" panose="020B0604020202020204" pitchFamily="34" charset="0"/>
              <a:buChar char="•"/>
            </a:pPr>
            <a:r>
              <a:rPr lang="en-US" altLang="en-US" sz="1800" b="1" dirty="0"/>
              <a:t>Validate plugin </a:t>
            </a:r>
            <a:r>
              <a:rPr lang="en-US" altLang="en-US" sz="1800" b="1" dirty="0">
                <a:hlinkClick r:id="rId5"/>
              </a:rPr>
              <a:t>http://plugins.jquery.com/validation</a:t>
            </a:r>
            <a:endParaRPr lang="en-US" altLang="en-US" sz="1800" b="1" dirty="0"/>
          </a:p>
          <a:p>
            <a:pPr lvl="2">
              <a:buFont typeface="Arial" panose="020B0604020202020204" pitchFamily="34" charset="0"/>
              <a:buChar char="•"/>
            </a:pPr>
            <a:endParaRPr lang="en-US" altLang="en-US" sz="1800" b="1" dirty="0"/>
          </a:p>
        </p:txBody>
      </p:sp>
      <p:sp>
        <p:nvSpPr>
          <p:cNvPr id="8499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2329A32E-7952-43ED-B596-A5981A4D682D}"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43</a:t>
            </a:fld>
            <a:endParaRPr lang="en-US" altLang="en-US" sz="1100">
              <a:solidFill>
                <a:srgbClr val="4D4D4D"/>
              </a:solidFill>
              <a:latin typeface="Times New Roman" panose="02020603050405020304" pitchFamily="18" charset="0"/>
            </a:endParaRPr>
          </a:p>
        </p:txBody>
      </p:sp>
      <p:pic>
        <p:nvPicPr>
          <p:cNvPr id="8499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10196"/>
            <a:ext cx="13176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429000"/>
            <a:ext cx="28209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369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28600" y="252975"/>
            <a:ext cx="6400800" cy="387798"/>
          </a:xfrm>
        </p:spPr>
        <p:txBody>
          <a:bodyPr/>
          <a:lstStyle/>
          <a:p>
            <a:pPr fontAlgn="auto">
              <a:spcAft>
                <a:spcPts val="0"/>
              </a:spcAft>
              <a:defRPr/>
            </a:pPr>
            <a:r>
              <a:rPr lang="en-US" dirty="0">
                <a:solidFill>
                  <a:schemeClr val="tx2">
                    <a:satMod val="130000"/>
                  </a:schemeClr>
                </a:solidFill>
              </a:rPr>
              <a:t>MP5 Chapter 14 (next Class)</a:t>
            </a:r>
          </a:p>
        </p:txBody>
      </p:sp>
      <p:sp>
        <p:nvSpPr>
          <p:cNvPr id="87044"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4C9E2C2-ED99-49E3-9A3E-DF25601FC11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44</a:t>
            </a:fld>
            <a:endParaRPr lang="en-US" altLang="en-US" sz="1100">
              <a:solidFill>
                <a:srgbClr val="4D4D4D"/>
              </a:solidFill>
              <a:latin typeface="Times New Roman" panose="02020603050405020304" pitchFamily="18" charset="0"/>
            </a:endParaRPr>
          </a:p>
        </p:txBody>
      </p:sp>
      <p:sp>
        <p:nvSpPr>
          <p:cNvPr id="87045"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87046" name="Rectangle 5"/>
          <p:cNvSpPr>
            <a:spLocks noChangeArrowheads="1"/>
          </p:cNvSpPr>
          <p:nvPr/>
        </p:nvSpPr>
        <p:spPr bwMode="auto">
          <a:xfrm>
            <a:off x="1914525"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8600" y="914400"/>
            <a:ext cx="4343486" cy="2319337"/>
          </a:xfrm>
          <a:prstGeom prst="rect">
            <a:avLst/>
          </a:prstGeom>
        </p:spPr>
      </p:pic>
      <p:pic>
        <p:nvPicPr>
          <p:cNvPr id="3" name="Picture 2"/>
          <p:cNvPicPr>
            <a:picLocks noChangeAspect="1"/>
          </p:cNvPicPr>
          <p:nvPr/>
        </p:nvPicPr>
        <p:blipFill>
          <a:blip r:embed="rId4"/>
          <a:stretch>
            <a:fillRect/>
          </a:stretch>
        </p:blipFill>
        <p:spPr>
          <a:xfrm>
            <a:off x="4729844" y="914400"/>
            <a:ext cx="4112531" cy="5715000"/>
          </a:xfrm>
          <a:prstGeom prst="rect">
            <a:avLst/>
          </a:prstGeom>
        </p:spPr>
      </p:pic>
      <p:pic>
        <p:nvPicPr>
          <p:cNvPr id="5" name="Picture 4"/>
          <p:cNvPicPr>
            <a:picLocks noChangeAspect="1"/>
          </p:cNvPicPr>
          <p:nvPr/>
        </p:nvPicPr>
        <p:blipFill>
          <a:blip r:embed="rId5"/>
          <a:stretch>
            <a:fillRect/>
          </a:stretch>
        </p:blipFill>
        <p:spPr>
          <a:xfrm>
            <a:off x="228600" y="3650452"/>
            <a:ext cx="4343486" cy="3071819"/>
          </a:xfrm>
          <a:prstGeom prst="rect">
            <a:avLst/>
          </a:prstGeom>
        </p:spPr>
      </p:pic>
    </p:spTree>
    <p:extLst>
      <p:ext uri="{BB962C8B-B14F-4D97-AF65-F5344CB8AC3E}">
        <p14:creationId xmlns:p14="http://schemas.microsoft.com/office/powerpoint/2010/main" val="2320760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6225" y="1719262"/>
            <a:ext cx="8591550" cy="3419475"/>
          </a:xfrm>
          <a:prstGeom prst="rect">
            <a:avLst/>
          </a:prstGeom>
        </p:spPr>
      </p:pic>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MP5 Setup</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5</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4" name="Arrow: Right 3"/>
          <p:cNvSpPr/>
          <p:nvPr/>
        </p:nvSpPr>
        <p:spPr bwMode="auto">
          <a:xfrm>
            <a:off x="381000" y="1415600"/>
            <a:ext cx="1295400" cy="1143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9684864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93096" y="1638775"/>
            <a:ext cx="1362075" cy="1724025"/>
          </a:xfrm>
          <a:prstGeom prst="rect">
            <a:avLst/>
          </a:prstGeom>
        </p:spPr>
      </p:pic>
      <p:pic>
        <p:nvPicPr>
          <p:cNvPr id="18" name="Picture 17"/>
          <p:cNvPicPr>
            <a:picLocks noChangeAspect="1"/>
          </p:cNvPicPr>
          <p:nvPr/>
        </p:nvPicPr>
        <p:blipFill>
          <a:blip r:embed="rId4"/>
          <a:stretch>
            <a:fillRect/>
          </a:stretch>
        </p:blipFill>
        <p:spPr>
          <a:xfrm>
            <a:off x="318427" y="2436130"/>
            <a:ext cx="1544973" cy="2434166"/>
          </a:xfrm>
          <a:prstGeom prst="rect">
            <a:avLst/>
          </a:prstGeom>
        </p:spPr>
      </p:pic>
      <p:pic>
        <p:nvPicPr>
          <p:cNvPr id="17" name="Picture 16"/>
          <p:cNvPicPr>
            <a:picLocks noChangeAspect="1"/>
          </p:cNvPicPr>
          <p:nvPr/>
        </p:nvPicPr>
        <p:blipFill>
          <a:blip r:embed="rId5"/>
          <a:stretch>
            <a:fillRect/>
          </a:stretch>
        </p:blipFill>
        <p:spPr>
          <a:xfrm>
            <a:off x="2820046" y="3526143"/>
            <a:ext cx="1229535" cy="1344153"/>
          </a:xfrm>
          <a:prstGeom prst="rect">
            <a:avLst/>
          </a:prstGeom>
        </p:spPr>
      </p:pic>
      <p:sp>
        <p:nvSpPr>
          <p:cNvPr id="33795" name="Rectangle 2"/>
          <p:cNvSpPr>
            <a:spLocks noGrp="1" noChangeArrowheads="1"/>
          </p:cNvSpPr>
          <p:nvPr>
            <p:ph type="title"/>
          </p:nvPr>
        </p:nvSpPr>
        <p:spPr>
          <a:xfrm>
            <a:off x="636588" y="277813"/>
            <a:ext cx="7772400" cy="387798"/>
          </a:xfrm>
        </p:spPr>
        <p:txBody>
          <a:bodyPr/>
          <a:lstStyle/>
          <a:p>
            <a:pPr fontAlgn="auto">
              <a:spcAft>
                <a:spcPts val="0"/>
              </a:spcAft>
              <a:defRPr/>
            </a:pPr>
            <a:r>
              <a:rPr lang="en-US" dirty="0">
                <a:solidFill>
                  <a:schemeClr val="tx2">
                    <a:satMod val="130000"/>
                  </a:schemeClr>
                </a:solidFill>
              </a:rPr>
              <a:t>MP5 Setup</a:t>
            </a:r>
          </a:p>
        </p:txBody>
      </p:sp>
      <p:sp>
        <p:nvSpPr>
          <p:cNvPr id="54276"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E5F806C5-8AA4-4371-B6B3-9D49D664CC8C}"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6</a:t>
            </a:fld>
            <a:endParaRPr lang="en-US" altLang="en-US" sz="1100">
              <a:solidFill>
                <a:srgbClr val="4D4D4D"/>
              </a:solidFill>
              <a:latin typeface="Times New Roman" panose="02020603050405020304" pitchFamily="18" charset="0"/>
            </a:endParaRPr>
          </a:p>
        </p:txBody>
      </p:sp>
      <p:sp>
        <p:nvSpPr>
          <p:cNvPr id="54277"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54278" name="Rectangle 5"/>
          <p:cNvSpPr>
            <a:spLocks noChangeArrowheads="1"/>
          </p:cNvSpPr>
          <p:nvPr/>
        </p:nvSpPr>
        <p:spPr bwMode="auto">
          <a:xfrm>
            <a:off x="3671888" y="2533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12" name="Arrow: Left 11"/>
          <p:cNvSpPr/>
          <p:nvPr/>
        </p:nvSpPr>
        <p:spPr bwMode="auto">
          <a:xfrm>
            <a:off x="1741000" y="3342747"/>
            <a:ext cx="1135737" cy="1721173"/>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Arrow: Left 12"/>
          <p:cNvSpPr/>
          <p:nvPr/>
        </p:nvSpPr>
        <p:spPr bwMode="auto">
          <a:xfrm>
            <a:off x="3870933" y="3451071"/>
            <a:ext cx="1022163" cy="1721173"/>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6"/>
          <p:cNvPicPr>
            <a:picLocks noChangeAspect="1"/>
          </p:cNvPicPr>
          <p:nvPr/>
        </p:nvPicPr>
        <p:blipFill>
          <a:blip r:embed="rId6"/>
          <a:stretch>
            <a:fillRect/>
          </a:stretch>
        </p:blipFill>
        <p:spPr>
          <a:xfrm>
            <a:off x="4903211" y="3779683"/>
            <a:ext cx="1276350" cy="1162050"/>
          </a:xfrm>
          <a:prstGeom prst="rect">
            <a:avLst/>
          </a:prstGeom>
        </p:spPr>
      </p:pic>
      <p:pic>
        <p:nvPicPr>
          <p:cNvPr id="15" name="Picture 14"/>
          <p:cNvPicPr>
            <a:picLocks noChangeAspect="1"/>
          </p:cNvPicPr>
          <p:nvPr/>
        </p:nvPicPr>
        <p:blipFill>
          <a:blip r:embed="rId7"/>
          <a:stretch>
            <a:fillRect/>
          </a:stretch>
        </p:blipFill>
        <p:spPr>
          <a:xfrm>
            <a:off x="7010400" y="1752600"/>
            <a:ext cx="1466850" cy="3371850"/>
          </a:xfrm>
          <a:prstGeom prst="rect">
            <a:avLst/>
          </a:prstGeom>
        </p:spPr>
      </p:pic>
      <p:sp>
        <p:nvSpPr>
          <p:cNvPr id="21" name="Arrow: Left 20"/>
          <p:cNvSpPr/>
          <p:nvPr/>
        </p:nvSpPr>
        <p:spPr bwMode="auto">
          <a:xfrm>
            <a:off x="6237440" y="1423988"/>
            <a:ext cx="772960" cy="1721173"/>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9" name="Arrow: Left 18"/>
          <p:cNvSpPr/>
          <p:nvPr/>
        </p:nvSpPr>
        <p:spPr bwMode="auto">
          <a:xfrm>
            <a:off x="8143915" y="2540732"/>
            <a:ext cx="762000" cy="3048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rgbClr val="FFFFFF"/>
                </a:solidFill>
                <a:effectLst>
                  <a:outerShdw blurRad="38100" dist="38100" dir="2700000" algn="tl">
                    <a:srgbClr val="000000">
                      <a:alpha val="43137"/>
                    </a:srgbClr>
                  </a:outerShdw>
                </a:effectLst>
                <a:latin typeface="Segoe" pitchFamily="34" charset="0"/>
              </a:rPr>
              <a:t>new</a:t>
            </a:r>
          </a:p>
        </p:txBody>
      </p:sp>
      <p:sp>
        <p:nvSpPr>
          <p:cNvPr id="25" name="Arrow: Left 24"/>
          <p:cNvSpPr/>
          <p:nvPr/>
        </p:nvSpPr>
        <p:spPr bwMode="auto">
          <a:xfrm>
            <a:off x="8143915" y="3707740"/>
            <a:ext cx="762000" cy="3048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rgbClr val="FFFFFF"/>
                </a:solidFill>
                <a:effectLst>
                  <a:outerShdw blurRad="38100" dist="38100" dir="2700000" algn="tl">
                    <a:srgbClr val="000000">
                      <a:alpha val="43137"/>
                    </a:srgbClr>
                  </a:outerShdw>
                </a:effectLst>
                <a:latin typeface="Segoe" pitchFamily="34" charset="0"/>
              </a:rPr>
              <a:t>new</a:t>
            </a:r>
          </a:p>
        </p:txBody>
      </p:sp>
      <p:sp>
        <p:nvSpPr>
          <p:cNvPr id="26" name="Arrow: Left 25"/>
          <p:cNvSpPr/>
          <p:nvPr/>
        </p:nvSpPr>
        <p:spPr bwMode="auto">
          <a:xfrm>
            <a:off x="8143915" y="4005257"/>
            <a:ext cx="762000" cy="304800"/>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solidFill>
                  <a:srgbClr val="FFFFFF"/>
                </a:solidFill>
                <a:effectLst>
                  <a:outerShdw blurRad="38100" dist="38100" dir="2700000" algn="tl">
                    <a:srgbClr val="000000">
                      <a:alpha val="43137"/>
                    </a:srgbClr>
                  </a:outerShdw>
                </a:effectLst>
                <a:latin typeface="Segoe" pitchFamily="34" charset="0"/>
              </a:rPr>
              <a:t>new</a:t>
            </a:r>
          </a:p>
        </p:txBody>
      </p:sp>
      <p:sp>
        <p:nvSpPr>
          <p:cNvPr id="2" name="TextBox 1"/>
          <p:cNvSpPr txBox="1"/>
          <p:nvPr/>
        </p:nvSpPr>
        <p:spPr>
          <a:xfrm>
            <a:off x="3720807" y="5607523"/>
            <a:ext cx="1322413" cy="369332"/>
          </a:xfrm>
          <a:prstGeom prst="rect">
            <a:avLst/>
          </a:prstGeom>
          <a:noFill/>
        </p:spPr>
        <p:txBody>
          <a:bodyPr wrap="none" rtlCol="0">
            <a:spAutoFit/>
          </a:bodyPr>
          <a:lstStyle/>
          <a:p>
            <a:r>
              <a:rPr lang="en-US" b="0" dirty="0">
                <a:latin typeface="+mn-lt"/>
                <a:hlinkClick r:id="rId8"/>
              </a:rPr>
              <a:t>freshstart12</a:t>
            </a:r>
            <a:endParaRPr lang="en-US" b="0" dirty="0">
              <a:latin typeface="+mn-lt"/>
            </a:endParaRPr>
          </a:p>
        </p:txBody>
      </p:sp>
      <p:cxnSp>
        <p:nvCxnSpPr>
          <p:cNvPr id="5" name="Straight Arrow Connector 4"/>
          <p:cNvCxnSpPr/>
          <p:nvPr/>
        </p:nvCxnSpPr>
        <p:spPr>
          <a:xfrm flipH="1">
            <a:off x="3755862" y="2573261"/>
            <a:ext cx="1137234" cy="12868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a:cxnSpLocks/>
          </p:cNvCxnSpPr>
          <p:nvPr/>
        </p:nvCxnSpPr>
        <p:spPr>
          <a:xfrm flipH="1">
            <a:off x="3698327" y="2589992"/>
            <a:ext cx="1182093" cy="152892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744424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09600" y="399996"/>
            <a:ext cx="6400800" cy="387798"/>
          </a:xfrm>
        </p:spPr>
        <p:txBody>
          <a:bodyPr/>
          <a:lstStyle/>
          <a:p>
            <a:pPr fontAlgn="auto">
              <a:spcAft>
                <a:spcPts val="0"/>
              </a:spcAft>
              <a:defRPr/>
            </a:pPr>
            <a:r>
              <a:rPr lang="en-US" dirty="0">
                <a:solidFill>
                  <a:schemeClr val="tx2">
                    <a:satMod val="130000"/>
                  </a:schemeClr>
                </a:solidFill>
              </a:rPr>
              <a:t>MP5 Chapter 12</a:t>
            </a:r>
          </a:p>
        </p:txBody>
      </p:sp>
      <p:sp>
        <p:nvSpPr>
          <p:cNvPr id="87044"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4C9E2C2-ED99-49E3-9A3E-DF25601FC11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7</a:t>
            </a:fld>
            <a:endParaRPr lang="en-US" altLang="en-US" sz="1100">
              <a:solidFill>
                <a:srgbClr val="4D4D4D"/>
              </a:solidFill>
              <a:latin typeface="Times New Roman" panose="02020603050405020304" pitchFamily="18" charset="0"/>
            </a:endParaRPr>
          </a:p>
        </p:txBody>
      </p:sp>
      <p:sp>
        <p:nvSpPr>
          <p:cNvPr id="87045"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87046" name="Rectangle 5"/>
          <p:cNvSpPr>
            <a:spLocks noChangeArrowheads="1"/>
          </p:cNvSpPr>
          <p:nvPr/>
        </p:nvSpPr>
        <p:spPr bwMode="auto">
          <a:xfrm>
            <a:off x="1914525"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6" name="TextBox 5"/>
          <p:cNvSpPr txBox="1"/>
          <p:nvPr/>
        </p:nvSpPr>
        <p:spPr>
          <a:xfrm>
            <a:off x="381000" y="1151871"/>
            <a:ext cx="5562600" cy="5478423"/>
          </a:xfrm>
          <a:prstGeom prst="rect">
            <a:avLst/>
          </a:prstGeom>
          <a:noFill/>
        </p:spPr>
        <p:txBody>
          <a:bodyPr wrap="square" rtlCol="0">
            <a:spAutoFit/>
          </a:bodyPr>
          <a:lstStyle/>
          <a:p>
            <a:r>
              <a:rPr lang="en-US" sz="1000" b="0" dirty="0">
                <a:latin typeface="+mn-lt"/>
              </a:rPr>
              <a:t>Task 1: Setup javajam12 directory (folder). Copy the javamug.jpg, javashirt.jpg, and herocouch.jpg images from the chapter 12 folder in the student files and save them to your javajam12 images folder. </a:t>
            </a:r>
          </a:p>
          <a:p>
            <a:endParaRPr lang="en-US" sz="1000" dirty="0"/>
          </a:p>
          <a:p>
            <a:r>
              <a:rPr lang="en-US" sz="1000" b="0" dirty="0">
                <a:latin typeface="+mn-lt"/>
              </a:rPr>
              <a:t>Task 2: Update the Navigation on Each Page. </a:t>
            </a:r>
          </a:p>
          <a:p>
            <a:r>
              <a:rPr lang="en-US" sz="1000" b="0" dirty="0">
                <a:latin typeface="+mn-lt"/>
              </a:rPr>
              <a:t>Add a new list item and hyperlink in the main navigation area that displays the text “Gear” and links to the file gear.html. See Figure 12.6 for an example of the navigation area. Save the file. </a:t>
            </a:r>
          </a:p>
          <a:p>
            <a:endParaRPr lang="en-US" sz="1000" b="0" dirty="0">
              <a:latin typeface="+mn-lt"/>
            </a:endParaRPr>
          </a:p>
          <a:p>
            <a:r>
              <a:rPr lang="en-US" sz="1000" b="0" dirty="0">
                <a:latin typeface="+mn-lt"/>
              </a:rPr>
              <a:t>Task 3: Configure the CSS (place after table instructions of </a:t>
            </a:r>
            <a:r>
              <a:rPr lang="en-US" sz="1000" b="0" dirty="0" err="1">
                <a:latin typeface="+mn-lt"/>
              </a:rPr>
              <a:t>css</a:t>
            </a:r>
            <a:r>
              <a:rPr lang="en-US" sz="1000" b="0" dirty="0">
                <a:latin typeface="+mn-lt"/>
              </a:rPr>
              <a:t>). </a:t>
            </a:r>
          </a:p>
          <a:p>
            <a:pPr marL="228600" indent="-228600">
              <a:buAutoNum type="alphaLcPeriod"/>
            </a:pPr>
            <a:r>
              <a:rPr lang="en-US" sz="1000" b="0" dirty="0">
                <a:latin typeface="+mn-lt"/>
              </a:rPr>
              <a:t>Add a new style rule to configure a class named </a:t>
            </a:r>
            <a:r>
              <a:rPr lang="en-US" sz="1000" b="0" dirty="0" err="1">
                <a:latin typeface="+mn-lt"/>
              </a:rPr>
              <a:t>clearleft</a:t>
            </a:r>
            <a:r>
              <a:rPr lang="en-US" sz="1000" b="0" dirty="0">
                <a:latin typeface="+mn-lt"/>
              </a:rPr>
              <a:t> that has a 1em margin and will clear a left float. </a:t>
            </a:r>
          </a:p>
          <a:p>
            <a:pPr marL="228600" indent="-228600">
              <a:buAutoNum type="alphaLcPeriod"/>
            </a:pPr>
            <a:r>
              <a:rPr lang="en-US" sz="1000" b="0" dirty="0">
                <a:latin typeface="+mn-lt"/>
              </a:rPr>
              <a:t>Configure a new id named #</a:t>
            </a:r>
            <a:r>
              <a:rPr lang="en-US" sz="1000" b="0" dirty="0" err="1">
                <a:latin typeface="+mn-lt"/>
              </a:rPr>
              <a:t>herocouch</a:t>
            </a:r>
            <a:r>
              <a:rPr lang="en-US" sz="1000" b="0" dirty="0">
                <a:latin typeface="+mn-lt"/>
              </a:rPr>
              <a:t> with 250px height that displays the hero-couch.jpg image in 100% of the background. Use the #</a:t>
            </a:r>
            <a:r>
              <a:rPr lang="en-US" sz="1000" b="0" dirty="0" err="1">
                <a:latin typeface="+mn-lt"/>
              </a:rPr>
              <a:t>heroguitar</a:t>
            </a:r>
            <a:r>
              <a:rPr lang="en-US" sz="1000" b="0" dirty="0">
                <a:latin typeface="+mn-lt"/>
              </a:rPr>
              <a:t> id as a guide as you code the styles.</a:t>
            </a:r>
          </a:p>
          <a:p>
            <a:r>
              <a:rPr lang="en-US" sz="1000" b="0" dirty="0">
                <a:latin typeface="+mn-lt"/>
              </a:rPr>
              <a:t>        (place after #</a:t>
            </a:r>
            <a:r>
              <a:rPr lang="en-US" sz="1000" b="0" dirty="0" err="1">
                <a:latin typeface="+mn-lt"/>
              </a:rPr>
              <a:t>heroguitar</a:t>
            </a:r>
            <a:r>
              <a:rPr lang="en-US" sz="1000" b="0" dirty="0">
                <a:latin typeface="+mn-lt"/>
              </a:rPr>
              <a:t>)</a:t>
            </a:r>
          </a:p>
          <a:p>
            <a:r>
              <a:rPr lang="en-US" sz="1000" b="0" dirty="0">
                <a:latin typeface="+mn-lt"/>
              </a:rPr>
              <a:t> </a:t>
            </a:r>
          </a:p>
          <a:p>
            <a:r>
              <a:rPr lang="en-US" sz="1000" b="0" dirty="0">
                <a:latin typeface="+mn-lt"/>
              </a:rPr>
              <a:t>Task 4: Create the New Gear Page. One way to be productive is to create pages based on your earlier work. Use the Music page (music.html) as a starter </a:t>
            </a:r>
          </a:p>
          <a:p>
            <a:endParaRPr lang="en-US" sz="1000" b="0" dirty="0">
              <a:latin typeface="+mn-lt"/>
            </a:endParaRPr>
          </a:p>
          <a:p>
            <a:r>
              <a:rPr lang="en-US" sz="1000" b="0" dirty="0">
                <a:latin typeface="+mn-lt"/>
              </a:rPr>
              <a:t>Save the file  as gear.html. </a:t>
            </a:r>
          </a:p>
          <a:p>
            <a:endParaRPr lang="en-US" sz="1000" b="0" dirty="0">
              <a:latin typeface="+mn-lt"/>
            </a:endParaRPr>
          </a:p>
          <a:p>
            <a:r>
              <a:rPr lang="en-US" sz="1000" b="0" dirty="0">
                <a:latin typeface="+mn-lt"/>
              </a:rPr>
              <a:t>This will give you a head start and ensure that the pages on the website are similar. Perform the following modifications: </a:t>
            </a:r>
          </a:p>
          <a:p>
            <a:r>
              <a:rPr lang="en-US" sz="1000" b="0" dirty="0">
                <a:latin typeface="+mn-lt"/>
              </a:rPr>
              <a:t>a. Change the page title to an appropriate phrase. </a:t>
            </a:r>
          </a:p>
          <a:p>
            <a:r>
              <a:rPr lang="en-US" sz="1000" b="0" dirty="0">
                <a:latin typeface="+mn-lt"/>
              </a:rPr>
              <a:t>b. Assign the div to an id named </a:t>
            </a:r>
            <a:r>
              <a:rPr lang="en-US" sz="1000" b="0" dirty="0" err="1">
                <a:latin typeface="+mn-lt"/>
              </a:rPr>
              <a:t>herocouch</a:t>
            </a:r>
            <a:r>
              <a:rPr lang="en-US" sz="1000" b="0" dirty="0">
                <a:latin typeface="+mn-lt"/>
              </a:rPr>
              <a:t>. </a:t>
            </a:r>
          </a:p>
          <a:p>
            <a:r>
              <a:rPr lang="en-US" sz="1000" b="0" dirty="0">
                <a:latin typeface="+mn-lt"/>
              </a:rPr>
              <a:t>c. Change the text within the h2 element to “</a:t>
            </a:r>
            <a:r>
              <a:rPr lang="en-US" sz="1000" b="0" dirty="0" err="1">
                <a:latin typeface="+mn-lt"/>
              </a:rPr>
              <a:t>JavaJam</a:t>
            </a:r>
            <a:r>
              <a:rPr lang="en-US" sz="1000" b="0" dirty="0">
                <a:latin typeface="+mn-lt"/>
              </a:rPr>
              <a:t> Gear”. </a:t>
            </a:r>
          </a:p>
          <a:p>
            <a:r>
              <a:rPr lang="en-US" sz="1000" b="0" dirty="0">
                <a:latin typeface="+mn-lt"/>
              </a:rPr>
              <a:t>d. Delete the contents and HTML elements within the main element that are below the h2 element. </a:t>
            </a:r>
          </a:p>
          <a:p>
            <a:r>
              <a:rPr lang="en-US" sz="1000" b="0" dirty="0">
                <a:latin typeface="+mn-lt"/>
              </a:rPr>
              <a:t>e. Place each sentence below in a separate paragraph: </a:t>
            </a:r>
            <a:r>
              <a:rPr lang="en-US" sz="1000" b="0" dirty="0" err="1">
                <a:latin typeface="+mn-lt"/>
              </a:rPr>
              <a:t>JavaJam</a:t>
            </a:r>
            <a:r>
              <a:rPr lang="en-US" sz="1000" b="0" dirty="0">
                <a:latin typeface="+mn-lt"/>
              </a:rPr>
              <a:t> gear not only looks good, it’s good to your wallet, too. Get a 10% discount when you wear a </a:t>
            </a:r>
            <a:r>
              <a:rPr lang="en-US" sz="1000" b="0" dirty="0" err="1">
                <a:latin typeface="+mn-lt"/>
              </a:rPr>
              <a:t>JavaJam</a:t>
            </a:r>
            <a:r>
              <a:rPr lang="en-US" sz="1000" b="0" dirty="0">
                <a:latin typeface="+mn-lt"/>
              </a:rPr>
              <a:t> shirt or bring in your </a:t>
            </a:r>
            <a:r>
              <a:rPr lang="en-US" sz="1000" b="0" dirty="0" err="1">
                <a:latin typeface="+mn-lt"/>
              </a:rPr>
              <a:t>JavaJam</a:t>
            </a:r>
            <a:r>
              <a:rPr lang="en-US" sz="1000" b="0" dirty="0">
                <a:latin typeface="+mn-lt"/>
              </a:rPr>
              <a:t> mug! </a:t>
            </a:r>
          </a:p>
          <a:p>
            <a:r>
              <a:rPr lang="en-US" sz="1000" b="0" dirty="0">
                <a:latin typeface="+mn-lt"/>
              </a:rPr>
              <a:t>f. Configure an image element to display the javashirt.jpg graphic. Assign the image to the </a:t>
            </a:r>
            <a:r>
              <a:rPr lang="en-US" sz="1000" b="0" dirty="0" err="1">
                <a:latin typeface="+mn-lt"/>
              </a:rPr>
              <a:t>floatleft</a:t>
            </a:r>
            <a:r>
              <a:rPr lang="en-US" sz="1000" b="0" dirty="0">
                <a:latin typeface="+mn-lt"/>
              </a:rPr>
              <a:t> class. </a:t>
            </a:r>
          </a:p>
          <a:p>
            <a:r>
              <a:rPr lang="en-US" sz="1000" b="0" dirty="0">
                <a:latin typeface="+mn-lt"/>
              </a:rPr>
              <a:t>g. Configure the following text in a paragraph: “</a:t>
            </a:r>
            <a:r>
              <a:rPr lang="en-US" sz="1000" b="0" dirty="0" err="1">
                <a:latin typeface="+mn-lt"/>
              </a:rPr>
              <a:t>JavaJam</a:t>
            </a:r>
            <a:r>
              <a:rPr lang="en-US" sz="1000" b="0" dirty="0">
                <a:latin typeface="+mn-lt"/>
              </a:rPr>
              <a:t> shirts are comfortable to wear to school and around town. 100% cotton. XL only. $14.95” </a:t>
            </a:r>
          </a:p>
          <a:p>
            <a:r>
              <a:rPr lang="en-US" sz="1000" b="0" dirty="0">
                <a:latin typeface="+mn-lt"/>
              </a:rPr>
              <a:t>h. Code a line break tag below the paragraph. Assign the line break tag to the </a:t>
            </a:r>
            <a:r>
              <a:rPr lang="en-US" sz="1000" b="0" dirty="0" err="1">
                <a:latin typeface="+mn-lt"/>
              </a:rPr>
              <a:t>clearleft</a:t>
            </a:r>
            <a:r>
              <a:rPr lang="en-US" sz="1000" b="0" dirty="0">
                <a:latin typeface="+mn-lt"/>
              </a:rPr>
              <a:t> class. </a:t>
            </a:r>
          </a:p>
          <a:p>
            <a:r>
              <a:rPr lang="en-US" sz="1000" b="0" dirty="0" err="1">
                <a:latin typeface="+mn-lt"/>
              </a:rPr>
              <a:t>i</a:t>
            </a:r>
            <a:r>
              <a:rPr lang="en-US" sz="1000" b="0" dirty="0">
                <a:latin typeface="+mn-lt"/>
              </a:rPr>
              <a:t>. Configure an image element to display the javamug.jpg graphic. Assign the image to the </a:t>
            </a:r>
            <a:r>
              <a:rPr lang="en-US" sz="1000" b="0" dirty="0" err="1">
                <a:latin typeface="+mn-lt"/>
              </a:rPr>
              <a:t>floatleft</a:t>
            </a:r>
            <a:r>
              <a:rPr lang="en-US" sz="1000" b="0" dirty="0">
                <a:latin typeface="+mn-lt"/>
              </a:rPr>
              <a:t> class. </a:t>
            </a:r>
          </a:p>
          <a:p>
            <a:r>
              <a:rPr lang="en-US" sz="1000" b="0" dirty="0">
                <a:latin typeface="+mn-lt"/>
              </a:rPr>
              <a:t>j. Configure the following text in a paragraph: “</a:t>
            </a:r>
            <a:r>
              <a:rPr lang="en-US" sz="1000" b="0" dirty="0" err="1">
                <a:latin typeface="+mn-lt"/>
              </a:rPr>
              <a:t>JavaJam</a:t>
            </a:r>
            <a:r>
              <a:rPr lang="en-US" sz="1000" b="0" dirty="0">
                <a:latin typeface="+mn-lt"/>
              </a:rPr>
              <a:t> mugs carry a full load of caffeine (12 oz.) to jump-start your morning. $9.95”. </a:t>
            </a:r>
          </a:p>
          <a:p>
            <a:endParaRPr lang="en-US" sz="1000" b="0" dirty="0">
              <a:effectLst/>
              <a:latin typeface="+mn-lt"/>
            </a:endParaRPr>
          </a:p>
        </p:txBody>
      </p:sp>
      <p:sp>
        <p:nvSpPr>
          <p:cNvPr id="7" name="TextBox 6"/>
          <p:cNvSpPr txBox="1"/>
          <p:nvPr/>
        </p:nvSpPr>
        <p:spPr>
          <a:xfrm>
            <a:off x="6019799" y="1908314"/>
            <a:ext cx="3051175" cy="1107996"/>
          </a:xfrm>
          <a:prstGeom prst="rect">
            <a:avLst/>
          </a:prstGeom>
          <a:solidFill>
            <a:schemeClr val="accent1"/>
          </a:solidFill>
          <a:ln>
            <a:solidFill>
              <a:schemeClr val="bg1"/>
            </a:solidFill>
          </a:ln>
        </p:spPr>
        <p:txBody>
          <a:bodyPr wrap="square" rtlCol="0">
            <a:spAutoFit/>
          </a:bodyPr>
          <a:lstStyle/>
          <a:p>
            <a:r>
              <a:rPr lang="en-US" sz="1100" b="0" dirty="0">
                <a:solidFill>
                  <a:schemeClr val="bg1"/>
                </a:solidFill>
                <a:latin typeface="+mn-lt"/>
              </a:rPr>
              <a:t>.</a:t>
            </a:r>
            <a:r>
              <a:rPr lang="en-US" sz="1100" b="0" dirty="0" err="1">
                <a:solidFill>
                  <a:schemeClr val="bg1"/>
                </a:solidFill>
                <a:latin typeface="+mn-lt"/>
              </a:rPr>
              <a:t>clearleft</a:t>
            </a:r>
            <a:r>
              <a:rPr lang="en-US" sz="1100" b="0" dirty="0">
                <a:solidFill>
                  <a:schemeClr val="bg1"/>
                </a:solidFill>
                <a:latin typeface="+mn-lt"/>
              </a:rPr>
              <a:t> { margin: 1em; clear: left; }</a:t>
            </a:r>
          </a:p>
          <a:p>
            <a:endParaRPr lang="en-US" sz="1100" b="0" dirty="0">
              <a:solidFill>
                <a:schemeClr val="bg1"/>
              </a:solidFill>
              <a:latin typeface="+mn-lt"/>
            </a:endParaRPr>
          </a:p>
          <a:p>
            <a:r>
              <a:rPr lang="en-US" sz="1100" b="0" dirty="0">
                <a:solidFill>
                  <a:schemeClr val="bg1"/>
                </a:solidFill>
                <a:latin typeface="+mn-lt"/>
              </a:rPr>
              <a:t>#</a:t>
            </a:r>
            <a:r>
              <a:rPr lang="en-US" sz="1100" b="0" dirty="0" err="1">
                <a:solidFill>
                  <a:schemeClr val="bg1"/>
                </a:solidFill>
                <a:latin typeface="+mn-lt"/>
              </a:rPr>
              <a:t>herocouch</a:t>
            </a:r>
            <a:r>
              <a:rPr lang="en-US" sz="1100" b="0" dirty="0">
                <a:solidFill>
                  <a:schemeClr val="bg1"/>
                </a:solidFill>
                <a:latin typeface="+mn-lt"/>
              </a:rPr>
              <a:t> { background-image: </a:t>
            </a:r>
            <a:r>
              <a:rPr lang="en-US" sz="1100" b="0" dirty="0" err="1">
                <a:solidFill>
                  <a:schemeClr val="bg1"/>
                </a:solidFill>
                <a:latin typeface="+mn-lt"/>
              </a:rPr>
              <a:t>url</a:t>
            </a:r>
            <a:r>
              <a:rPr lang="en-US" sz="1100" b="0" dirty="0">
                <a:solidFill>
                  <a:schemeClr val="bg1"/>
                </a:solidFill>
                <a:latin typeface="+mn-lt"/>
              </a:rPr>
              <a:t>(../images/herocouch.jpg);</a:t>
            </a:r>
          </a:p>
          <a:p>
            <a:r>
              <a:rPr lang="en-US" sz="1100" b="0" dirty="0">
                <a:solidFill>
                  <a:schemeClr val="bg1"/>
                </a:solidFill>
                <a:latin typeface="+mn-lt"/>
              </a:rPr>
              <a:t>           background-size: 100% 100%;</a:t>
            </a:r>
          </a:p>
          <a:p>
            <a:r>
              <a:rPr lang="en-US" sz="1100" b="0" dirty="0">
                <a:solidFill>
                  <a:schemeClr val="bg1"/>
                </a:solidFill>
                <a:latin typeface="+mn-lt"/>
              </a:rPr>
              <a:t>		   height: 250px; }</a:t>
            </a:r>
          </a:p>
        </p:txBody>
      </p:sp>
      <p:pic>
        <p:nvPicPr>
          <p:cNvPr id="3" name="Picture 2"/>
          <p:cNvPicPr>
            <a:picLocks noChangeAspect="1"/>
          </p:cNvPicPr>
          <p:nvPr/>
        </p:nvPicPr>
        <p:blipFill>
          <a:blip r:embed="rId3"/>
          <a:stretch>
            <a:fillRect/>
          </a:stretch>
        </p:blipFill>
        <p:spPr>
          <a:xfrm>
            <a:off x="6043401" y="3225133"/>
            <a:ext cx="2924765" cy="3270891"/>
          </a:xfrm>
          <a:prstGeom prst="rect">
            <a:avLst/>
          </a:prstGeom>
        </p:spPr>
      </p:pic>
    </p:spTree>
    <p:extLst>
      <p:ext uri="{BB962C8B-B14F-4D97-AF65-F5344CB8AC3E}">
        <p14:creationId xmlns:p14="http://schemas.microsoft.com/office/powerpoint/2010/main" val="15690905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09600" y="399996"/>
            <a:ext cx="6400800" cy="387798"/>
          </a:xfrm>
        </p:spPr>
        <p:txBody>
          <a:bodyPr/>
          <a:lstStyle/>
          <a:p>
            <a:pPr fontAlgn="auto">
              <a:spcAft>
                <a:spcPts val="0"/>
              </a:spcAft>
              <a:defRPr/>
            </a:pPr>
            <a:r>
              <a:rPr lang="en-US" dirty="0">
                <a:solidFill>
                  <a:schemeClr val="tx2">
                    <a:satMod val="130000"/>
                  </a:schemeClr>
                </a:solidFill>
              </a:rPr>
              <a:t>MP5 Chapter 12</a:t>
            </a:r>
          </a:p>
        </p:txBody>
      </p:sp>
      <p:sp>
        <p:nvSpPr>
          <p:cNvPr id="87044" name="Slide Number Placeholder 5"/>
          <p:cNvSpPr>
            <a:spLocks noGrp="1"/>
          </p:cNvSpPr>
          <p:nvPr>
            <p:ph type="sldNum" sz="quarter" idx="11"/>
          </p:nvPr>
        </p:nvSpPr>
        <p:spPr bwMode="auto">
          <a:xfrm>
            <a:off x="8613775" y="63055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F4C9E2C2-ED99-49E3-9A3E-DF25601FC11E}" type="slidenum">
              <a:rPr lang="en-US" altLang="en-US" sz="1100">
                <a:solidFill>
                  <a:srgbClr val="4D4D4D"/>
                </a:solidFill>
                <a:latin typeface="Times New Roman" panose="02020603050405020304" pitchFamily="18" charset="0"/>
              </a:rPr>
              <a:pPr>
                <a:lnSpc>
                  <a:spcPct val="100000"/>
                </a:lnSpc>
                <a:spcBef>
                  <a:spcPct val="0"/>
                </a:spcBef>
                <a:spcAft>
                  <a:spcPct val="0"/>
                </a:spcAft>
                <a:buClrTx/>
                <a:buSzTx/>
                <a:buFontTx/>
                <a:buNone/>
              </a:pPr>
              <a:t>8</a:t>
            </a:fld>
            <a:endParaRPr lang="en-US" altLang="en-US" sz="1100">
              <a:solidFill>
                <a:srgbClr val="4D4D4D"/>
              </a:solidFill>
              <a:latin typeface="Times New Roman" panose="02020603050405020304" pitchFamily="18" charset="0"/>
            </a:endParaRPr>
          </a:p>
        </p:txBody>
      </p:sp>
      <p:sp>
        <p:nvSpPr>
          <p:cNvPr id="87045" name="Rectangle 4"/>
          <p:cNvSpPr>
            <a:spLocks noChangeArrowheads="1"/>
          </p:cNvSpPr>
          <p:nvPr/>
        </p:nvSpPr>
        <p:spPr bwMode="auto">
          <a:xfrm>
            <a:off x="35480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87046" name="Rectangle 5"/>
          <p:cNvSpPr>
            <a:spLocks noChangeArrowheads="1"/>
          </p:cNvSpPr>
          <p:nvPr/>
        </p:nvSpPr>
        <p:spPr bwMode="auto">
          <a:xfrm>
            <a:off x="1914525"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endParaRPr lang="en-US" altLang="en-US" sz="2400">
              <a:solidFill>
                <a:schemeClr val="tx1"/>
              </a:solidFill>
              <a:latin typeface="Times New Roman" panose="02020603050405020304" pitchFamily="18" charset="0"/>
            </a:endParaRPr>
          </a:p>
        </p:txBody>
      </p:sp>
      <p:sp>
        <p:nvSpPr>
          <p:cNvPr id="7" name="TextBox 6"/>
          <p:cNvSpPr txBox="1"/>
          <p:nvPr/>
        </p:nvSpPr>
        <p:spPr>
          <a:xfrm>
            <a:off x="4545827" y="1972078"/>
            <a:ext cx="4332288" cy="1107996"/>
          </a:xfrm>
          <a:prstGeom prst="rect">
            <a:avLst/>
          </a:prstGeom>
          <a:solidFill>
            <a:schemeClr val="accent1"/>
          </a:solidFill>
          <a:ln>
            <a:solidFill>
              <a:schemeClr val="bg1"/>
            </a:solidFill>
          </a:ln>
        </p:spPr>
        <p:txBody>
          <a:bodyPr wrap="square" rtlCol="0">
            <a:spAutoFit/>
          </a:bodyPr>
          <a:lstStyle/>
          <a:p>
            <a:r>
              <a:rPr lang="en-US" sz="1100" b="0" dirty="0">
                <a:solidFill>
                  <a:schemeClr val="bg1"/>
                </a:solidFill>
                <a:latin typeface="+mn-lt"/>
              </a:rPr>
              <a:t>&lt;form method="post"</a:t>
            </a:r>
          </a:p>
          <a:p>
            <a:r>
              <a:rPr lang="en-US" sz="1100" b="0" dirty="0">
                <a:solidFill>
                  <a:schemeClr val="bg1"/>
                </a:solidFill>
                <a:latin typeface="+mn-lt"/>
              </a:rPr>
              <a:t>action="http://www.webdevfoundations.net/scripts/cart.asp"&gt;</a:t>
            </a:r>
          </a:p>
          <a:p>
            <a:r>
              <a:rPr lang="en-US" sz="1100" b="0" dirty="0">
                <a:solidFill>
                  <a:schemeClr val="bg1"/>
                </a:solidFill>
                <a:latin typeface="+mn-lt"/>
              </a:rPr>
              <a:t>&lt;input type="hidden" name="desc1" id="desc1" value="</a:t>
            </a:r>
            <a:r>
              <a:rPr lang="en-US" sz="1100" b="0" dirty="0" err="1">
                <a:solidFill>
                  <a:schemeClr val="bg1"/>
                </a:solidFill>
                <a:latin typeface="+mn-lt"/>
              </a:rPr>
              <a:t>JavaJam</a:t>
            </a:r>
            <a:r>
              <a:rPr lang="en-US" sz="1100" b="0" dirty="0">
                <a:solidFill>
                  <a:schemeClr val="bg1"/>
                </a:solidFill>
                <a:latin typeface="+mn-lt"/>
              </a:rPr>
              <a:t> Shirt"&gt;</a:t>
            </a:r>
          </a:p>
          <a:p>
            <a:r>
              <a:rPr lang="en-US" sz="1100" b="0" dirty="0">
                <a:solidFill>
                  <a:schemeClr val="bg1"/>
                </a:solidFill>
                <a:latin typeface="+mn-lt"/>
              </a:rPr>
              <a:t>&lt;input type="hidden" name="cost1" id="cost1" value="14.95"&gt;</a:t>
            </a:r>
          </a:p>
          <a:p>
            <a:r>
              <a:rPr lang="en-US" sz="1100" b="0" dirty="0">
                <a:solidFill>
                  <a:schemeClr val="bg1"/>
                </a:solidFill>
                <a:latin typeface="+mn-lt"/>
              </a:rPr>
              <a:t>&lt;input type="submit" value="Add to Cart"&gt;</a:t>
            </a:r>
          </a:p>
          <a:p>
            <a:r>
              <a:rPr lang="en-US" sz="1100" b="0" dirty="0">
                <a:solidFill>
                  <a:schemeClr val="bg1"/>
                </a:solidFill>
                <a:latin typeface="+mn-lt"/>
              </a:rPr>
              <a:t>&lt;/form&gt;</a:t>
            </a:r>
          </a:p>
        </p:txBody>
      </p:sp>
      <p:pic>
        <p:nvPicPr>
          <p:cNvPr id="12" name="Picture 11"/>
          <p:cNvPicPr>
            <a:picLocks noChangeAspect="1"/>
          </p:cNvPicPr>
          <p:nvPr/>
        </p:nvPicPr>
        <p:blipFill>
          <a:blip r:embed="rId3"/>
          <a:stretch>
            <a:fillRect/>
          </a:stretch>
        </p:blipFill>
        <p:spPr>
          <a:xfrm>
            <a:off x="152400" y="926564"/>
            <a:ext cx="4346575" cy="5617111"/>
          </a:xfrm>
          <a:prstGeom prst="rect">
            <a:avLst/>
          </a:prstGeom>
        </p:spPr>
      </p:pic>
      <p:sp>
        <p:nvSpPr>
          <p:cNvPr id="13" name="TextBox 12"/>
          <p:cNvSpPr txBox="1"/>
          <p:nvPr/>
        </p:nvSpPr>
        <p:spPr>
          <a:xfrm>
            <a:off x="4545827" y="3688702"/>
            <a:ext cx="4332288" cy="1107996"/>
          </a:xfrm>
          <a:prstGeom prst="rect">
            <a:avLst/>
          </a:prstGeom>
          <a:solidFill>
            <a:schemeClr val="accent1"/>
          </a:solidFill>
          <a:ln>
            <a:solidFill>
              <a:schemeClr val="bg1"/>
            </a:solidFill>
          </a:ln>
        </p:spPr>
        <p:txBody>
          <a:bodyPr wrap="square" rtlCol="0">
            <a:spAutoFit/>
          </a:bodyPr>
          <a:lstStyle/>
          <a:p>
            <a:r>
              <a:rPr lang="en-US" sz="1100" b="0" dirty="0">
                <a:solidFill>
                  <a:schemeClr val="bg1"/>
                </a:solidFill>
                <a:latin typeface="+mn-lt"/>
              </a:rPr>
              <a:t>&lt;form method="post"</a:t>
            </a:r>
          </a:p>
          <a:p>
            <a:r>
              <a:rPr lang="en-US" sz="1100" b="0" dirty="0">
                <a:solidFill>
                  <a:schemeClr val="bg1"/>
                </a:solidFill>
                <a:latin typeface="+mn-lt"/>
              </a:rPr>
              <a:t>action="http://www.webdevfoundations.net/scripts/cart.asp"&gt;</a:t>
            </a:r>
          </a:p>
          <a:p>
            <a:r>
              <a:rPr lang="en-US" sz="1100" b="0" dirty="0">
                <a:solidFill>
                  <a:schemeClr val="bg1"/>
                </a:solidFill>
                <a:latin typeface="+mn-lt"/>
              </a:rPr>
              <a:t>&lt;input type="hidden" name="desc2" id="desc2" value="</a:t>
            </a:r>
            <a:r>
              <a:rPr lang="en-US" sz="1100" b="0" dirty="0" err="1">
                <a:solidFill>
                  <a:schemeClr val="bg1"/>
                </a:solidFill>
                <a:latin typeface="+mn-lt"/>
              </a:rPr>
              <a:t>JavaJam</a:t>
            </a:r>
            <a:r>
              <a:rPr lang="en-US" sz="1100" b="0" dirty="0">
                <a:solidFill>
                  <a:schemeClr val="bg1"/>
                </a:solidFill>
                <a:latin typeface="+mn-lt"/>
              </a:rPr>
              <a:t> Mug"&gt;</a:t>
            </a:r>
          </a:p>
          <a:p>
            <a:r>
              <a:rPr lang="en-US" sz="1100" b="0" dirty="0">
                <a:solidFill>
                  <a:schemeClr val="bg1"/>
                </a:solidFill>
                <a:latin typeface="+mn-lt"/>
              </a:rPr>
              <a:t>&lt;input type="hidden" name="cost2" id="cost2" value="9.95"&gt;</a:t>
            </a:r>
          </a:p>
          <a:p>
            <a:r>
              <a:rPr lang="en-US" sz="1100" b="0" dirty="0">
                <a:solidFill>
                  <a:schemeClr val="bg1"/>
                </a:solidFill>
                <a:latin typeface="+mn-lt"/>
              </a:rPr>
              <a:t>&lt;input type="submit" value="Add to Cart"&gt;</a:t>
            </a:r>
          </a:p>
          <a:p>
            <a:r>
              <a:rPr lang="en-US" sz="1100" b="0" dirty="0">
                <a:solidFill>
                  <a:schemeClr val="bg1"/>
                </a:solidFill>
                <a:latin typeface="+mn-lt"/>
              </a:rPr>
              <a:t>&lt;/form&gt;</a:t>
            </a:r>
          </a:p>
        </p:txBody>
      </p:sp>
    </p:spTree>
    <p:extLst>
      <p:ext uri="{BB962C8B-B14F-4D97-AF65-F5344CB8AC3E}">
        <p14:creationId xmlns:p14="http://schemas.microsoft.com/office/powerpoint/2010/main" val="16304397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Week 13 Chapter 13</a:t>
            </a:r>
          </a:p>
        </p:txBody>
      </p:sp>
      <p:sp>
        <p:nvSpPr>
          <p:cNvPr id="4" name="Rectangle 3"/>
          <p:cNvSpPr/>
          <p:nvPr/>
        </p:nvSpPr>
        <p:spPr>
          <a:xfrm>
            <a:off x="2267542" y="6096000"/>
            <a:ext cx="4572000" cy="646331"/>
          </a:xfrm>
          <a:prstGeom prst="rect">
            <a:avLst/>
          </a:prstGeom>
        </p:spPr>
        <p:txBody>
          <a:bodyPr>
            <a:spAutoFit/>
          </a:bodyPr>
          <a:lstStyle/>
          <a:p>
            <a:r>
              <a:rPr lang="en-US" dirty="0"/>
              <a:t>Download </a:t>
            </a:r>
            <a:r>
              <a:rPr lang="en-US" dirty="0">
                <a:hlinkClick r:id="rId2"/>
              </a:rPr>
              <a:t>Chapter 13 Student Files</a:t>
            </a:r>
            <a:r>
              <a:rPr lang="en-US" dirty="0"/>
              <a:t>, save and </a:t>
            </a:r>
            <a:r>
              <a:rPr lang="en-US" dirty="0" err="1"/>
              <a:t>UnZip</a:t>
            </a:r>
            <a:r>
              <a:rPr lang="en-US" dirty="0"/>
              <a:t> to your practice folder</a:t>
            </a:r>
          </a:p>
        </p:txBody>
      </p:sp>
      <p:pic>
        <p:nvPicPr>
          <p:cNvPr id="5" name="Picture 4"/>
          <p:cNvPicPr>
            <a:picLocks noChangeAspect="1"/>
          </p:cNvPicPr>
          <p:nvPr/>
        </p:nvPicPr>
        <p:blipFill>
          <a:blip r:embed="rId3"/>
          <a:stretch>
            <a:fillRect/>
          </a:stretch>
        </p:blipFill>
        <p:spPr>
          <a:xfrm>
            <a:off x="1986554" y="914400"/>
            <a:ext cx="5133975" cy="4552950"/>
          </a:xfrm>
          <a:prstGeom prst="rect">
            <a:avLst/>
          </a:prstGeom>
        </p:spPr>
      </p:pic>
    </p:spTree>
    <p:extLst>
      <p:ext uri="{BB962C8B-B14F-4D97-AF65-F5344CB8AC3E}">
        <p14:creationId xmlns:p14="http://schemas.microsoft.com/office/powerpoint/2010/main" val="173267871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4864PHOTO" val="/9j/4AAQSkZJRgABAQAAAQABAAD/2wBDAAMCAgMCAgMDAwMEAwMEBQgFBQQEBQoHBwYIDAoMDAsKCwsNDhIQDQ4RDgsLEBYQERMUFRUVDA8XGBYUGBIUFRT/2wBDAQMEBAUEBQkFBQkUDQsNFBQUFBQUFBQUFBQUFBQUFBQUFBQUFBQUFBQUFBQUFBQUFBQUFBQUFBQUFBQUFBQUFBT/wAARCAHgAo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7TLueUA+UXGfStiS72R8qAfpUFhCGH7vlKTUYX3V8vdnoDBcSTAkBgB71ga5NPscK7qfZq15ZXt0C+tYmqZdSTQrgqaaORW8u4rk+ZNMATxlzUuo38yW+fPkHH980y8QS3Kexo1SzDWvHpSs+5PskY9rqU81yALmV8dRvJr6k/Y7hs9V+IiLe28F7b/Z3BFxGHXOOODXyrpdt5N6T68V9M/se3YsfHSKTgtkV6OH5rbGlOCclF7WZ96N4H8Oyh/+JBpfH/TlH/hXz/8AFjXtO8M609nb6Np1u7HCologJ/SvpyE7jJXyH+0Sh/4WJafX+lfSYaNPmtJI+UxHMqsY3+Ju5xeo6lcX83FrAg6sghA4p9pMlsA/9nwO/oYVP9KkEZ+1yegQVIV9qnEuEanuxVvQ7FNUvduU77VZrxgo063jHtAorjPEj3FvLuWBEHsgFd6y7ge2aytT0JL/AIaTr71jGvCO8B/WOzMvwf4203TVH22G3cj/AJ6Rqf5iulg+OXhy0kykFtG6ngoig/oK52P4b2lwCWkHPvVQ/B3TySfMHPvV+2pT1aaNoTp1FeTO9j/aK0L+Ig/8CFWz8ddDlQMJogCO5H+Feb/8Kd0//noPzqNvg5bdpRj61XPT8/vKcMO9z0ST456MDxcQ/pTx8btJZARdxD2rzCT4OW+f9aPzqN/gjG67lugM9t9VGpS7v7znqUKL+GVj1BfjZpbH/j5iAqQ/FzRphva4iJ+tePzfBBlPy3f/AI/UY+CFx2vCB/10rZVqK6v7zJYemvto9hb4taOvSaP8xVO5+K+lysCJkH415X/wpC5/5/T/AN/Khm+CF0zcXp/7+VaxVBbmsaS6SR6k/wATtLc8zp+dV5/Hml3YGLqOPHqeteZD4I3f/P8AH/v5R/wpO7XrfEf9tDWM8VQew+R/zo9Dk8TaZP1vYvzqvPr2nIARdxc+9cG3wU1H+G+b/v4agf4OarCObtnHpvrBVYN6DVG+jmjtZvEFg44u4/zrOu9bsliJ+0x/nXMf8Kj1TP8Ax8N/31Tk+DupTHa1ycf71ROslszVULfbRcudVt5Sdk6nPoaqNdqyH94MUxvg1qUQ+W5P/fVQt8LdYiP+vZwO26uKVe5appO7mmR3E0TDHmr+dZs7RuT+8U/jWsvwx1WX+JvzNPb4S6nsLbjx70vbzOm8e5yV1abzkYNOtoVj5YgYron+GuqD+I/marv8NdUzyzY+poWImmJcl/iM5rmPGAwqJpix4rVf4dX6L1NVpPAmooeGIrp+uM2vS/nRiXWpPyqqTg46VR+13LPxG2PpW9/wiWpI5Hlk++KlTwxqK/8ALI/980/rrDmpfzI597S5cl2RhnmofszqcMSPxrrZNB1LygvlHjj7tU28MalK3+pP5GsY4ybeskF6PcwGtF25L81VmxEODmuobwxqHQwEn/dpjeEtQfn7Mc/7tdUMRfeSC9E520txcxF2IBBxTJoTHnbzXSHwfqqHCWzY6/dNMPhPVc82rf8AfJrkeLlzP3kZPkvozjLtp96bEYjvirEM06pyprp28MajF/y6s2f9mkHhzUG/5dSP+A1tCvfeaI9zuc+l5cQklYy+apT3dzM/zQsATXXx6LfW5Ja0Yg8fdqObS71v+XJv++K0+tTWiaY+Xm2Zyu4Km7jd6Unnn+7XQpoV3NJte0ZB67alPhiZj/qD+Vbxxq+0HJ5nMLJuYDFTKwXkmugbw5cRKWW3JI7baRdIu2PNkR/wCnLH0/hZpGkmtzEe4TYQGGfSoFeXP3TXSjR5VXJtCD/uU46XMP8Alg3/AHzXKsRBO8R+yXc51JZO4NSIxatw6XKoP7hv++agW0mU/wDHuf8AvmuqOLutROHLsylGvHSm7znAFaiwyr/ywYf8Bpgs5d2fKPPtT+somz7lBd7HoaQWcjHJQ/lWsltKo/1R/KlNue+4H0qJYqX2Qs+5mx2zD+E1MrMnHlE474q4Lc46nmo5FCHDE8VccV3KSfcjW529YiPwoNwznKocUyRlY9Tj61WdHZsxuQldtHFU7vqCUnsy0bl14K4qe2uju6VRSHcfmc/nUsUSI4xJn8awr1oPaI/Zz7nQ2Vw7SrkHbXeaU/8Ao64POK8809IjInznP1r0HRIU8n5X3nHPNeFN635bHLioyVPVmnGxbrUjj5M+tNVNtOf7tZ8x4+pNYfK/PAp2roHtpMdMVHB96pL9S1lIB1IqZSlbQ0pycJJo8K8VRLb6hIXwBnvXE3G15XGRt9a7P4hwyLcPwRzXBIkrSDPTNfM4qChPme59ThK0mtQe3CuNrVp2EK7Msw4qoU2n3qxbt8qmvLqzlJHfUbmy+mGXk4rn9csBMSQ278a21G5ao3luWPSpo3hK5rBOK0PoXSpTZx+WeTnNP1G+5+6fyqvp8oDYqW8l5FfS8p4wQQ/2igYj7vHNZ2u2IhgOOa1LO7EUfXrVDWbsPGRWLc1saJ6Hmt1K6XoG0gZ9KtXsxNt07U7V5Q06fWoGkHk4qOafYVzLs23X0fYbq91/ZvuxZ/ES3wwQM2M9uorw+Bla75Net/BHZD4z0w5HNyn8xXs4WvGyjI66VNOSfkz9QLVvkcngkDrXyV+0Kh/4WFaMRgep6dK+tVVXMmexFfLn7SNsv/CQWkhwMivei92j4vFq1WPqzz+RdtzJ7oMUhUntUjxIyxEYyAP5U+sJtt3YqkOebZAV+XkZFIiwsOjD8KsUVUZ26GfsiuXRTgbsfSjzU/2qsdmqvVuouyK9mHmp/tVMPmUfMahoqebyQez8x0i8/eNV2iG7JlbmpqhdfmNZTtLoaQSjvqRvKifxSH8KfGyypuEjj60uwe9RunzVHIjTmX8qJto/56vTWwpx5rmotlTwDapqalJNENp9Bhcf89HNJu+X/WPViobheVrGNNIiyEW6WI8u5/CiS+FwoVGbI9ai2D0pVXaaty0KVk72H+bJj7x/OgPJ2Yj8aKbJ93jrWMlcrn8iQSvnlz+dSJLtOd351TWF3NSsg2EMaIUlzIUpXVrFoTsvIwfpSPqUiqQRwarxyxwrw2DVO7vOT+8GO/NdE4KJNn3Zaa5dhwAarvcspycDHvWPdeIYbNDtcfhXNah4z81yAa5G3saQh7y3Ok1TxBHaRknb+dcPq3xKS0cgbePSqerakbyNsmuPvNFjuHLEjmkqSPSdKHY25PjKQxAgyAfQ1Um+NjRZzBjHsa5e40trcnnIrLn0pLskMM59qtUlch0o9jq5fjq7SkLCTz2Bqza/Gid8H7I//fLVzVloNlbRIdgEmOeKumWK3GDgCuuMqS+yjH2HmdrZfF3fEGe0Of8AcNalt8WYmAzbqv1U15TdeI4Y2NvH8x9qdZW95fSZCkA1qq1NfZRfsV3Pc9N+Kdm8WHhTOe4rbtfHFhd9UiH414K/hy7lTcshTHbNVjZ6naP8szHHvXK6VFu9hyoQSvzM+k49U0+7GQkXHvUqvaP92FD9K8H8Oale25k+0sTyMc13ej+LdhCu2K0UaK2RxTouOzPQY1smY77dSP8AdqTytPx/x7J/3zWHba9BKAdw5rUhuIrhMhhUys9tjOM6q0JJYdNZfmtl/BajFvpeOLYf98UioXkwKk2MlZypJmsZvqxn2fTFIItQT7pStBYOP+PVB/wGniV2GCODS7efapi1TVrDdWX2WV20qwf/AJd0x34pBoWk4/1A/wC+asUDr0qZK4/az7lY6FpOP9QP++ahbw5pOP8AUL/3zV5vumo6qKshc0nuzNbw9pan/UKf+A1XfwtYZyI159q2qqtF8xoHd9zJfwvY4+4Pyph8Faa53FeTz0rYaKpE+7Vxm47ESlKPUwv+EH0zP3P/AB2q83w+0yVy2Ov+zXTVE336iTbBTk+pzDfDnTM9B/3zTf8AhXumqMAD/vmuo/ipVHyntWMqbltJoftZx2OUb4a6e/oPwFIvwtsFbO4fkK6l+nFRhuxqfZy/nZUcRU6nOj4dWkMgwwwPYVuRaBBpcCNGwJbgipuN3emydFqXGVPVSbHOrzq1yCRKgZTnoatUq9a6aalJXsczIIFOc4q3JxC5PTFRr1qz5X2iAp6is1KaqJWHFniXxFK+e+FrzkOGYfKa9T+JVn5Rk9q8sgf95t9a+dzD4z6bBarUdIoY8CpLeI7akSE5qWNOK8qm4dWe66atdEkMQYc8USwhqmGNtIelEqqWxleZ61aOVlI5p97NuYVrCwXBKAEeoqKSx3HkD8RX1Ks9zxzPs8sp571FqkBaM+9a0EX2dcYHPPSmX8u2I/KPyqebU1Wx5jr0XlSxnpk1TZ/3XWuj8QKLgDgce1YC2LMD1xW8aaZLMgMzXaBT3r1X4SLJD4w0o5PNzF/6EK81W123nJxivTfhzcRWniHTHYgYkU/qK5lR5Kjlc6qbaV12P1HgJZJMnqQRXzZ+0zbN9usnHvX0BoEq3fh/T7hSSHjzuzXE/FD4dyeM2gMbqNvGMdK+kw81yK7PjMRF+3ipbJ/mfNNmjNEC3YVY3ivbx+zwzW8B+1RoR1HNMf8AZ1LD/j8j/M0qk1ze6dlWlJzvBq3qeJ7xRvFezn9nN1OReR8f7RpH/Z+uMcXEf5msedmHspd1954zuGDUNeyt+z3ddrhM/U1EfgFqWOJUP/ATW8GmtWWqUn1X3nj9Fest+z/qjH/WL/3yajb4D6ypwGXA/wBg1paPcr2Mu6+88qpQAwr1Q/AjWvVT/wAANQSfA7W1cjyyQPRamVlszOVGa2a+8808sVE6DdXp3/CkNb/55H/vmo5PgpratjyW/wC+am67mXsZ91955p5YpVXaK9IX4La5j/Ut/wB8Go5fg/rkBA8knP8AsVLs+o/Y1I6u33nntI67jXdy/CXXlH+ob/vmoJPhTryDmFh/wCo5V3J5JnEbB6U112iuvl+GuvRH/UN/3xVS4+H2tYBlgYAdPlxT5YfaZcYO/vHM02RxEu41r6h4e1OzhI+zsAO+2uS1S7lsInM4Ix68VzTdn7pt7NPZmjPqqQRE8cVyWs+NBb78Hke9YGr67EzOPMI/4FXFaprFqs/zyEjv81aRty3T1Lp0rSTex0Or+P7llxEx5rn28YatLJks3l55+lUH1iwSMsvP41haj41htgQqjj6UKcn8Z6SpwlsjsG12S5X5mOPrWVeawLckk/rXnN34we7n/dZH0NV7zV7m4jACua1UKPWRssI3qkehxeKRMeuRUV3rTZ4NcPY+cjAndWi0zsuMHNZz9kl7rHKg0bAnuZmy2SKkXVLez5lxx1qhbomwFg+7H96quoW0UgPyufxrhlUlsjkcZItaj4402zDNuXP1rktR8brrDlLVtrH0qxL4NW+kLAE7ucE1Pb+AZbZt0cY/KnyeZqqTZa8M20UVqlxdHMpJzk11a+MLe2i8uHGRxXKR+GLyWXawZE/EVv2HhO1tlDyycj+8TRyeZSoou2/i1nQ+Y2Dnir1rq6XLjcxI+lVYLCwSUAMpA967TQbHT8JnZW9SDUbxMPYeZlW8ke35eSasJDJncMiu8t7DTXTgx8VU1C2s0Q7Cv4VyxnO/vI0VFHJrfTw/xHArX0nxlJbyBSxqldJBg/MK5u/fyZMxnOKiOJkp8rWhwSptyse0aT4nSbBJGSK3IdVSZq8D0rWLhpwgyBXpnhbWG2Ir8n3rtdXS6OWvQcFdHdGVXj4HNNqutwLgDjFP8oe9TGM5q9jGlH3dSWioSg7ZzTj5i9QfyrT2czTlFb7rVFTvNf0p7Qt6VLvHSRajYippUZpzIfQrUZRs0roBSoxTKeelMPSk2uhlNBn3qJvv0rNtpc/JmsVNydiUrEW75qkj+4f7tRO9Ecvy16PsoqKbZalYH+9TP4qc81QFy547UuSPciWpKcVG9JzQMqazqQVtDOFPUSlT71IWoHBz6VrSqOKs0dHswHWr1o33c1nFtrVdt185QgJBNOcU/eW5fIeY/E9N/mCvIorYCQk9jXtPxA0rcG5Jrx2/thBITk5HbNfH5hFOd27M+hwSsiVNvrUhQMOKzYZS571fhtmbByeK8F01Zu57bqNC0o4NWnYKOgqBph0ApU4e03L5j3+0dWh45GaV3WqFqxRAo4GelTu3FfX8vOeHykiMjdRVDVXjWI+9JM7LIADgEVBefNF83PFNxVNXuTzWOL1y4VWQDuarw4aEnFTeI2RAmAAc1gpcvtIDHFXSrJuxLmZ+o3LrdYTrnmuv8OakmnXWnzzNjEi85964tlDXZ3MRWb4i1S4sIBJExkCcgGqUlOpZnbSq8q2P1y+FvjzSdS8AaYGu44njiAO9veujTxBpcpyL+3IH/TUV+Jd1+0h4vtNNOn211NaRgjBRiMYrOg/aE8cIP+Q7dAf79fV4LL6FVe9UseHi8M60+ZH7jSeJtMmCRi/hJ9pBQup2L9L2H/v4K/EA/tH+N7dg41q5Y/75p6ftS+O1I/4m1x/38Na1sppRnaFTQ4pYaV9T9wBf2bdL2H/v4KUXlq3/AC9xf9/BX4iJ+1V46U5/tW4/7+GrH/DWXjv/AKCc/wD39NKOUUnvUJ+qs/bYXFtn/j6jP/bQU8Xtt2uIv++xX4j/APDXHj3/AKC1x/39NDftefEA9NTm/wC/hollEPs1A9g10P25FzAx4njP/AxTxLGP+Wqf99CvxFX9sL4goOdTm/7+mpk/bK+IqnjU5yP+uprnllSX/Lwfs5dj9tRLHn/WJ/30KlDJjIZSK/EtP21PiGp/5CEp+spq7F+2t8RowD/aUuPTzGqqWU86b9oHspdEftPuX1FOGzHUV+Li/tx/EJODfyH/ALatSH9uL4hF/wDj/l57ea1T/ZlnZ1BKnU7I/aPanqKcJtoxwR9a/GFP24/iAvW9kP8A21anH9uzx9jAvJf+/prWeUpRTVS4KnUXRI/Zs3PsKYZVccqvFfjTH+3Z48Vhuu5T/wBtTU//AA3p47iwUuHPrmU1zPLkt5g6VZ7WP2LZ4e6J+QqC5uLGKPdKsQHuBX4/P+3146cY3nI/6ammH9ubxnfgRzNJgc/u3JrL6hD+cydHELWSVj9WPFfifw7aaZP5iQswU4woFfC3xj+KemNq89pEyqCxIwR2rw69/aY8S+ILUpvmBYdya8u1nV9Z1XUzdXEZcHuc1UsNClHSVzopQrN2SPWdS8bW1xIQkoH41yOqa0LicBHJJ6AHOax9F8N6lrUqeXbtlvY17j8Pv2eL3V5reSeM5J7jpXzlStKNVJH01HCPk5pHlOnRajfuEiiY59q6zTPg1rmulHNu3lseTtNfWHgr9naHTGRpYUOPWvX9M8A2ul26oqIAB0FbKbnuzqjTXY+NvD/7MkjRh3jJx61vwfs+RoCpiGfpX1/baDGg2qgA9Kuw+GYHfJhTPritlTW5uk0fFd18BXhHEfFVY/gc7Njy6+6j4HtJVG4Ic1JH8PbD5f3aZrGVS+yHJJ9D4ff4RvCgX7P04ztpsfwjaU/8e+c/7Nfblz4DsWBAijyKx7j4epk+WoT6VxyhN9TnlQTPjyb4VxWK7igDjqPSsPUfDZtyVRM/hX1/q/w7OJCYg/8AtV5/rngkQyHFqv5UKpIydCx8yXukyohQJhx7VyepaLf7ySSEr6N1bwtM1y6x2nGOu2uU1fwZeYJNudv0rRVJGbo+Z4NLbSWkmPMPr1q3ba3JZgYkP512ut+EJEYs0GCPaubm8PrypjHHtXtwqxpQTkZuhbqWNN8XSSMR5h4966mw1H7Wo3OTn3rzmbRJbaUmLIB64qzFcXdovBbis5Vadd22OaUZrZHpb2kUyj5uazrzRVlGV5Nchba3eM2Nz10Gn6xPsG4n8a82slFuKIi7PVEDWFzYy71TgcV2XhC5eW5jWSsRtRFyuyQ7F65pdP1uHTZ9wYPj1NZ0pezdyai9ppY+lNA0ezubAMcbyPWtD/hHbX2/OvnqX4+p4fg3bRhOq4NYk/7W8CTnLbB6YNelGU6i5keNVjVpz5Yxuj6g/wCEetl6Yz9ail0WJR0r5Xuv2zra2YY5+gNVm/bVgc9D/wB8mlJ11shxVR7o+pZNIjVuBQ+kcdBXy/D+2lZKPmjyfdTT5P20rRhxGP8Avk1g41pS95FSVRbI+l5NKAPSoX0r5c4r5kf9sy2Y8KP++TUg/bD0plGTNk9cRmtHh6ijcyvV/lPoubTQpPFVmsevWvnw/tgaOx584n/cNPl/aw05ogyYwemRzWUVVjo0KSqvoe8vZmkFmdtfPkf7Wdir/MoP1FTn9rDS3XJ+Q+gFaQpzvexHJV7Huz2NNFptBGDXgsn7Vel+p/75NRf8NXaUpx8x/wCAmu6pzuKVi6dGpUeqPe5LSoxb7Pxrwlf2qNKc9x9VpzftP6UxX5v/AB2ub2VQqVGceh7p5f1qOVdoFeIr+0npb8+Z+lPH7SWkMMGQce1XFTg72FCM+bVHs9Ki814m/wC0ho/98flVeb9pLStvyyYyfSnKdSXQ35We2yttb0p0dyYTkHpXi9t+0NpEww8oBNWJfjxo/klo5w7+lTCU6clJovlk9jtPF0zXMb149qlu32hgcrk1t6r8ULfWbY+S2CR2riJr+e5uS5kbGfu5r5fMX7WrzJnt4OOmpqRW4jI5q7DMETpWPHcM38RNWo3OASa8dU092ery9i1O+1eKzJ7naxxWnNco64AFZ8hQv90Uo+5ojU9+iba1TMx206OFNmcc1HL0OK+mjUseOyE/M+aqak+yI1cj2qfm61S1VQ6HFTNOoZuJwHie4KmP61jW0u8Vq+KIioTPrXPWcrb8ZPWsYUpQd7mfKTRRCS82ld/pW+nw9l12EBfkQ1Q0xlivg2OTXp2iXLNbAKeK7PZNrmubx2scIv7NsVzAXeUOT/ASKz7n9mOB88D8hXstp5qSCQEgirL30+375qXOtDaRLcujPA2/ZajlcAHGT7Urfsoqo/1n8q92a/uMj5zSNfTDq5NdVLE1VD3pahFStqeCP+yuqKSJOg9qqj9mdv7+fyr6Ca7cocuelZsl7Ko++aipia3SRZ4f/wAMzs2Rvxn6U2D9lG+c5+0HHsVr3OK+lbkuTWimryxKNrkUU8TiLfES43PnK/8A2VL+LpcEe2RVZP2ZdWUAedwOnIr6OuNUeb775qs2o3ecLL8nam62If2yPZM+eW/Zo1D+KX9RUMn7OWp5KJISB0ORX0K1zdOeZKfbXc6PjfyKuliMRTTXOJ04/aPmDUP2ddYs8tvP/fQqtY/AfVrmUfvD1x1r6Z16/meMhnz+FY2jXzxXAGM4NclTFYrpP8DN0qd9jx9/2bNYlgyHP5is4/s46zCxUvj8RX1A2tzxRAA8fSqcmozzShs4H0rGGKxi3mXGlSe6PmS//Z71m3QkPn/gQrktX+FepaU6icNhum3mvsLVLs+QckE157rUhmkwCMA+ld1LE4j7Uhyow6I8j8FfCW2vW33kjgehWuqm8GaDoEjtG4lkIwQVArfN+1uhSNgCfSsOfQX1W6D8nnJ9xWtSrUcb31I9lzbGJL89yI7OMcnjFdh4V8Davq91GsluXiPNdN4N8B2ss8Wy2/eZ619UfDzwTDp1nFNLApwMdKdKvO1mejQbgrHM/Cj4RxJBE9zbAEY6ivf9I0Sy0i1CxRqjjpUWlqsKbEARPSrsyjbkDmolBVHc7OaTe5YS5KdGxUvzuN27OKzE61bhcrgA1caVjQvwzPmtGGZ9vU1mxEq3FaFs5YCui9kBatxKW++a1re2lYDLmq9vEq4OK0oWKqKz5l2KRCLDDZL1YjsU7tUgjVhyKTyx6Gk2uwyrc2aysyYyKx7vwdb3hyyCupjt/kBxTxCV7Vy2XYvkOGb4d2SnJhUn1xWLrPw1guUIjgHPtXqgQ+nFTxRc8Cq0JdNHzH4m+CLXMLkQ4IHpXkmt/Aq7id2SM/lX3te2f2kfdBGPSudv/D0MoIaEc1y1OaWlzn9mj89dU+F97pxO6InNcveeEp4pCrRkfhX6C658NrbUQCsCjHWvOvEHwaiZiUgGamnBx6lpJdD44fw41ugby+tKdPeJeEr6Q1T4UNboS8O8duK47UfAbRMR5JwK6LKWrZjOlFu54dqdvNLCVXKHOc1ghHgcqzE17Br3hJoonCxkHNcPdeH0gnO9OalpdzlnG3Q4HXNNN/G6Bd26vNdd8AXs1yTDESPSvf5tLWJw6KBirMNugQkoufpWEZ1KM3KMhx5XGzR8sT+Br63VjIhH4Vg3li9pJtZa+qNd02G5BVkAB46Vyc/w/wBHvHBmVXrqp5jKL/eK/oS8Pz7HgVraSXT7UUkmtSLwnqMm3Fu2DX0BpXw30G22MIkG3mukeLTIhiO1UEVFXNZN/u4/eQ6HLoz5nh8AalKM+QfyqQ/DnWscW6kdvmr6RW4hU/LCPyqwLGF1zsHPNZ08yr1JWshqC7HzKfh3rZ/5dR/31UEngPV0chrY8e9fUJsIc/cFRTpEqFQq8e1dlTF1KaT0LVKLPli68LX9o3z25FZ8ljJE5Vo2DD2r6N12xWbPyD8q5ebQbRiWkhBelTzGTdpRB0EeNC1c/wADflUi6fM4yImx9K9dXQrJSP3K1eg8PW7r8kQAP8Ndc8Y1FOw1RR4nJaSJ1jbP0qpImzGUNe63nhC38vIhGcVz174MguZQGAjH0qIY9faRzVaUuh5UuZCVVOvYVoReHrqVAywsQfavXfDvw000TI7kMc+leiQeHNM06BPkSTPHTpWdbMowV4mFKi3L3j5ebw5eL/y7tUqeG7x2x5DD8K+lLmw0xT/x7JuqobawQ5ECgmvOlnLTsonb9WgfOa+HLtn2mFhXQ6J4EmuJUJyCfava/wCztNkG5rdSfrQ0VtCuIIwjjpiuaeczqK0VY0pUYRkm0czpfhh7KAbs8VpwWG1T3rRbzGXBOQabFEyMPQ14s68pu8mbzppvTQz3iMPtUYvwrbfwq3qCMxO3iqkGl+a25gSaIuNryNYe6rFuJS/vViOzLDNPtLZ1PNXRmIVzTnbRFWPbQ3FNZd1MRgy5pd3zV9O1JdDx2QywlnXHSqmofJEc1rqu5CT1BqpeWqXEJ3ZH+7WsZC5jzTxa4dIwO2a5ez/1v412HiuwVQNuT1rlbS2bziPetVTbM3ItRKWuEx1zXp3hhSsCZ9K4C2szvdgwBVcjNeieGldtJEz8vkDgV0KM0rKIozl2Ooh2tBgdaR4uDUMMrokbeW2CMnipDc7j9xh+Fc8qNV/ZZbk+xE0XNQSZUkGrDyllOFIPvVWfdg9KSw1Z68o1J9iCSbaMCqU3SpHSRn6inNbO3XH5VtHD1FvEd32IYO9SupxxSrbOg+XFIyy46r+VdUMLOaulYal5Fd0bPeojKwPWpm87OPloWJ2GTtpSw049A5/IhEzZ4NWLb5iD3oETY/hpY3VHIPUVxVaNTSyIac9jN1z5UNZOjTBLgArnBrY1plkQ8E1maMv+kYWInnrUxp1FvETizo5btdg+TtVSe5XG7G3Aq1M0qEb4wE+lU9S8uaL92cHFbqL6xsUk1ucx4i8QC3jcZFed3/iQtIQGzXQeJbcJK4nlGD6HFcvFoVvcz5VnIPvWsXFbohz7DNOluNRuhjJGa9M8NeHppmQbCS3tVLwp4YhSSPapJJ71754E8Hw+aHljOAuRXXRlCb5bGlJ3exd+HngRbONJ5k29+RXq1rchMQoAIxVNYBBbBIwAAKk05mZtmBzW1SEVsjvSsdNYPyK0JH+X61nWELMg9q0Y4T0PSuC2pqtxidatRdRVd12HipYGZsVvYvmZoRferRtelZtvlmrXtYuBRLYfMa1v91fpV+LoKqQxDir8KDaK50aIkTk4q5Db7h9aLe0RmGc1qW1omcc07A5JK7Ky24UUvkj0FaItkx3/ADo+yp7/AJ1hdmPtTOFuM9BUscPYc1cW2T3/ADp4iUdqV2J1bkCxDYc1DNbKy9ARV1og1J5I9TU8hCmYN5YFseXgetY95pDODux+VdfcRBSMZ5qnNbLKOc/nUOBvGSaOKl8MRXCuHUEfSuY1bwBDKHIjH5V6fPZrEoK5yfU1QuLfcpHrXPKEr6MzcJXufN3irwIqmRRHzXh/i/wfLBcOyoeD6V9s614ctponlKsX+teSeKvBkVy0mY2xQoy7jUbLU+Q720eF9jCqsn7oYr0Lx74Z/s67PlqQAe9cNc2m1SW7UScUrNambpN6oxLyETI+eBWHPYQRHlz/AN9V0lztSN+cnFc7fStn5cflXBPmfwiTdMdB5KD75P41p2SrKeVrLsbRpiC4HWups7Ty14x+VcUo1ea9y1Pn6FWXy4R9zrVRpZCfbtWnfQlx2qNYmVR938q15qltB8y7Gf58vvUZVmdi3WtURNnop/Cq8qhQema55OvzK7Go82xiXqBc5rmdRx5zkV1N7F5rHkVzWqWjI5KcgDvXbTqTtYv2TKCZZ+lX7a4aFgB0NZkEU7S4IAH0rVhtypBJGa64Qq1HZMznTktS3LcFoulc7qjoZUL8Y9635Cwj4x+Vc9rSPKRjaaHTnB+8yU7bon0nUoRIFEhyfeuytF3RbtxOa4Lw/pwlugzDvXosKItsitjA9KhKHPy2uaOUWrJFWdBt61R8pWbrVu5aNTjJxUEUSO/DHNKTpw0cDImSBdveoXjET5zVoIFGNwqGeJFQuzcD0NclWjGS5oIunHmkkNEwzQZRj61UlmTPy5p8KtjI7VxqnFbjqy5CR03HntSx3McQVTUTyy47flVV42dsnOahwT0JhUubdvcoy4FPm+bpWRDvQ5Bq5E0jrXM6euhre57KJdpxViJs1nswaUVftUGOtfWznM8dlxP9UfrUM3+pNW44Rs6nmq12EijI3HmphLmZFjzvxe5TGO5NchaXLef0rtvFiRbUIJfOeorg3vFtpjgA/wC9XqU1HuS4s3YHM1xHGcgOcV91/AT4HaRr3gaC6u8knaeme1fBmnaor3luTGr5ccV+nn7OEgl+G9nhQnA4H0qnRnOXuyNqrcKPMiRvgd4ZjiSLyTwPvYHNEfwF8Muf9Ww/AV6D4nubbRbQ3czCOKMEk1wTfHfwzHZh2kcODg7Rnv8AWulYSbXxP7z5yNeoqsot7CTfs++GWjIKtz/siqDfs4+F2/v/AJCtG5/aD8JrIIfOl4AOdn/16i/4Xz4T/wCfiT/v3/8AXoeGqR0cmXVxE09DP/4Zt8LblP7z8hU//DOfhb/b/IVZPx68KY/4+JD/ANs//r1B/wANAeFv+esn/fH/ANep9hU/mZH1mY3/AIZ18LZ/j/IVC37Nnhf/AG+fYVOfj94XxxLJn/c/+vSH4/eG8f6yX/vj/wCvWsaMrayZDxVXoio37NPhfPV/++RTx+zf4YUYy/5Cpj8e/DTD/WSf98U8/Hjw1jPmSf8Afv8A+vWcsO39tkLF1v5WV1/Zw8MZx8/5Cnr+zP4Sxkh8nr8opT8e/DSn/WSf98U4ftB+HQMAyEfSlTw1t5Nm0cXVXQrXP7MHhGcYw/8A3yKdafsx+FLFfkQk+pUVZH7Qfh3H/LT8qjl/aJ8OoCPnyOelX9VXdh9dqdiC+/Zq0G7jwOB9K8R+P3wf0L4deHpbgXSJPtyoyAa9k1D9p7w9Z6fPLlkdFJAI61+fP7Wf7ScvxN8UwWFjI6WixmNzHnrmplh+TVN/M0p16lZ2PNrrV4tfu5f3jOitjrWvpduimNYgTnrXPeD9OgtrZEERlJxl2GDXp2h6PHO8X7oQ7fQdaw5GehRi18R1fgjSJHmiJUkZr6I8O2YS0iG0A4rzjwbpsUMceR09q9f0O2ieIDcQAO1a0fcndnrU5R2tqWpbf90vFRQKYRvH0rTliHl7Qc1ROVfYVGz1rsnLn2OhmtYXbKnQ1owXhdwpzzWJa3OwgbBWvay+awJUVzcjuNFxl3tVy2t9wqOCEMQatpJ5Qxt61diyza225ulbdrb7VrJs7g5HyjH1rbtZiyj5RUtaDRYg+8tX4f8AV1SiXaatxNgYrHlZujWtPvrWnbdaxrWU5HArXt321UYszqbFnHvRn3oLdxzTh1rR8qOYX86Pzpo6Utc7rQXQgKKKKyvfUCGdSzCq7pVxl3VDJGF79aGjWMuhVMO8VVuLMMOnNaDN5Q4wahd9/UCuZ2N4tmFeWG+IqRXP6t4eiaByVGSK7WddqZwKytShFwhBOM+lSXY+c/HHw1OtNKqIAW7155cfAWdwfmH519RavbLDbSgZzjr3FeceJNd/sqMkyyZA9KjdnkV61SErRPEp/wBnh5AcuPzqmf2bSxyWH513svxIXzH/AHsmR7VE/wATiwxl8/Q1tGjc8ipiapx8P7PK24++M/WpZPgg8Q/1g/Ougm+IZc582UY/2ail+ITzfxuPwNbRwy6nOsdVjoc4fgi8p/1gP40h+CEmf9aPzroI/HzIfvyH8Krt8SirEb5P++a0+qxK+v1Oxin4ISY/1g/Os66+CD+Y43jGfWup/wCFlf7cn/fNRSeP2fLbpOfasamGjdaFxxtaWxxk/wAC5GOd+fxqjP8AARnY5cZ+tdy/j9l7v+RqB/HDyNu3Sf8AfNaU8NEv63iDhU/Z8KNkMPzpz/AVwww4/Ou4bxw7DGZPyNKvjKXqDIfwNb1qSpxuiliq73OFl+Asm374/Osu6+ADFeWHtzXp7+MpmH8f5VTuvFTkjc8gz/s1xcqe5Xt6vc4HSfgEbc53AY960Lj4RPbjG8H8a6qPxaYhxJKc/wCzULeKizklpXz6r0rajThzbCeIqx6nD3Pwpbf1/Wo/+FUybflb9a7ObxHuOfn/AO+aiPiEvwnmZ+lOeGjN3sT9aq9zkG+FE+fv8/Wo5fhdLEhZ2yB712K61Mx5aT8quQ3b3A27pDnsRxXRClTgrNEvFVu55FqvgxbMEgYxXPTRfZpNter+L2MMJbbnivJb2686cggDmvlcwUVL3T1sNN1F7wx3RvwqGR1z71HIxU4qOOAOQSTXnRaUWmdUouMlYtRSqz81owOm3tWS0Sxj7xqWGbaOtEJRjujrTPZ3Ty5MDkVZgfb1rJt7wumWUhqtR3O7tzX0FZcm55fKzYiudowO9RXcP2iPk4zVIX3lNjaTUc9+WXjilTjcOVmF4l00eWhznrXlmuQiGc57GvTtcum8o7mzxXkviiZ3mOPWvSp0YPdkuBa0W7H9oW4zn5xX6r/sySb/AIaWZ+n8q/JbwrDJNqSsx4T5vrX6xfsnXK33wviOCPL2j9K9GikmlEqpH2lCSj0aO6+MdsbvwXeIOuwmvjzR/DyXlg/mDox/nX2T8SJWl8PXijvE38q+S9BmbyruHIyjdcdea9WMHGKZ8tSputXqcvRIrHwhp8s07HGUQGov+EWsfT+dbFtE2+eUtkOMYpePSsZzlfQ6r6KyMceFbHI/+vUv/CJ6f71p8elLuNRz1Ba9jNHhXT1B460Dw5p4/hFaQbmnbl9D+dQ1KWrKUebd2Mv/AIRzT/7opx8OWG37taW5fQ/nSl0x900cjHyL+ZmO/hywz90VE/hu0Y5AIFbR2selIV29KI80dh8r6O5jf8I3b+hpknhyxVcuK3OfWqGqSBIOVJPrV88+wcsux5F8UG0/TdPkRSBuBr5uttEtJdVklEIfe2c17d8ZJROQoOMmvPrPT0tliZSDxk0nP+dFUYvn1Rp6TpwiVPLhAruNCt2Eib0CelczYXjsQFwMe1dPpU00s0YY78egojGD2PSR6n4eQqiYxmvRtEd1UemK4Dw1C3lRnFehaXKIoxlDzTnSSWh0Ul7xvQfMOaSdF2nHJpsUwZOBimljv61z8jO4dAm5+lblhFyKyYE3HrWzYyhGQYzmhxa1YJGvbxcVI8XzCo4JgnarG7fg+lQyy1aRc1tWqfIKx7SUbulbVu42ZxQxosJ96rMfaq0XzNV2KLgVm0acxoW8W1UNX4224qC3KLGgyMgVYCjHWhp2FJ3RcQ7kB9aXHvUUM3AX071P2zXnrnvqcklqHQ00sAaC3Pak43ZraPJ1HZj6KjMhz2o80+1TbsKwrvtqCR85p8nz9xxVaRto9aTRpFCSNuFNoVt5x6UMu0VySWputNCK4/1dZl3901o3Dfu6zrr5higtHMakT8+BvPp615j4705rmJy0GAa9aubRmfcHArl/E0RmgdCA5I64pRWpx1Yxe58+jR7RJX8yIZp39lWG7/VLW5r9n9muD05NY/IPXpXoU4M8ipCJD/Y9hjPlLUJsLDP+pX8qujO081HkV1pWONxS2RW+w2H/ADwX8qqtotgzE+UvNaeRURRs9RRoTbyM/wDsSx/55LTW0yxXjyhxWl5TeoqNl7VUVF7gnJfCjLfTLFj/AKkVJDpunsg/dAVbaHcO1NKbDiplH+UOap2Im0vTv+eQoOnWa/ciGKl2n1pRvXowFZqMr+8UnJ7kP9n2v/PEU19NsmYb4RVjdJ/eH5Ux938RBquWPYsr/wBl2H/PEUjadp8Qz5I5qxQxGeeaEkZy2KElnp+P9QKjWzsWb5IFzV9kVh0FM2CLkdaszKX2S2Vv9SKtLDb+UdsQB9aRlZj1H5UkjMsR5rOfwkTdlc4Tx7CPsz49K8Qu4WFy/wBa9z8Z7nt3yM8V49qDjzZF2cnv6V8nj073R7OCd1oYkn36WNtqVYa03NndTWhCDr0ryFJbHqyi+Ypys3vTYt2ferzwhxRHDsH0q27I1PWV6cDFTR/eFMl27/lzinx/NxmvoIp1FzS2PM50ty1DaeeNxPTin3FgEXrxUcNyYcgd+aZdXLuuAazU5KWmxoncx9WsRLHj0rzrWtKQTndivQNQlkVDz1rzjxHcTLMfnUD3NbxrtESZNptjHasXTGdtfpR+xpeed8OzHnoVOPwr8xNDvmaeRZJFOVwMGv0e/Ylv1bwq1sTknHfjpXXRdZz5lsbUqUnh6lup7340gFxptwmM5jb+VfIelr5WoahH0w39a+w9dxNbT57I38q+P41MPiPUIj3evq4z91JnzGXtRrVX3SLSMFix6mkoC7wQOqcmispWuXF812gooHWhvlbHWoK5WKtOpREyjOKiE3ONpzXPUcr6EtW3JKKFyw6U0sf7hrO8+49B1Mpdxx9w007sZ2kV0Uoye7HFpC1keIbhYbKQnggZrXKMq7sHFcX48u2t9PnkOQhXGK6+XzK50eC/EHUv7RvnRTnBrCsMvEA38PFNu7n7RrMrMxIJP86u2kJ52gYJzWdSjKashU6i5rmnpifMK67Q2WKbmuX01CWFdPpq5bPpWcabpvU9CLT2PU9C1iOKNBxXaWepLNEgBryXSd0rJtNd9o6sijJ6CrlNPRHVTTvc7iyudy1cDVh2E23Ge9bEXzjipO0uW781o20u2RKyo1KYzVy3uB5iDBqZJtFnRWzbzWtDFuSsGwuF3L1FdDZ3CuMEHNc8otAh9vFtatOCXaoqnGnPFTp0rJzQF6N/mFaEMvArLiUr2q9C4WPpRdFo3oIlZUO7tVpVGOtcuNRkVsDp9a0LWaeYDawGfU03JWA2kO18Va80bazYN6KN+C46mrQcMOnNcKTIlEduPrRuPrUe85xQWKijlY7Di+PajzT61GG3Cipc0HKOL8daa3zClClugo8s+1TzoErDEXbQ/wB2nsu0VFI4Uc1jItakFz/qx9az5/vVcnuFZcc1Smbc1SaGZeZ8s4rEvbYTRtu5roZItx5xWTe2787cYrWEG1c5qkXueL+N7ApO7AcDmuMHQ16x4x04tDPnBO3ivJmfZcGIqwcetdsHbc8SvKw4fdaoqJ7lYW2nr7VH54/vV0cyexxqXkSUVH54/vUNMijlxSHzIkqFxuJprXsa/wAQqu9/CWILfrV81gU0WKik++aj/tGH+9+tRvfRM33hTU/IftCZetOqm2oxL/EKT+1Yd33hU819ifaIu0x/vCq39qQ/3x+dMfUoOP3ij8aVhOaLVNaqT6xbp/y0X86ItYtpmxvAP1osTe+iLlNf7tKkscq5VgR9aVsMcDrTDlZFTWXdxT2ULUUz7V4pqPM7GNWL5TnfFtsr2THHavDdbKxXTgdc17x4lRpdPfBHQ18/+JopE1EjjG6vBx8IwWp7OAjZK5VEu40si8dKgDBDk1MsystfKct5aHstq4g6UHpSFxTTIMVrUg47l2PVrhx5vHSnRvyKrKrynOKkXKkZBr6OUo+z5Y7njyi3sWQ25qc/SooPmGfSnTSLGvzE8VnCUmrJHTGLsZepSbYznvXkHjVpGd9hxXqmt3caRjJOT7V5b4pm3OcZNOXPDdClBnKeHUu31GT5jgLmv0z/AGEnZtMKuckL/Svzb0O5Md1PxyU4r9A/2DdUla4+yk/OYy2PbFexRqJxSO/DSToVIrc+wtT+ZJ19UP8AKvka5g2+Lr//AH6+vNSwrSL3KkfpXyZrSiw8Z3kU3Ds5wPWvZWyPh8FJLEVIsijG2Wf6UynxqfOnGO1AiJom0nqdFJ8qafdjD0qteXYsYTI/arhQntWR4iTzrJ0A5xWfOjoSvsc1f/FGO0mKAZxVF/jBaoPunP0NY+m+EodU1J0kzkn0rrl+DWiMoLvjI/u1rHDqtry3Jc6dPSb1MF/jRAp4U/kaB8Zo8f6o/ka3x8GvDin5pD/3xTD8KdBU7QeB/s1usvcto/iL2tDuYn/C5U/55H8jTJfjSm0fuz+RrcPwv0BTyf8Ax2g/CnQ7jIRuV6/LQ8FKn9n8SXXoLdmI/wAaU8k/uz+RrhPG/wAWRqlhJCEIJB7GvVpfhXoYiI3dP9mvK/iH4N0bShIY3GAP7tT7BreP4lxqUZ7M8v0uF7y6eYg4JzXSRRBVx6VkWMotidg+Q9K1La4DISe5pKM4/CrDcY2900bN9jiug0+4G8D1rmrbLsCK3NPhkaVMCmlJ/EdNJM9E8PRbwDXa2kvkqOe1cp4bTyYULjFdIXHlptq500o3R6kU0dDY3fIresbnc4HtXH2Ociug059kgLHjFcvKzY6BW3GrUCfODVC3uEYj5v0rRhdWxjrQ3bVgjUsPvV0Fl94Vz1k21ua6Cy+bGOprmnUi9ika9v8AMauw2+7FU7b5G+atm1ZGUdPzrjad7lIVLbkZqzHbhR0qSPDGrUUQYVd0UZMlttbIq1ay+UadcsgJAqrHndxUuQGylz83Wp45gwrFWYLjJORUyXyJ1JrM2tc3IWVsVbMSsvSsO2vlYgg8VqRXBcDmrTOecHugeMK3FJs96kZd3JqNnROtcbi7iTYqpup3lmmxSKwbFPMqjvT5WJ3uEicVQuvlQ9qvtcJjk1mX9zGqn5qycWXTv1M+V9xIqu8m0GmSXK7jzUbvuUkVHKzYdvDNiqkybmPpUiOPMAzzRIoXJJGKXNOHoZSOG8W27eVIVHOK+VPiPrGr6dqkgtlOcnGDX134kVbiOQLnp1r578Y6dDFqrtLyM+lerhEqzsjyMTVdPXlPA5PEni25uCVjbb/vH/CmHW/F2f8AVv8A99H/AAr2MtFaNuSNSD0qubxV58pa+zw2Wx5LyR87VzBwdrHkf9t+Lv8Anm//AH0f8KYb7xa4z8/P+2f8K9bbUo1OPLWoDcOTnYuDyOa7P7Np9jD+0H2PKjceLWP8X/fR/wAKqyS+Ld5+9/30f8K9g/tEJwyr+dU5NTRpjgL19aqOUQqbOwv7R7o8o8zxb/tf99H/AAqeNvFbJzuz/vH/AAr1Jb4N0CfnQ2olBjC/nQ8mS+0Wse30PK3bxX/tf99H/CmonihxlmYf8CNeny6qV7D86pXWtqj4xg1lLKafV3H9dfY88ZPEyfxn86iktvEtycmUpj/aruZtYLHjNU5r+5lI8scDrWf9lUQ+uvscY1p4gTrMx/4FV7R4tZa4/fSHHb5q3nku5Tzx+NOt3ubeQNjf+NceLy2NOnenubUsVKtLlaO48M20626GVifXmtoP+82isPw/fzSoFK/rXQCMFt38VfNTi6TtI7WRydKrTfMuKtvEWFQSxMvXpTpVI8yZlU+FmVr8X/Etf6V8/wDixP8ATiR619Da+o/s5+wxXgXiWLzb5zjgH8q8PMnzbHp4OpFJI5aTdSw7uOCauTRIpp9uiYz3r5+FKTaTWh7DV9UQbDTwpxUrMopFZGrarhY392RSaZ6gq7G46VZheJQNwqpDLuBBPOanjhWUckCu2m7vQ4Yk8ssbDMeMVm3jctVuWJbYbQwbNZ103ykV2U6ck7tEOc0ZOqyosYL15p4pv4I3PrXpt7bJcRESMEx0zXlHjmztoi5M4GPWuz2E6vwq5hOvKJg6TqUU17Iq4yFzX33+wRchvE8a5/5dW/lX52aHNbx6hKUmVyVwOa+/f2B7kf8ACVRndx9ndfxxUyh7CVnodWBk1Copby2+4+7tS+aY/Q18p+PYtvxDl/3zX1nJbNcs7D5cV8sfEqH7N8QJTINgLnGe9fQUlzQTR8lQkqWKbnpzbGUp/wBJlHsKkqNc/aZD2IFP3p61FR3ldHZKLUmmO/irN1l08uT6VoeYGPPFZuq24lik2tnisbM6ackt2ct4aaP+2X6da7t/uj6VwPh62EWsvuYDJru2lVlwCOlfQZe7RaPMxj5ppoilqu/3qmkcE+1Qsrdcbs19HCL3PPaZVk+8abDceVJIeQM1JIjsc7TTJIfkJ7nrVtQnozOcW2ipe35is5H9q+a/ilrs99qkkcbEoa+hfEM0dvo85ZwCBXzD4jv45tSkwwchjXkYtey1Z2UYSILKF0tEZuprRhiZ0BHSqQuPNjjVRkVsRypDFGAQTjmvGhOc3drQ9mnCVixp8Mm4Hmur0aJvMGa5/TpgzLgV1OkP5kqdueK1sz0KStud5pvywpW3FJ+6HtWRYW7tAhCnHrWgmUXkYqJRdjvTTNi0l249q2bS53OBmuaglNaFpMVkBPArGzLR1FtNzWvb3A4rm7SYMRg1qW1wPMQbhk1Eo3Wo7nWaYwd810lvNHDH1FcZaXi26ZLgVS1TxOIUciUcD1rzqsIrYOdHb3OtrEeG/Wq8Pi0xOAH+XNeSXHjB5BgPVdfFLY5fn615c5yWwvadj6FtvF8LAfOK1bfxPAwHzj86+aLTxVdM/BY1sw+L5YVXfJs/3jWHtmaJs+iLW8iuHyWHNT3csUC5DCvA7f4l+UAEnUke9Sy/E2SUfPMAPrSVaQ7s9k/tLaxHBqRb4uucV4unxRWEAGQEDv61dt/ivEw4kU10qakY+0qHskF2NgJYA1bj1QxDhhXkdt4++1gSCQAGtW18Vq+MyCtVqP2lTsenprqquGIzUU2tqx6157J4gWVhiUc0Lq5Y43gsa53c7otW2O8TWCpOw8UNqsrng1ydneOoJIODV+K9OM44pal2Ntb+Qk5Jqpc3DsDyazJdbgQ7fMXf6VFJq67c7hj1ouZSlystLK/m/MeKiuNSWEkbhWDrPiSC2tSRMofOK4XU/GR8w7ZeKFYy50emSanuBZWpp1bbGdzV5Q3jgxQufNGRVd/HDSp/rAM1FVx5LEX1uej3+rwsrgsMmvJPGtsk9yXFLc+JpHYkPxWTqGrrdocvkmssFXlSqXR5+LvUjZHP3ifLj0qhKnHtWp5TSsTjIqtNCcH5TX6tl+JVWneTPhcVTlCeqMWZPmqOS3kkXhjV+WE56VnhH3nHY167mjg5lexnXGj3Up+VzVV9FuFHLnPeugFw8Iw1QyTNMTg9TThUTT5TVQT3OeltLmI/fNVjDds+d5xW/PCc5Y4qIIip98AVhUr9LnbTpRM+3tpMDe1XEs0cZbk1DKqu+xJAWq5aWjomGzk9KzhJzNKlNJKxF9hiqKe0VGG3vWl9mb+6ajktmyPlJrWxhysy/s9Bh2ke9aBhK/wGq918gHBGTXBjXJUm4nXhYv2hueG1+YV0zfeFc34cYbh9a6Rm+avgsRzSl7x7N7C/w1BdKXiIXOTUhbigNtOeta0aMbXOapNONrmTqluz2Lq3PFeJeLlS0uJAeCehr3e+uYlidZWCZ9a8N+JUMa3XmKwxnivBzSjOnHmtodeFOInf5uKWB+RmmSIXAxyacilRyK+YVaUdmfR037pcnQY5FJEiZqrLMzDgGmxyuPWn9Ym9xQvc9NmVkmOOlSxyup70jzDccimC5DHgc16+Gi07s49tyxIxcZNVp/u1OrmVScGq9wyrnJFb1JTb91lSkmjI1aJnQbTjrXjfxJsZGU4bmvYdWbeqBHH515H8QUdlf94Pzr0sE6qd7nm1Yt7Hm3h+zki1MFmzk4r9AP2FL4W3iuKMnkg/yr4K0VCmpxFnBAbnmvtT9jW8Ft4/tF3AIx49+lVirzmd2H0a9Gfp5adZfpXyx8a4v+K3T/e/pX1Pa/K8o9q+YfjdH/xWkR9f8K9vCyjGlZs+Sqr/AGmHqzlpfvfhUdSTkq/pkCo6mOx7NXcG6VWuW2wSfSrJUtxg1UvsrBIDkHFM5WcfpU3/ABOn/wB6u/itwwFebaexTWnJBHNeiwXO6MEeletg33OWqne5JcWwU1FJ8qEUs1wWOaYz7k+tfVwa5Tl5lsRP941FL/qz9alZTzUUv3DniuKUkqiuS+hxnjT/AJBM3+6a+X72LfqUrf7R/nX1D41Uro85x2NfNc0X+lzHB+8R+tcuYRc4Ll1PQpSStcdZpsYVsW+zZlsZrNt0LEYU1fihLjPI/wBmvCUnTgl1PZpTi+pp2WcjbXUaJuadC3SuXsGETDPJrq9HlDSA4xj1rP20jrSvsen6ZcD7KgJq1Iu8ZHasTTpt0SAGt+HDRD1qlVbdmbKLWoQDaKtI/FQhdtND84rTmRsa1tchFp0ur/ZxvB5FZMlwYl64rFv9R2qRuH51nNpxHFc7sb994zdEPzVyepeM5nc8msq8vPNbGahihSQ72xXmVEzd0Ety3H4nZiMqatx69vXkcmsspAvKpn6CoGvUiJHlkH6V5tVaMx5IR1udbp180TZZ9ua0pdRidcGQfnXnz3FwwGxjTAt3IOZCPqa85U5PZFqcXszuZNXtrcMQwyKw9S8WIpIVq5e/lkVMeZk9+awJ7h93zMafI09UWdY3iqdzhTxVu08QXCnOTXFWV8BIAecd66CC8jVO1ehGlH7JsqcFuzutK8W3CRopJxXcaL4qLgb2rxKLVlifGQK27DXtoGGA/GolKdPobRoqex79p+tR3MgwwrpLVt7IRzXhXhjxAz3KKHzk9jXu/hRDdwxlgee9Jam0qMYLU6iyt3mt8gHim3Hm20JzkAVv2UK2sQAXOfSsbxvcCw0qSULhQpOcVLTW551Scl8JwOp+IYrG5cu4GeOaxdT+IsFvEQHXI968l8VeMprzVJYkckISeK5W81G4ueNzVi5wva5cYc8bvc7zxZ8SPOtisb87h3rk08WXF233zzWAulyXcmGYjPPNbOk+FpGkGGB/GrvHuQ6cepuabfSyyIZGJTvXTWvkyxZ4qvp3hNzFtznI9aW8sTpkRBYDHvXPUWl0YTnCD5blXVLtbdWCkdK57+1CzdaTULx5ptuCwJ60kNmGYY5rGjpLU5alzRtr9tmOeaWSbcO9T2+nBY8n0qP7OGPtX6JlKbp3R83joKTuU5HLHis/ULkshEK/OK3PsitVS6+z2alsAmvqH8NjwVQjzHJmzvrhzkkCtGw06WEgyOSKfNq4lYhExSLeM4wXA/GuDnnSukj0I0E0rEGtytFEfLUuf9muTRr64uiMMENdi99awjMro/tnNZl9r1tE7mGMHjsK41OpKV2jqp0EZ0aSWkoZ85FbtndtcqCOQOK523u5tUuwvkuAT/dNd/ouhJDbDeACea9OM+SOg8RBQimiKGIuo4pXtuenWtV7RIV46VXZNx57U/ayOC5lPB83Ss7Ubc7E9jXQSRCqF/EGj+lc9eo3CzOrD/GR+Hn2SgV1Y/eZrjdIYi4/Gu0tULKCc8ivjcU1zHoT1IyhyKHQ4q0U5pkyDyzUJt02o7nA4SvsZGrWP2gDIzXk3xL01YgGPQc17ZebViByK8U+LdwzDYoPzYFebmE5OhaTPTwyseavKij5aovM+8Y6VIYti9aYX2MMrx9K+Jikj6Sk1ylgdKD92lG3FLtFRddjY9FvLk+dtBPSoYZXV81DLcj7QB1GKtLKqrnAr6iFB+y3PNqvoSy3zoAPUVnXUskw6HFWRKsoJPUVHJMqe4qqbjskct0Y9xb7VJfv0ry/x/bx7T0r1XU3NyoCA8V5P8QIH2GvVpxl6EyqR7nA2CpFcHGOa+vf2VLjy/GuiZPJ2/zFfHFqjW9xlucnFfWf7M0xi8ZaGQf7v8xWkqaveTOmg1o/Jn61267nkPtXzT8dYtniu2f/AD0r6YtGxEWPRgMV87fH6HbrVs+Oa9KFGL1R8lU/3iF+7ODuW3yIfYUUkXzjOegFLTaS0R61V3kKjbXB96p6n+9eT8atjrVaZd7P+NSc6ODk+TUz/vV3Wm226IH2rhtRPlaocf3q7nS7j9yPoK9LCvUUvgZOtt+9FVmGyRx6GrK3OJQOoFVpvvOfU19VS+E8WfxDA4UfSq15MZSFCkim3EvlnngVRuPFlnYYjkK714PNeViavsndo9fBYb6xdGX44t5JtFkVUJOK+db/AEq6imkHlkAsTX1FH4l0/WI/LO0g8daw9Z8GWd2jTRoMNXkSx06j5Uj21lnIry0PCNHsHVPnBzWhLYpg+orurvwqtsDtX9K5y+01oSetTKhJe/ct4aNJXiYtpboko6V0VmnA2npWA1uyyfSr9v5ysmw5z1rnehvT0O70lnVB82fxrotPuyJDuORiuS0OzuZ1HJrrtL0SdnJcHGPShzj3OyWqNqBklXrTZ4lhXeOtTW+lvEnf8qZNbtjBzTUkzKxmXbl0OK5m/t2Zjx1rtTYgr0FUp9KDP0/SlNPl0KjLkdzhJbZ1PSpIYt3ykcV093o4ycKfyqm+m7UJwRgeleZUjLube0dTcwbpjaLiLj6VQdprlvnkwPrV3UtyHav8qy10HU9Sb9wGGfQVxOnNvct0E0XftC2aE+YDj3rm9a8fRWJILdK6eP4XazcriTeQfasnVfgRdXf+sRifpXfQoxjuzn9nGOxws/xEUucE8mpbbXV1UfWulg+AUrsB5T8cfdrqNI+B0tinETbv92ssRTg3ozNVZJ2OFhVkAPl5TtxUr6r9nU/u+RXol74AvbaERpAxC8Din6F8HdT1ucL9nbn1FYv91sepGEam7PLzqrTzbwCgPaug0a5a7IBUn8K9gj/Za1F3DtEQPpXUaF8A10dgZ06e1Spe2+IJVHQ+E878Hac8V3G4Qhc+lfTvgOUSQxoxwcYrko/A1tZqGiQDaOa1tDu/7OvEQHgGilFqRnGvOs7NHtUGnBbTcOrdK4X4rW12/hyeNVbG013GgaiLyCNmPCjmrPiFbbVbCW3ZBkrirrvTQ563PSu0j84dQlkttcvIzkEf41nyX1xESVJz9a9U+JXgFrfxLdvCpCkenvXnw8PXHn7NpP4VwKnF6tHXRk5002cjfeKb23mP3iB706y+Nn9iShbgYA9Sa6nWPAN1LYl4ImMh9q8m8U/B/WdRmOI3GfauyEKfY56mh7ToP7R+l3LxxhlEjcd67bT/ABPpnipctIpc18m6P8C9Ys7qOVhJhTnpXrPgzwZqmnSJgyYHtV1KVPl0JWGhUj7R7nrlzotupPlYwfaqq2aW33RW3oej3D2wWQMSR6Vu2/gl5kyQa4adGLkcNV2dmcYHLLjBpmz5q6TVNC/s7IIrDVBnpX3WWP2VJpHzuNUb+6yFYjjvVPUdISaPKdTWrtG7vSxQl24Nex7WR4qT5jz+70G/VyYicfWqy+DdVuGLNKcN2yOK9EuoZUyVHHaokd0Ubjg0nNy3O5T5Ekji4fh1NMMyyHn3Fa1j8PrO2jAkALDq1dGtwi9WxViO3WZPMDZFTYftmUrLQrSzA2gce1TXESKw8vpipzEidTSFVboelUhOo56Mz2XjFQTIcir8qDtVeReOadiWjPkj3Cql0n7o1oyLVa6T90fpXLX+A1ou0jH0v5bv8a7m3b/RwK4awXbdn612dm26Mc8V8fil7x6KTkWH+9Ub4xz0p561FKpZfeihdEzaSK2owoyL0ryf4nWy7c16veW7bUrzH4lWx2ZznArgxtP2idzooyR4ldL5c/tT5JQygetO1NP3w46VRmYrjivjqlO0rHtU43V0aEa8D3qVOoqvG1To25a4pHTZnWxQ+ScZzzV1Pu1ShJY89avA/L9a+vi/3Vjym/3jFVeDionXmp4E3RvxzVe5+UY7VjCbpO6FOkmr3Kd3drbrwoya8v8AHrtcA4XrXo95hyma47xjEiROSBXu4V+30Z51TDp9Tyc2LzyxgjGGzX0p+z3/AKD4h0okkEOuPzFfPFzfxxTxhcZ3V7T8H9Y2eI9KAPWRf5ini4KCUU9jtwkeWNj9itGl87Q7J853R5rw/wCP8W2/ib26/hXsvgyUzeD9KkPVof615N+0IgVIHPpXpYSVqB4GIX+0I8lILRQHng1PTLXD2UZ7in7hWcDsqLUG6VUuv9WfpVpmwKq3X+rP0q+YzRw+tf8AHzn3rttD/wCQbnvgVxOt/wDHwPrXbaF/yDce1dmHXvCafKy7Go8lzgZqmiFXJPOTVyJv3D1HIgVQfUV9jRXuo8OafMc54nQtbHbx9K+ffiLc363ZjiLqAeoNfSOrQiWA5rx7x1Zok+Sgzn0rycxTsrH1OTTcKhzvgn7bEkbSM/4mvVrbWjEqRuxyB0NcHpG7yUCqB+Fa1ykqzBiTnAr5GUanNufcY33qaOtllS8U4AOa5nXtHbeGA7VPpupGJgD/ADrSubhbtMe1d6qTjBXZ4ypJQTPMrjTnafHPWtvQ9BeZ84Nat1pYDl8Vc0i8W2cqcc1Kl7TczUTodGtBZhMgDFdvZalF5AUhVP0rhxd+aoxWvZo80YAJ9aJYdNblnVGWO4TjFUp7MZ3DnmmWVtKqjJNXooWZsHpWDh7PYoZa6I0wyAasHSDCeV4HtXQaOqIoXAroP7EW+TCjJaspV3blFy3PN7lSi7ViB/4CKy30W61GURiDAc44WvY7bwOisGlXityCw0rTojlF8wDiue5DbpnjOnfB0yuDIv5iuks/hkthsCop5/u13RuDMf3IA/CrlrI0S5lH6VEpNK4nipfDYw7PwlHZ4MiLj3FbVtoOlSoBIsefpVwN9s4JwKni0u3QZeTB+tY+1lLcEmJaaL4eV+Yo8j2H+Fag0vw6q/6uMfgP8Kqw2lspxg49aklit8fdIqvZ82pSRVOg6E1w7iKMoTxkD/CtzTbTQrQDbFEhHoBWQtsXAKRnZ2pRYSnpGag2Wxf13V7dFMduqlMcMBXNNI9xk7cj6VqS2BwA4KmtCDTo4oOg6VSKscDqtm8sROCMVyMam2uiSTwa9I1zYpKgDFcLf2480ketda2R10F1Ou8Na60K7QSR9a72KZbyz7ZIryfw4wSR9/4V6LpNxvgQLXDUTOqtZo5bxX4EttXK+cB97qKr6D8E9G8zzJCuevJrvLpSkRYpvPasRb68SYhIzj6VMXpY4nCdtBl54B0GJPs5SPA5z/kVjXnw48OsT8kf+fwrWuLyXzf3qEVXluQ2flNVfsefVjUOcuPh7oNupdVjyv5fyqOLwtpqn92kZ+i1uS+VMCkmQD1NSWtjbZXY+fxrnq3Ip1JxfK0ZcXhtVIKRrgegqWTSjEp4x+FdJa2hUjHIFTzWyyA8Cs6F+bU0xEFUieLeNYjESMfpXBFRk8CvXvHmj7t5x6mvKmi+Y1+gZdJey3PlK9LklYr7R6Co/KO6rXlU/wCz8Zr2Fc42ikULdSfzphi57VofZ6idNrms5CKhhHoKljXYgAqTyzTSdppDSCo5akqOWmtwZRuKpXGSw5NXZvvNVZ03MK0BkcaEYzRdfJATU8adOKLmHzYSPSuet8I1ucubjbefjXYabMJYEHpXH3NsVu/xrqdHQrGK+QxXxHu0PhNBelJJ8q59KcOlNcfL61NN2jc8+t8REU3rz3rzrx1Yp9nuGzkhfWvQpFbbgV5x42hmYS5J2Yp1IqpDcUPiR4pqPySnpVC4IYCrevMYrg1ST50ya+MxeG5JOSZ9bhkvZipMc1OkzY6VFHKnstTJKuO1eM4N9DU75vJSFQxAfHrVUyhX/wBYSv1rKkWS/uBIrkJgDFaMGnKkeXc19RGlzM8Clf2xbFxyAG470kz/ACZJzVV9iONhyKdI/wAn/wBeivBxjod8qKbuU7r5hXG+KJR5J3c/WuumlBBz1rk/EloZoz9KmhiJU3sR7BHm7SQtqMYMakB/SvYPhPLC2t27BACsy4OOnIrytdHb7aG54NemfDWFre8R/SYVvVr88011OihQSi2fsD8N5fO+HmhvnObf+przz9oaHdo0cmOQOv412HwZvPtPwr0BieRAB+prn/j9Dv8AChbHQmvoMFT5oanyeOn7OueD27FdPtsHHJz71OrEdzVe0y2nxZ6bjU9OtDlnZHR7T2lmLz6mo7hS0RpzdKa53RGsBHn3iRWWfIyOa7rwuhk0znniuP8AEUO6b8a7jwon/Es9Plr1MHU5XY3gv3bJ40/duOtRXGeOTir0SBozUM6DcK+rhWfIeJJe8Zt4m6E8Zrz7xrpQeIyFQa9Lu0Hlelch4ntjNbBVHFeJjpuVj3MvqezqJWOU8KacJSBsBx7Vu6lom7J24OKteFLZLMbpBS+KtXWEu8f3dtfP1D7mt+8pqxyc9mLSUknGKEvFzgHn61yWs+Kme4Khj1pNL1J5m+YncTSoX5tTlnS5aSZ2TOXXkk023VN54GabbNvt8+1RLLtc13nEblo44Fbmn3xt3zng9q5e1mOB7Vr2T+bIAapPUGtDtIL9nRMZBNbOm2732FyVJ5zXPWDIipurrNIuERAV61z1H2EjsvDumxwxAyIHb3rqoZYlYIkaoT3ArjdL1Q4UE11FjOjujdxXns0RvW+my3KZBJFUb7RNjHcoJrf0nVI4kUHFLezJcOMetSOxysOluh+UY+lWV012GTk10EduoNWEgTb0pXBROajt3U8cVOtszjkZrZSwBPSrEdiMdKNDaxmwWLYGK0IdOLjkZqeHajY9K04GXHFMfKU7e0CALtHFWJbcKvCj8KtLEGbI71JJD8tJInmRz90yIDuQEiue1LUXTIUkD2rp9T2K7g8cVyOqtGGNCGzndUvGds88isCeYs/IzXR3SxOp9qx5ooi3atVsdcNhmnkuxxxXYaM0qkAOcVykDrbsMd66bRrwZHvQy0daN/kjLE/Ws+V/m44q5HcCWMd6pS/erzqlL3nIiewG2F38uOT3p48P714Ap9oxWQYrXtt7KKy9p7M82a1Ob/sHZONwBTuK0LXSIkbiJfyrTmiKPk9KaJwo7VrCamrmtOPuj4LNcgBQtJd2KqTtUCljvdrg9cUs94HJ9KptHPUTPN/HFmSknHY143JbhGOQOte6eMpVaNx3INeL6mgQnHGTXuYCry6HhYhamVIgY8CiTKpwKsWyea54zT7iWJeDjivroV/cPIqGerN0NP3qo5ANTRzQ57VHdtGkW/jBrGM3Ju5zx3K0zbx8oqFFKvyM1EmqxJIQeKuC6heMOCOau5qLMB5fCiqTRM/I4qwl/GzY4qRpUHTvRc0gjMkt2z61EIdh6da0XcZ9KiaVO9FyrEEf+6KbfJujTaMVM9zEpqreXibE2nvWVX4QkYN8gilyQAc1saTMHiAHWsPUZfNl49a1NDQ8E18ril7x6tD4TXXpSx4YrnkUDpQmVIrJa02jjn/EK8+Vc7eK43xPFuWTcMjHOa7WRdzGuX8Tw/uJf92uSc3TiH2j578SNH/arrtAH0rKZ08whQMYNaniW3P9sP6ZNZhgIkP0r5LFV3Uk0fQYd2gUNu1qnj6D2pp60+NeK44vU1iz0OHTo4oxsUIMUya23Lg9KdJM6YC5wBVWa4k9DXtuvrocFO3tQW3htwQxAJ5qKZAy4V8VXu7aW8cNkrjioDaOg5kNXQxFSUtVodMm7kd1C64wxNY+pRSMh5rfjwmdxzmqGpuvlnpiu6rLT3kQ2zhrmGVJwQSOa6fwTLcC4A8w7POFYepN3XqDWr4SeRLV5MdJhWNOCXvlUm+ST80frP8AAWUy/CXRDuz+5H8zS/HJfM8JybuQBxWN+zNfNefCDSmbtEP61vfGxN3hCQ+39a+ioVueCij5nM1+/bXZHzbps8j2wVmJCscVe3GqOlr+4P8AvGrtdFSHK7MdJe4gLUjMcMM8UtIPmas0jU4nxY7o+VJHNdZ4KuXl03DNkYrnfFsIYEmtrwIxbTzXRQqKMrHZSX7tnRlj5RwajOGA3cmrKRboXz1qGT5U6V9PTrLk2PJn8RXkYOCG5FYOuxBl2qMAdq1p5ShPtVGRPtGa46kVWT8j1MLNUzGtocREVzniSxlYOOfLx0rtoLf98FA780uv6Yi2ZOBnFfK4lOnM+nw9fm3PnTV7ARXJYLzmn6LDLLcjGcA10us6WJbtxjvWn4Y8OfPkr3pU6vNoehOfPGxZtrd0tx16U0xBQSRzXW3OleTbjjpXOaknkge9exTXunkVF7xWjl2NxxzWnZ3Ww5z2rn5JSrGpFvigHNedU+I6Xb2Z3On3zuwBbIrr9GuCrgg9q8w0i+LOOa7vR7k7kPtWDZgjvrGbcM55FbVnqMqSoA5ArkLG7KqK04Lz94OaykjQ7qy1SRiPnOa37W/ZgPnrz6yvTu61vWd8cDmoKR29tcknlqsNcMuMGufsLwsRzWpv3LmplsWjRju93cVcieVxw1YdsjK2TWxaXIRcGsEzoLENv83I+Y1p21urAAjrWelyuetW4r5cjmncympW0NJYkUcDkVXubhbcEuRiqkmqojvk9K5zX9aM6EI1c8ZO5yqFnqV/FmvQQs+zAfHWuEbWGu5DyTRrjvMpZicmq2jW6sxJNd0djXyHSSu6EDOTWXdW10pLfNiu3stNjeQZxitW70W2e2PyjOK2uRG9zyuKeTzAGJrqtGuFwM9aq6no6wzZQUmnQskyD0qjup7ancaVLvYjPGKt3cIRcgVR0eEoUJHWtu+h224NctQUtyvp+zIyPmrctmVQMAAVydvc7Jtua17W8O3k15tQjRmlduGTgCqLxpgmka73OBUckpbIqYvQ6IL3Rq43j0pLhwp4qES5bNVbm4O40rnHVSOc8VOCDn0rxbxTqYtrsoFAFeteKLnaHb0Ga+a/iT41httXK8Dn1r1cFUmnyo8rEUuaNzcstddbxR/AT0qPVdSNyCIF2P3NcPZ+MYfMRvetiTxJBGoZACTzX21GnJRUj5idB825atri8gkzKxKe9WbrXg8flbc44rnp/FgkyNvFZ934jihQtgZ+taublo0aPDaXNiRy8hZeCaWW9kii2LKQR2rjx4pmuJMRKTmt/RdKudQxcy5AbtV2J/hk0F9dpLnczitaHV7pk+WMnFbWnadbwxjeBmp3ijU/ukGPpUKHPoUqiloc+2qXbHmE8ds1Gz3l5yuYtv610flcfcH5VBP8hHygfhWluQuxz5sb3P8ArDUctjdIBliea6DePSlZ0YHI6U/bKfumU1ocPfrNFLyTW3oVxIyBSxxUGubWk49am0VMYr5rHLU9LD/CdFF8w5oPyk4pYelI33mrzY/CcNX4yFnO881y/ih3W1n2nnbXTFvnNc14ij3xOPUVnUXumX2zwrxNFtuC5Hzk9a5eaV8/KTzXYeN08iU1xqYYAmvjMWlz3PpMK/dIRE6nk1IJQg5qxI6t0xVWSEucgZrhT5tzusd8lxL5YLbc49KgmvNvXFZRv5X2gZwVFWobdrhRnNfVKMb7Hhxf70vWjrcxlueDioLu3Rj1b86nht/saFf73NQXD8mijOkpux3PcpGFEJ5P/AjWdqKr5Zxn86vzZY4FUr6FmSumtX933UJs5qZFZpeCxAzWr4ZmK2pjOFQyAniqbWZUzE/3an0NtkYPowrzlWqOWi0NKPwS9Ufp1+yRePcfCuKJ8FIQqpgexrvPiygu/DV7G/3Y1G3FeZfscTeb8NXXPQp/I16b8UP+QDqX+4K+gwrlZXR81mf8aXoj5m01v9DB7mRh+tXKp6b/AMeCf9dXq5XpT3HT+FeiCnhApzTB1qU9KzBnI+LG6+laPgN/3JTsazPFvep/Ak3H0qV/ER6uGX7t3O5aXY20dDVaVyxIqOSY+cPeo2fcxNfVUPhPOmlzg9pHKPmz+dRvaLDGWQHmpQ/FJJcKy7cjIrWKWpo+hmI4im3Hrmr12p1K3IOCmMcVm3gKkkUtlftCu05IzXg42KPXwz0OM1fRPJvMhSRmr2niOzUFVOa7gaVFqUW7AZq5fX7H+zZ0VV3AjNeLh1+8Z7CehNc3wuLY5HOK4nVLhpZCDwB0rcGp7ISCprntQuRcSHAwRXrENIx53KscUQMrt+9zj2qR03PUiW+5aj2PtvdRnLY09MmgicYyPxrsNM1FVVAh5rgIotjjmtzTZvKkBzXPPCyp7sm56Xpt+zgAkVsJcHA5Ga4nSr7AFbkN9uIGa5VvYqO501rfujdRXRadeFymSOtcEl5tbrWxp+qbCnPQ1NRHQj0+wm2sMGtQXzrjkVwlnrwyPmq+deGBzXBO9y1a52qai/GSPyqRdTGOSK4wa8HH3qPt7OeDUWOjQ7uHVY84LVK+sRIOGx+NcbDKdoO7mo7m72j73T3qQex0t9rYycMMVz+q6ykMRYMM+9c9faq/mugY4BxWLq0001uSCelEFqckXqVde8cOs7puTA9ql8PeL95yzLXlfieaSK/dWYg4qnZ+ITYpkv0r0IrQ642PpfSPEkLkbm7+tdDJr1k1v945x618iTfF3+yCy789+tUpP2hBu2eZWbdToZOGp9QaprsTSYjI/HmqllqQaYHcOvpXzjafGUX7Z39Peuk0z4lqwB8z9aOap2JUJdGfT2ma1HsG9hgcir154hWWHaGUivnSy+Jytx5mMe9Xx8UIlTmUfnXDPmlJ3K5GeutqgWcnIq/a66FGCOK8If4q26S5MgPbrXR6H8QodRZAMHNQ4gqR7EmqRSj5Qd/bmrEdwXXnFclpeoi4VGAxW5Dc/LUWNlHlVi5LNsPBrLubwbjmpJbjDgE8Vl6jcxoT8w4oscdU57xXdhoZADglSBXzz4i+Gja7fma5mBJP8BIr2bxZqsahxuAGK8tvvEFrZyktdg89N9e9l8OfRRbPDxUnYraf8HdOSIGR3yP9s1bvvAGl2cX7t3JA7uTWbffEK2hjws2cehpmneMLbUnw8p/OvsoYaooc1meJH4jMv/CUsrlbYr+IzVOL4ZapqL43Lj/dNdTqHiew01Nyvk/WsiL4y2lo5RTyOKyhWnRbSj953ytyoS3+Hp8PL5lzLGMeoqw+qRwhUgmjOPQcVyfi/wAbT+JomWGVk3e9cto2m6kk4LTs6Zzya7I15VN0edVPZLO/kaPdK649uKfJr1rE2C2PxrAgWWLTsFsnFcfqbXLznaWUVU6d1oYU9z1GDW7aZsK//j1WWdXAYZP415Voz3MU4LE4rvbG8LxAE5IrD2Mu51o03eo5GLGolffT26ZqXScFch7GDq42sat6BKXkUHGMVU1n75qTRn2Mhr5jGv3j0KPwnYFFSEMvWqz5ZCe9SCXdAPpTY1DI+a4Kc3D3kcNX4yq+UBPesHWVDRSMeSozXSTpwaw9SQKj56Y5qq0J1o3ehh9o8J8dPvlbcp5rj4tgUDa2T716F49mgikPy1wJvIVP3etfF4uKjJpbn02F0iQLb+oNRyXYhHbirskqsuBjNYmohmzjpXDSbb1PRTO6S2RAAQMgCrcOE6Vni783J9OKlS45Ga9pyd9zzHFb2Ls7lsfSq7xbyeSKer7xmjd7it4ziumoJlZrcRHIOc1UvHKqeBWhOfu1nX33DWvtkBg3N2qsUZcBuMik05FwVQ52nPNV9QmWFiWGRmqmkaiZZZQgxiuRTk5trY7MMr3R+k/7Dl9LceCriB0QIuz5geelez/EWIXGh3isSAy183/sG6pcPZy27k7GXJGfRa+lPHv/ACCLr/dr6PBttany+Ya1/U+XbFfLee3H3ImLA9zk1bqrZf8AH/e/X+tWq9OW5C2AdakLc1GOtSP96oKOX8VW4eNySelUvAlwWcqQAM4rS8TfNG49qw/BbGKY4/vVk5RjUV2enQ+BnoFxEEIYEkmoWfyl3PgCpC/mgVVv7Ce6i2qSK+ooVKfJuedP4yneeIba0OC4zWc3iywyWEjFz1GOKin+H0185LyYBqm3gG3s5CHkBI69K1jKLvys6orQvt4mt7gAdvpV+xaG8gG0kZNcvd6ba2a4VgcVp+G5lVEUHA3GvNxKPRpHa2Di2jxkkH1qjq72srfvMEkdTWjFbrNANvJxWXf6DJcZPpXi2UXdHowbOT1aWzhDbAD+FcnM6XDPtATHpXU6l4blWQ7icVhahpwsFGOrV0U9TZmO3ytUqv8AIaik+8aljXcprs+FXRCEVd79TWpYwneMEnNUoovnNa9iuxwa5asm+pnNG7pcLKtbMO9WBxWdpspCjjpWqJSwxjrXmSZzwb5yTzjmp49ReIcAGqlFYNs9A1LbWpVYDA/OtOLVZJcZArnbe3bcOK17a2bA9alrQI7o37a62kHdmte3vm28KKwrazkyMg1sW0W1RntWLO9I1lvnVBVG+vyueahuLnYuM9Kp+TJeNkZqkhu1iS3h+1ybmJGeavXVoqQbeTT7OxMMSbhyBVqaLzVxXYoxtscaqwR4z468PXE17LPEuUIGK8u1e0vIt4aNvwr6pufDkl9FwuUNUz8LLa7iLSxjn2rRWF7VdD4m1q0ndjuSRyf9k1zkHhm6uJS+xwPpX3PdfB3R8PviUv8A7tc7q/ws0+0gYwRLnHYVNzpVeFrHyjbaRcWZAJZB7Vu2d9LbIBuYmvQ9b8JfZpHzFnHTiuNurErOVEZ/Khmbd9iFdbuVP7vBPucUy51bU2X5FBz/ALVb+keD5dVlRVQoRz0r1Hw38FPtkaGQnn2rmklc0T9mrs8S0uHVLy6TcpOT0BzX0R8KfAN5dwxzThkA5rrvD3wHtrR45BgsD6V6vHpcfh3RxDAF3gY+WoaXQwliYz0RzqL/AGUBAiKR6nrV21vmYfdAqg1tNMXmkPAqSFglcFZW2BN8upZu7lgj7cZxxXL6lLIykyMUIFbUtzsY1y/iC+Ls4HArKhrLU4arPL/H+qSQrIqMTlSK8Du9Kvb6Qs1zMBmvffE1gLkkvXOQaFb3KEAAZr7jAxShdOx4mJu3Y810bwgl8224upFX8K7Gz8G2Fso8u6Yvj2rfsfh1cXsuYWwD6Vs2XwomVstOcn6V7Kxns1ZzOJRXY4LU/CqzqcS7x9a4yfwIPtspAYnd6V9CJ8OPJT5ps4+lSW3g21ifDYcjqaSxVOptqEnJbHgcHhu7tF/dW+/6itCxsdTaVEMGz6Zr6ATw9YwpyinFRHSLGKQsEUVarRM259jzWy0W7aDDqTkVTvNClSbAhzkeleuFbVFwFFU53tFf5lBP0oeJtsON+qPLotElznySPwq/aaXcRZAT8675rqxXrGPypDd2jfcUADrU/W5djWyOPisLledgqwLGZl+ZcCuoN5bxjoKgub+3ZeAKft3U0aKSTON1HSg4+YkVTt4BbOACTz3rf1W8iw2CK56O4EtwFHrXy+N+I9GMUoHTQrutgc9BSxsVBHrRb/8AHp+FEa7mrhgm1ZHi1f4gsrcVhakxZHGOoroJE+U1hainyuaqjTnOpaUtDH7R4v8AEC03hztGa82eMN1UDFerfEBioche1eTNcM0r8da+azWhGlWvFn02HSsrgzhP4qqyusgIJqObfg/3apuzqfWvNoxje8j1oqJ2jsYpcbTg81dt4i+ATinyxIxRsDO0VGzFOldmKfI9Dyo6ovJF5IIznNOx7VXtHZ1OcnFWKwpVV1KcVYinzgf3azr77hrRn7VnX3+rPrXsUXTe6OSba2OduEjdyJRkGs3TLiK01KSJY87s4OelWNYZkePb/f5rOtPl1J2IweaLUedu56WDd07n3r+wteCHVfs2c70J/wDHa+pvHjbrWW3x99evpXxf+wtqLN43t0JyNjD/AMdr7T8Zp5rnv8texh+T7LPmMw/inzMtp9m1K9XOe/60tT6guzWb0f561BXsJX3M0C5zQZeelFR/xUOKBmN4jQvESDjiuM0DWvslw6sh4PrXb66u6Ajpwa850zTmTUiN28FulXGnRbvJanXRk0mkdO/xLis7kQtbk++a0U8dyzIPKtWcHpzXNX2iutyG+xvJ05wKvrjR4RI4xxnB7V6VJ0lokW4rctXXiPUrjoDbism91W6KnfLvfufWuV8WeP3wUgXkegrzm98SaxMzurFUJ9K9KlKkk7Il1I09z1SXVJN/zEv+NaWm62tqgydhz0rx7SLnVbyQbpOvXiuogtLxVAdiWNYVoxqbI6qVeJ7r4a8WQykKzD867MX1vcRbldeB0r500qW4tmB3EYrrtN16eJcs52CvDxGDk9YnpQqp6I7nXZY9hwwX3rzvWnjeQbpgT6VY8Q+PrK0tCJJBnHrXkmp/ESDUb9Ft3zg84NcsaNSnuenG3KdlcukL4DA1PC6KgYNvJ7elYlpfRXcIZj1960InRVG05/GtlJ7HBKT5tDVt/nYdq1bVxEwOM1j2svArWt3G8ZoaTKv3Ol0uZXAATFbZUeXkL81YujsvFdEm1kA4rnqQjyvQEluVWiKx7qjgcvIBtPWteSJfJP0qvZxKJhx3rgsjQ0dNszMwGzFdFa6J8oOenPSq+myp2HNbMVwVxgVEkibtE8dujDldmKz7/UUsicDfipNb1Ewr8gI4rBtraTUnOcnNYqKOyjNtalrT5pdYudoiMak9a7TTdC+xxh3O/wDCptC0W3so42YDOBmtPUr+CGPapHFOyFXbj1MS6YeYcLtFNhTc1U7rV4ld+agi12JG6iutbHNZHU2syxQhCRwa0ItRi8vYVBzXIpqqTHcGwKuwXav/ABVQ7I07ixjuIyyisS80oOpXZnNa8U0mw7DkU6FHd+RWLDlRwWpeB1uY3LRb89OOlcmvwn+0XmfJwM+lfQmn2iMCHUHPtWxbaXaKA2xc/Si5av0Z5J4Y+E0NqA7RgYHpXcW+hW+nQhVg6d66yVkSIBABWVfO7A7cVi2TKUmrNmXJcvbJ+7XYc4zUDSzXAzJJkelJO0ik7+mage+RBjIqTnUUnoVrpn3FQcJ3quW2VYklWU8YJqJ04rkrU29UdSb5SnPlgT1rn9WhCxlyMGuldQhye1cn4r1ELC4HFZ0KUuY4KrZ5P4z8Q/ZJnVYy2PeuIHjYQthIyDnrmuo8QRR3kr7yOa4270a2VshunvX2+D5YU7S3POmr7nceFfHFwSCH211p8YMF3ck/WvHrG4jsen861J/EkcUOAcnHrXRKjCp0Fyo7278copPmSbfqazj8QbVG4nB9s15Jrd9cakxEZYZrLt/Dmo5ErO2G571VOgqV9CJabI99s/GEN+QPMA/Grz6ijjCyA5ryHQNLukIG87q73R/CF3dhJzPsU9jms6mhKZ0UXmStwcipJoQozIMmlXSG0+Nd06kj61DLcLsO5wxrGEncuKvuQSpFtLbayLm+2PhEIHetctG0R5Fc7qt3FaZBIy3Nb3Y3FEVzrSxDk4P1rKv/ABIqDr+tYuo3D3EjBW+XNUZ9NeZRlzVKTuTJIs3fisu+0ISPrV7Rb77RcgkVgfYEiIywzWpowWK4GDmvBxT946Y/AekWvz2oNEbbX6dKbpzbrRKnVOTWcFyxujxKi/eiSS7l6Vj37BVdiN2K2XTmsq/i+V/cVpZKN+plU0keV+PYklhdtuOK8UurkQ3DgLxmvdPHkO22f+LivAtRXbdSD3r5XGxU5Xke3hZPS4x7xWP/ANeoGZGOc4qKS2Kr6VWkVl71w04wTPZk7Ho43Ko3MOBilV42PLCqcdyksOXOCaYluJnGH4rbF1aSeqPLoScqlnsbUbqg+U59xUglDHoagsLMW8J3HeSaLj5TwK5YzpWuonXLcfO/yiqF7koafG5djkdKjuvuVvHERWyM3FPc567i/e5JGAc1jlgdQPzABuBW1eOkbEvwDXPy26TXYKtjmqpwU5XvuaU1ybH2D+xOq6d48skZ1d5EYjB9q+5PFS7WJ7FTXwD+yGxtPiPpbbyR5bDGfYV9+eLH2rGfVa+nwVCKtZnjZhCPK5W1Pm/WEEWuXme/+NVRirfihfJ1+Qf3jVTbXq1Kipy5Wzy8PJyhdgMEgetI8IR8ZFPC81BMjeZ1rL28Texn63FuhOCMYNeXHWI7PWyseS6nvXqGrRM0R5J4rzjSbC0u/Fbq6kjI7VdPEU+e0j0aDSjsV9b+K15YqfJt1cIOcpXn+p/FC71hivlSAseeOK+h0+HukX1pKXRTx6VDa/Cbw4oDFVz9BX09GVBxvYipJrZHg2hWcupOHlQ8+orq9R8J20OnRykDJGcV6jdeE9I0hf3Ma8egrktft/tRMcPCDoKcpQfwGCSqbo4nRPD7TXGII2P0FdkngzUWjEqxHZjoRzWl4Otv7IcSSqpA55rtrjxejnbGIwuMYzWd2axglseYSeH9QQ4ED5+lRzaJqqWzgRNz7V6QfEIzk+V+dU9R8Xw26YbyuR61nUqcq1L55Q2Z4PrXg3VdSnKuj4Psas+GfhA9oZZpkKH/AG+9eg3fjy3t5mOI/wA6oap8UbZoUTKDPpVcsakbpHXTr1NmzFudIisBsGeKdbRDHy9aoS+IF1SbK8g1pQsEjBPevIqUnCV+h205c8tTRtIWwORWksTKoOcVlWtx0rTjl3LXPKahudiijZ0u88pgDXT2twZACK4m0fa4rpNPuMMi+tc08TTkuVbhyo6CW72wHrVK21FUl5z1qzJFutia524lMUprmCyPRNF1KFnHDV2VncW7xg7GryHw/qJ85ATXrvhyJbmAHg8VE9i0kVtVtEuVO0Y+tUbJPsLZIFdFcWeQcVkXGnSschSaxTEqkVtoSSeKUhXBYjHvWBqnjSHLAsx/GsvxH4fv1icxBiTXmep+H/ETzHZE5H41VjOVqj1mdpfeM7dpX+cj8apL4vhZuJD+dcWfh9r9wokaNwW5PWp7b4b61nlHq/Zz/mO5U6dj0Kx8XwrCCZgOfWta18c2ykAyj8687j+GertAM7wT71GPhrrG7jf+dT7Kp/MHJT7nrkHxHtrdNgkyTz1qVPiLFnImUD615XbfC7W5Rn5+PerD/CvXgvHmfnT9nLuaqjB9T1SL4oxqcCXJ9jVyL4mswBEvH1rxiP4aeIbdjxI2akk8IeILZeUk/Wj2cu4ewh/MeyTfFDYgzL+tNj+KMUjAFyfxrwm+0LX5RgJJkfWsmXTfEFs33ZOPrWMlylulStY+lR47guRtZuPrUA1qK7k+R8fjXzml1r8QwEkyPY1raP4p1W3nRZkkH4GuGc5LZnnVKF9mfSNkg2h/NUgds81cGHBwa838MaxNdmPJbJr0DTkklAJzU+0ly6swtKmuVskuIf3LntivN/GcyRRuvOa9J1CX7NaSE9lryXxRI1++VrtwbvPU4KsmeSeJPtbTExAkVnabpdzfP8ytH/v13GovDZo5kUEgV55rXjl7dSIVCfSvroxVrnNurdTqY/CsUSAyTJupNN8GJd3W13UgnrXnUHiy9v3/ANcyfjXr3ww+0a3buWBynGcelaqdtjglSrp3voTXvgmy0i3DsVf2Fcjq8TbSLdQEHQeler3fhu5vGIOcCsseFo7aYmQAjNbRm3uXTk5aM868PvcxTjzIztz2FdZL4jltF8tIpSB3HSuhFjYomFVQRVaeW2hynlgkd8UNJ7mtjnTrdxeHBSUZ9aiurieHgFtpGea2ZbmGI5CAVVuJYbyYbiBxjFZOEN27FKShuYja28KFWLVzWuaq80yEEkYrtr3QoJoiVZc49a5m78KvNKNhB/Gp9lD+Zj9rE5l9UCDJzWdqXiRwg2ZzXaN4BnuE6j86LH4VyTXGJMYpqKj8MrhGSqOyPMF1q7uLgABsZrsvDDSvcpvz0r1TTvg/psNuHmZAevOKr3XhvTNKmBgdSwOMcV5eJhHcJ80Foy7pETPar2wKvrEVB6VXtGVIQF6VdjUNCSeorx+eXNY89r3rsieA4rLvYjtPStd/u1mXn3TXoU9Y6nNU+I8x8eW7PavgjpXzpr9wLG/cMCcmvpLxv81q/wBK+a/Glvuu3Ppmvn8ZTi2ezhdkZ02phxwc4rPmvZHOQpNVYmCsec1ehuCq/cz+FecoKn0PV5r7nqE2l252HJHyjoKLa0hicAMQPpW8mmwrEAWGQMU1NOgU/eFepXyapUd7HnTxmGp6xepRdWwAhyPemGFmPOPzrTmtrdCMkfhVdkt170o5JWsrI53mFJ63KUtuYuwOapXX3MVrSvaqRuaqc32Jz1Bo/sSr2F/aFLucveWySnEpIQHjaM1RXTYGlBQsTn0rp7qG3VMxgOT2qgpCS/cHFdtLKJRtzbmU8xivhZ7b+y3Mlv8AEfTF3EEIx54HavvPxd4s0yUQItygKr82SPSvzJ8LeLbjwxex31oCk6jAIPrT/F3xo8XajqgSCV8H3r2aWWzjszycRjJVFZs+q/GXiTT5vEQZLhCFOTyOKot4o01Vz56fnXxRHr3iy+1KeSedwMZPNXhq+uIvzXL/AJ1pUwMr+8zOhUtDc+wZfHGkQnm5HFUrj4iaQr5+0rj618d3mu6rtfNyx/GshNYvZRg3b80LBxW6Oj2q7n2Hq3xO0Xy3AuhwK880r4m6T/bz3Ecy+XmvnG9lu5Sc3bVjm4axJKzNn61008BTl7zVjanjvZKx9o3Hxs06zgkUTgbhXPz/ALQGkWgJN224f7NfIlzrc0wx5zGqKtczMcynHau6OHUFZMqWYp9D6n1T9pKxlJEUzP8Aga5a+/aHtYmLLK/mDqAp4r5+uITEM+YcmiGMOAW5z+tdFOmoX6mEsat0j2i+/agmSMrF5hP41zzftFa3c3BaEuFPbJrg4bO0YfOozUr/AGa3TEaAgVz1adaXwaE/Xmdhe/tA+JdmYy3/AH1VBfjhr98ha4kYEcfezXJG8R2xtGKkRbdkJIANcEqFZ/GyJYqUtDoG+JWp3j8yv+danh/Wr7VboCWQkA8ZNcMJoEb5SK6Xwnfr9tG0966KaqU1udmGqSb1PfPDNoIbZGc8kV0C3YyBzgdK5/w/cb7KPntWuuODROXMtz6aiupsWkwYjBrXtWLEVz1mdpFbFncbXHPavOq04vc7kaSXAifnjFbukXIe4iA7muaH7xia0LO5+zTI2cYNeZKjCLuhnpsMRltSF5OK5TVbGaK4JIGM+tdX4VuFvIOTzUHiKwO84HFIpo5vS5lhnHJHNezeCrxXgAyeleMJbmGYGvR/B9+IUQZrOfwsl3senRKpI3961bLS4bgD5Qc+tc5Deebjnitqw1IQKMtjFcUW+pzOlKW5pvoluR88amqk9jp9oM/ZkNOGrhmPPNUb27EpNdcYpoj6qm72KN/NGXfyrdAnbmsebUZIWb9wi4960pm3A1nXUG4mpuzv9mrEZ1dtu5owPxqxY61byNh1XP1rGvoXEZC5rmLpLyCUldwoIcbHs2m6rZoFU7QSa6eyu7CVBkIa+a31y+sXwxOevWr+n/EW6t2AdmwPet1iIrSxPs59z6LlexYjZEpHeq9xbafMhDRLn6V5BafFBkTqST71ZX4oOx/+vVfWY9g9nPud1qOj6dEgZYVyxx0rEufDdlNyYEwaw2+IpuVwQTt5pI/F81y21VOK8ypNyk2hpuOjNE+GNK3Y8ld/0pV+Gmi3jbmRUJ9FqxpXm30qZUjIzXTWliyLXK9S1JnOQeA7LTSGtyCV6cYrcs7OO2i+bg/nVmeFtv0prskEGXPNDWhLV1dnM+IAHhlA+5t5rzHVITu+QcV6BrurxMzx5GG4rzvxB4gsNMlw8qgiu3B/Ejz6sVc5rVfDj6j95Rg1iyfB+xvD8zkZ/wBkVd1j4l6ZYrkSrx71yOr/AB9sEBEUi59jX2dNXjqcV1HU6BfgnYwnKTAfgK9d8KeHtL8JaIUR0E5XjkV88WHxcl1Q5jYnPvW0viS9mUFp2APvW3IjnqYmdrHsh8QRwpKruuTnGDmuR1LWGuHcbu/rXK2momVcyT8+9Z954gisLiQvICgNQ9Gkjmou7bZ0quWckE0y5fZl2rj7j4lWSfKjDIrNvviHLcQlYYy4PQiutRVrnTc3td1tLKEvuAA96851L4oWltdFDc7CO1cl478R67dwyLbQyHNeNT+BPG3iS4edIpQmcVzwqunLSNyHHn0ufR8fxajYYF4m33YCrtl8U1UkLOsmfRs188aR8CvETyB76WWNO4xXf6F8K5NNQ+XMzknnI6V1xqOf2BxpRW7PXB8UbvZ+75H1pLL4tX/muHV1AHXmuf0bQhZ7Fl5A9a6i0s9NXAcKCatU3NaxsW6lOj71iWb4oXt3GULyAH2NUbXWri5vQ4kcn3rooNI0t48jbUY061SYeWADXlYulFI64VqVWOqOo8PXJuIEDZzXQbSkXPSsbQYVSMdOlbcj7oyBXzMklM8+q4c1okZbcKzL5dqOewrS+6lZ17jY2emK9CnKnynnVPiPOfGH72B8DPFfPnjCzZrpxjgmvo/xOsf2d/pXhni3Z9ofgHmvDxsoWdj3MIrpHnf9l28PKkn8KkSIr9xQa21sFcZxUMlslv1r551G9z2fZo7aW4OH3yhDk8e1QJON3/HwKbeoWlbg8iqKRfPX7NKcEfmTppmyuq2tsu2WQO56c1FLrFq4+Xn8azJrP7QQcdKEsAvateSNrnO4lqW+hl6oePemC4t2P3T+dLHYqVOe1V5YVifiuWbtsHKWnljhTcIzzWTc3LM+ViJX2q9O+6FcdjVCTdmvOlN87GqcrXuKL5/LA27DkdagudSuG1JGUAoO+OBSnLZHPNNEJY9K7Kc2XFpbjorubdcOzqMrwMdaja4nlU9RmnNDtGaieYQqelKclzXZFVq14mZfK/JZ6yxNFEvPH41c1C535wax3bzTg1KxVOnucMKknLVjbnUUyQvJqhLLHKfnjIz71fNgrjPGRVS4tFC/fHHvV0q1OtUVnoevScVHUzplt1P3T+dVXlJY7GAFWJrNAxO8fnUJmt0OMgkVpiuSk0oyG3fZCR2ck5yz4HvRJDLCSigug6H1pwulYYWqVzqDLKV7CvQw0qUIXb3HBSk7NEkkrqDuJAFMS92/KeahebzR3qJhmSpq14/ZNVBdS5JcIFyo5qCS4eQHAOBTT0oTA/GvJq+1raQZSikJBl3GTiui8NuIr2MKwOTWCCFOQau6Tdi3ukbpzUKnyx/ePU7KFSKlqj6Y8Ky7rKPntXTowC9q8/8AAWqrd2sag5bFdwsoU9c1w8sVO8T6mjVTWhowuF74q7by/vBg1jRzcdasx3ew7q1aUtzs5jp7eZFT5nANK8wZxtYGsWC6Dnk1d3DyiwPIFc9SiuV2C8nseo+BLzICBgTXdahYedbFmH8NeH+Fdaks7tecc17bo1//AGrapk54rzZ05I0jzdTir+0dH+6RWlodybcplsVf8RWJiBK1gW0pib5u1cr5+psnA9T0zVYZMASDOK1XvvlG1s15lpuqrE45rp7XWFkUc0/ZJDlNo6W2vGZ8cmr5kLLyDWXpm1yDnk810ENsGjBq0rHO60rma8qqcE/MKhZ0PcVqyaXvcnHWhNELZOKiUbGqkzClZMnkH8KzbxV/hUGuvl8PnZnbWTe6KydARXO5tMTbOIvrNbmXLps4qhNoltjIYA/WupvNDnnk+RTVc+Db+4PyI35V3KEeVM0UNNzk2s47Zh82c1bt7ZXxxmug/wCFZalclSY2GPY1LH8N9TtwPlb9a5ZNIOTzKWn2CNJypxXWaTYW8QBKjNUNN8G39tKS6tg11mneHJkUbwRiueSTMbak1vfJCQqIBjvWhDqhKEDk0R6Kqn3xQtj5JPAGKz5UMp3+u/ZwSx2AetcrqviR5gQjZFXvEjqocZ5rjbhtsuP71ZTjLoVKUVHUbfSrcwylpcPivmH4r6pcPq7w285dwegr6T8SOmm6PcTsQCsZIr5J8Tap9v8AEMko5DE8114NT5jwsTXS2Zx2tW1/eRlDK/mY6ZNczY+HJmuAZ5WAz3Jr0trYS3JPqDVb/hDJ9SlC2+cn0r7vDW5PePGliL9TpPAOlafFGga4TI9Sa7q7s7dYsR3CnjjFcv4a+FOr2iB9rY/GuoPg3UlGGR+PaupKmT7SL3OfuUliY7Jqmh0E60iI03zkc9a128H3nOUb8q6XQ/DbWyxswwcVnKEHqhwkl8JhaN8Eba7YPLchPqTXV2Pw60vSH8glJQv8frW7DMbZMCpEH2g7yetaLaxqps5678Jaf5o22iyJ9BWhZaFp9hDtWzQDqRtFbMcKrRcWPnAkNgYrmqQUNUOS59GYl6mnOhQ2QIPcYFc9eeGbS5cGGPyvUE9a6DULQQkkuOKw7rUktBuEi4HWsbvuNU0upk3/AISWJCV5PtXJ3+jTJJhVbANa2ufFO2sQY8qSK5NvH66vKRkIF5+ta0pOMrtsJSsaaLd2icq2KktdRdbgAt847VUi8W2iriRgfxqOTxBZ3jBYABJnORXNia0WnoehSacT0zw5dvLEMg10ob92c964rwnd7okrr1lLgCvm6soX1RwVILnuStKu081RusSo4B6ip5V55qnN8oJ7VtSUZx0E6cXqzjvE8KeTIu7nFeHeLrAtM7AdTxXuXiNN4c9a8f8AF+YmJ7g14+MouKbOilNwaSOLgimiB3oRj+9VLUBLI3yqT9K1Dd+bx6002glXNfMuSj1PejJyNuZlckgioUQK/NU3l+yvtz7037Z79a/Y6kH0PzKTn0NRF4OBmo3Y5PFV7a4Z0O3PWiSZ1Pc16FKSaSY1HTUbc3bwgYB5qmbtnfnIzU80xcEGqLt81RXg1qhOBqW6rL1Ip8lvGv8AEPzqhbttPWlmcfjXlKN5e8iEop6skeKNASWFRs8WB86j8ao3s/kwFgu/2rMkvDJkeR+lexQo0+rNlUhE3JLiBVOJF/Ouf1S7GTsYH6U0Q+cwBh2Z746VS1G3aBflrplRpLRHBiK15WWxTeYspJPFUJLxI+Q4/Oobm5kzt52niqc0Uea8urhqMhU6S3ZPJq5UEBxzx1qhLMz5/ejJ96ilt0yQAaptC2ehrzXhOWXNTZ6cIR7j55XyfnH51XMZzkkHPvStCSahkWTcQc4rKrRbd5M64JEySiI8uKsCBJk8zcOeazhCG+9zU6q6Lheg6V1UHzK3Y0kojpcRmoVkDPycGkdZKjMZdiT1rtiodWCii2zAqeQaiwzN8oJ+gpiRED0FWrO58olaVarGlG9N6jUeiK4WVTyrAfSmy3BiAYZ4q7qF9iE1hGWSRmRSfnOMDvXkzU6rvc6qStq0e6fB7Umu8IG3n617Ad6v909K80+AvhE2sCXEoxnnpXsF8qLJtQ5Iqo06kN1oe5SqpqxnozY6EVKjhjgnFSFcriqk0ZRs1qdPMzShlCHg1bS/OAKwElKmrCXG0j1pSbSuONVp3Oktr3yiGB5r1TwJ4jbykQk+leIR3e0A5rs/CmuiBkGcYNcVSbPUpv2i1Pd3238Z3kZrldbthasdvP0q94f1hL5fvVc1WzWUZHOa8+U3c5qseR6HEJfOj8Guh0m/ZwMtWPe2CQkkU2zuDCeDTBybPWtIvjtTnoK6yzvNyAA5ryfRtaKqOeldVpeulpBzjFQ0Tyo9JtJA6Jn71a9rDuH3T+VcTp+qszg56112n6qQg5pNXGnM0DbjGMVDJpUc3ULRJqRY53VWl1E+tZOimF59hJNOgtJAMKcjNaFlc29sB+6B/CsWac3Dhs9OKfHKVPWt23GJuqKetzpX1GKZQI4QMdeKBMjjGwVix6j5IPzdaa+q7hwa4KkmP2K7m1I0akYQH6U4bWTiPH4Vh2uonzDzWkupFU64qFtcuMElYc8WxixGBWLqd0sIfkCrGoaxtjOW71xHiHVywfn9awlNpg4oxvEd87zOEO/PpWTOhdoWA6dapXeseVPuJwBUl7rUVnpr3BYcDNKnUnOXLY4KsVZnFfG3xCLHRHhjcEsmCFPtXy+jGV/Mbr3rvPiZ41XVdSdN2RnFcWksOOn6V9ZhcNyq9j5DHSaZIkpULjua7LwlcCw1CIuyuM+tceksOOB+lT2dy0MqAdjXp3l1PNo+/qz7B0C7trvR42CL9372KuM1q42iIZ9cV598MtbN9pKW+eSMV6Bbwpu68immzrVNEEtjbueIx+VZtzYKpOxAfTiugltznI6VRCskpzWsJMtfu9jmbi0kViCjD8KgG+EY2nArq7kCUYzWHqFrKqsVb5PrWnMzqh725XiuGIzzUN3fOoO1sHHrSPMLSMmTtWPd6lEzPMGCIOKmTc9zbka2OP8AHXiO5sUf5yD9a8I8VeN9YmcpbSsAevNd98V/ECzLIIpAWHvXgVxqWpSzuAWwTQooylz9iCdtbv70vJOSCc/errNHs75oSHYqQOuetYdjFdq4eQkD61tN4qi0uMG4kHoOa0hHXQzcZM2LbS7hpBvkIH1rpdH01baUSbwTjHWvLNS+KEaMFibNbPhjxrNfTICDg1y4iMrbHoUakIRs2fSng1R5acjpXcxoqpuz0ry3wBdvcRISDivRVmZlC9q+arU3PRoxq3crosyOGPBFVbgboz9KdTJv9WaVNez2MuZnK6ug2Pu714948Xax44Jr2TxGn7mvIPiIm21BzwCP51z41udGXoaU2+dI4cIqNyQKFuEXow/OsrUtSjRfvCsePWI1Y5YV8ZDDymrnvK62OtnUyybjUflehFWHsGZOpqJdNbeeTzX7eqi6n5/Ul7LYuWMq28Lg4yTT5LhQcgVSbT2Vhyeamib7P16Vo6LiueJgptjZG80ZCkfhVGVSrng1qTaiyJiJQc9eOlZU13cl87P0rneKa0mjpjBPcejFRnFJI5z9afBcyzDa64A5odfSuqLpzimjmq0YXbuQBtx4GT71HLctCP8AVr+dSShdh3cD1rHvViyfmOPrXLUoSnszyqrcXoW5dSdkKlQAfesy9uAyHdzTCqbTgnIqrM5VTmuijQdKHLJ3Zzpzk9ShcPEx+7VKaWDGcVZuH+V+B0rKnQyjjtWdSB6lGK6jXuIC2Mio2CMSc4qtJprE5GeKgSJgcc0UacWtWd6px6Mtsi+oNUpmXcQOoqO4yB1NQgZFTNUl1OmELa3HNEXORViOVUiAPUVCvIqGRuTWcVF/AXbm0ZZeZT6U0MrrkVSkkwaiaUqOprGdPuzVUi+7gHrRZxGUnAOQapQnea29KykZxjOawhhue9mb0vdkU9Qtm8k8Gq3hy2FxrFvGw43citzUJZ5Yiqp29Kl8CaXJLrqPOuNp4rmdWVGdnY7pwurn014Q2abokQQY+WrsUrPM7saSyhT+yYwCOFqW1thcJtzgg5r13UVSlczwj/fcrL8Shl6g017fecVPb2OxeDmpkiYyYIrzj3mkloZr2gUdKgeEY47VrzW5xVKaMqM1MldWMPevaxAY9sXuKsaZctFKBnvVSRjioVcrID71w1IM7IVpQVrHq3hjXmtnA3dfevSrLVPt0AywyR618+abfmKQZY/nXe6J4hVIgC/61wyhIbqe0dzptXzGCc5rnW1gQvg1Pf63E6HLD865a/vo3Y4YVrTin8Rdzu9J1nnOetdNput4kHNeS22urEEXOAK1rXxIqgfNj8aVRJfCNM9rsfEeyQDPSupsfE/yDBrwbT/E4yOf1rrtJ8SKwHzVy8x3xasetDxMdveoZfEnPX9a4UeJ1cbMiqd7rO0Ft1O7Hddj0aLxOFU/N+tNk8WDPUfnXkdx4seL5Vbism68XzoSdx/Os5VUPlR7XJ4tDkfMPzp8fifd3/WvB/8AhNW6s+CPeli+JRiIUNmuKcpPZC5T6Bt/Eg3cnFTyeKf3f3v1rwq18bNenDNgDnrVmTxhGicyfrRGTtZifKlueqah4p+U/N+tcdr3if5D81cJe+NlUkh+/rXKeIvGZmhID4JrRUVM5J1Eup1V/wCI/tDlAw3H3rnfFni+RdNeBX6jHWuCbV5bhjtds9uaik824P7wsR7114fD2noeHisb7O6Ryl5btc3zzPkjPNSp5SnpxXSNaQPEV4DtwKzZtHEQ5Ar6yE/ZwPkqteVeRULQqpPtSaZdrcSnPb1ps6LEpHtVazYyoQOD7U4VIVVdshOdLRI9o+Dut7NYjhyNmR3r3SMFG39jzXy14Av/AOybsOxxz1r3GXx5GlrHhgW2jvWyhHozspyk+h2NxraWn3iOKw9S8SKilwevNef6p41jnc73x+NcvrfxCsYYvK80MV4+9WsacVud9Olzq8j0C68c7JCAeB71C3jOS4XIPyH3rxi6+INrgkOM/WsSf4lljsiY7PY1lNSXwjdqex73e+IY3tyXI6eteX+M/E82GjtWIQjsaw7LxBc6jFkbjn3qCa2mlkMrg8etZ0o1ZNprQ0pV9dTir62v9RmeSVmIJ71nrYeUX3JyK7m4ZXODgVjayiIECEcjmulUpnQ6sTz7xDqklojKnb3rgL0X3iG48oFsIcivWJvDMeozZatGx8B29uC4xk+1dNCHLK8jnqVrK6PJdN8DTbkZyTz6V6p4N0KO3eNcDIFbMOhRINoArU0nw+YbgOuelXiIx5W0cij7R3PU/AbLbRouK9CRg6Z6HFedeEkNuAD3r0O1UlEPavh69WftOS2h6e1NodSP8yNU9JJ9w/SlynEct4jX91+FeP8AxHQtYOB1xXsWsqSDn0ryjxlFuSQH0Oa5cTG9KRcH76seAa1Gy5+brXMusm8/Ma6nxHbRpKdhPB9a5S789B8imvJw2x6ynO+qPbLu8EL7eOlVV1QbuKq3cTs5LHkiqqW7bzzX6bLD8/U+MxELm8t2JVzxkVDMu8570ywTZGc+tX4rmNB8yj/gQpQqVKb5Wc8VCK3Ml1eJhgZzUzI+zJT9KvXlzHME2BQV9Kou7MCAa0qQhWWpoqkl8KKsDs0pBGABUjqCKEUq2T3qwGTYQQDXHJTpe7BaHBUcnJtlJkRxhjgVnXltb5+9+tWNVcpESuetYrTM3bNck6mJXwoy9SdbSFhhDlz71FPYbgaInLuABg+tS3CTKhwQTXpYTET5VGtuUpK2xlTaduJHrVWbSxEOlOuZr0zBdoUE4zjgU6eC6RcmeA/jXpyhSau5DuZk0QQHgVltajJPr7Vdvp5UJ+eM1jSXsr8Y/SvLnGm5WUjtpRk0Q3ibTVNfap5beeY55qrLGyjB6iieEhNX5z0oJWtcnU8ZqvMxLGoHdlOMkU9RujBNee8O6fwSNlC2pDIeTURfmpJW59qhKNKQAKcK1SDtJXOiKLdpywrrfD3hu51dg0GSoODgVB4O8Km/lTfnntXunhLwxbaRZkEgFjmuitiE6do6MtU9eY45Ph9cw2od07elZEFi+m6pFkBOfSvXNS02e8TEDsR6A1ymo+ALu5lSViyeWc9a+cdNzqXlMdSu4xtY77w40l3p6DPUVr29o9vJnnmoPhtpLIqRuS+P71ehalaRxRBViXP0r6XDUVKHKmcMazhLnOes3CqN3arsTRyybQOarT6XJuLAkCkjuDaHlckd60qYfk6n0OFxMJL3mWJ4OKpy224EetWTfGXt1oZww96420mei6kZaIy304N6VA9gAPpWxSSLuQjHJFDlciyMQoYiD0q3bXzRL1NIbNx15ppsXFc8odRW7A+ozOfvGow8r9Saa8LJzUD3LxtwDXHUo8/UvmZoKzccmrEcrKOprPWVtoJJ5pRMc9TRClyIakb9tqhhQZPStCHxf9mX72MVxcrvLkBjVZopYvmZy341yShHozqVVnp1t41LKH3GpJ/GwlTburzKK4bygNxFI92yn75/OueSa2D2z7HdzeI3aT5SSKztT16VYya4uW7k3cSMPxqCW5mlGDIxX61yOlbW5p7bQvXniG7uJCI88VHb316rhmJrPjyCTk1Zilf+8ax9ry9DnliZLZHSWviaW3TDE5AqOTxTLM+A5rBdC7ck81o6PpRmmGRuya6IQVRcxjVqJQ5m9S5LeT3cXyMxPXrXN63NfIMc16pFoSRWBYRgEL6V5R4mlZtRdFY4Br0KVBPqfNVsdJOyQmjyXfDEHj2rrdOV5lHmD9K5mwZtowTW7aO+PvH869WnFUoXR5NWo6srsvy2sayA7vnzxUF7bMwOKJc5z3HSnx3BZSWrOVV1fdMqa5HcwLvTnfPXmoLWx+znFbF5eRoeSM1lS6rG13gAYPtVRw6h9o701V1aNBGNuoK8Gte312RYwHYkAetYmnQSXd2G52Z6dq2bfRV3Es2eelehSvE6Iuxy/ivWJWUmFiD7GvP5muLmbMkrZJ55Nem+IrOCFSDivOrmYLduqrwD6V62Hqxs+dG6qdC1HpaNBlnOcetQ2tvBHMFJ3c+taUETywZC9RUEVm7TbQnNKrUg9jOSueneDYrXyUDAVvanYQXEOIgOf7tcJoVtdQoCM111o07Ab8j2rlhLXclwstCXTPhTca0heME8UkfwKu5ZJA6k4PHBr0rwPfvCgAJxXdrqse0lsA/St+ZfzBySPnqT4HXVuMqh49jUa/Ca9QYIOPoa9+uNaicY4qjPfRoA2ByazlNLZkxpczszxBPhXdQtuIPFXbPwk1m/zr0HpXqk12Jl4FUp7XzlPyiqlU906o0VA4S1i+z3AXHSu402PdZ7u4Fc/eWghuDwOtbmnOfJC5618fiq37zY2m7RsWqa33Tmnv8AepKdP94jkZz2spwTXlPjFBtl9MGvXNXUMTXmXi+HcJBjsa4cXUdOnJIul8aPnTxC0LzHYc81hTWkjp8q8fSuw1mxC6g48sDn0rPe2ZbgALxXz9KskkfRJpHTXLqjYDBwB1qulwu/1qgLea3yu84p0bhD83Nfq9Rz+yz86nX5uhtwzfujjio5VZzxmq9lcb1bbwM1cRix61aqO1mjLnjbYgjVoT83ep0+YUT2xuAMOUx6d6iNuYh/x8Nx7UcnN1IcpdCd0+XNZ89xsfbmp2mES/64vntisq6cu52nntWkKNS/kcE60lJotzIJYTuxjNVDbxUwzPbxlnJdPSmC+WUcRAVpOUqS1Q4yk+hN9kjdSoOwnofSoZrBokOJ84/2hTi5ZcmMMO4qrNNtBxCo/GijFVffaOqNNON2zJ1Dz42ILkjvg1nu0AX5mm/75rVnlPJMYHHXPSsO7vDgjzzXRWowcfiJUdbFG7a2U5zJ+VZz3AToox9KmuJhJ1lNQSRFlHOa8OWFaldSPShFJakb37pwFqtL+9G7oTzT5Ld2PBqnLIyjGelOUXFWudkIr7I1155xQF2rUDytjrQjkjkmrw0Y07uTOrldhJMbq2/C+lf2jdoCMpnFYhAZ67jwbqFpptgJZWUSBz9aitXW0YmsFzSSPX/Cvh2w0u1SSYhMDPOK3LrW9J81ESdeOMZFeOa18RUurcwwEnjFctpt3cXeqR/vGAZuea8OrGfxM92GEjKO59i+EVsLi18zcr4FReJLyCV1ht1AJ4OK5v4d25XSo8N2rautO33aPGMEHnHeuOEW56s8fFUZUtET+G5W0qcO/AJr0nSGj1QFmweOK8t1OR7eMEk8Vc8M+NWs5zG8pAHbNfS0IOELp6ni1I+7ZbnpN7or4LKOKyZNOh37XAzWpa+LoL20wHGT71SvITNG8yHBzXUpv7RzRhUi73M26sY0PyYqg8JQk9hVyS+8ltrjPvU6wrcwsy4+laWhLSx6+GxjpWTMmlHWrr6a20kLWdcrLbA8dOaylh0tme5TxkZ7om2rjigquCMcmshtSkx0IqF9a2nBkINcsoNaHdGUJLc1DbjPIphtoO4Gax9Q8TQWy8z5I96w38bROzBTvNebWq+y6Gig+p0syhScdM8VTln2n6VhXHipmTKKRVBvEE8rnAbFYRr+0VrF+zVtzrFuBEoY02a+WYEDrWDa3F1dqM5wa1INKd1zuKGuRxae5lzRXUN5UYFRSzFT1qdrFoX2s5NDWwZeFyan26j0Dnj3Khl3Y5p6YYU17SVn+5gVMlu6DpU1qa5eZMnke9wCcD3qSNOBRDbtli7dO1Si2lmkCxk/hXnKHtHY0i4rcfHCZnAHau88IeH3uHXg1k6J4QupWRzn5q9n8GeGWtoULLkivZo4blgtTwM1l7GPNF7kE3h5odIlZl4EZ/lXzHrH73Xrleqq1fYniZ/s2g3YzjETfyNfFj3hfXbxnbJL9a76dOx83Scqi5mbWlruY57V0NonyismyWKIxMFADdfet22ZWGVXAxXReLjZs0kvduSMgY89Kw9e1RLFSqnBrUvrzyonA4OODXB60JbyTliayjTine5iquthgvJ9Rk+UnGa3LHw+9w6Pyc1X8O6OVANd1pluWuUSPhB2rSfvNWZ3UlyotR6P/ZeliYgAgVStL+KYkb+c1f8AH2sf2dooizg4rjNNmi2o+0fNya7qL5dzp5zQ1/TVuQTu61yB8PJ557jNdNf6vBEPnNMtGjv1HlDk9DXRUmm1oa02mTWGixpbjgcVEdNgim37RmtRdNvLaME7nQ9qi/sia8ferFAeMV1UYwluVKVthYdRaFcRR5NTfa7yUb9hAHHet3S/DyWkQeZgSPWtF76xt7R1aNSQa6a1OnGKsKNV32K/h7xDPZp8wPFdBF4te8faSRiuButbHnlYgAM9q09CaSaUsY881x2j2OmNRvdHfQzPLHvzTH1HnDHpVZWmWABcoMVXFnI+WfJNRJRexurM049UjUcmrMesRuMA8gVhrp/PK5q5DaQxHJUD3pSj7hDkr2KWoXgluPxrU0tt6qa53V4l83KNt57VuaFEfsu4vkivj8TC8zpnQvTcrmu3WmnpTN59TQHOeScU6cvZo8xxMnUl3E+lef8AiqLkn1r0y/RPLJxXnfiVdxfIyK560VPVmtKNpo8Z16GH+0CcDrWFO0S3PGK6XxMkKS7gg3+tc06QudxUZ9a+WxMYxldI97muZ09zJLOSM4qeHDn5qSZTChyOetV4ZWdwPWv22UIU1qz8vqydLpc2LZAgOzpVqLms+JlhXAzz61PHcNkVm1CS0M6db2nQuyXCQgbxnNUp5o3HAP51JPcHCbQD65GaYksrHhVz/u1n7CT2ZrUlyooTQmUHywc1ReKaJuQRXQtNKq5ITB/2ap3LlhkgGlGnWpvfQ5o2l71jLaYpCTIOBVdtRRB8iVo/upW2Sj93+VOa0sI14Bz9adSurWkdEZxXQxp9VnmiMaKQTwDVIpqDDgmta7uIYlIRcGkt5YnTLZz9aim4VFydTKcnKV0YsttftGS+dg6/Ssa+hhIOAa6W9vhE+1D8p4IPeqVzD5y/KFx9KVXLtOZTf3lRny6nLmJC3Q5qOS3kQZwcCt1lS3JDqv5VWubmNxjbis6WFkoOzOyNVyeiOflmZCc1nyvuJPrWreSREn5T+dY1y+0kAVw1Kcr2bPUoq/QilO0460kfQ0xXBbkZNWVT2Nb0KEZOzlc73ohoGKYI3dzgnAq7FarKfmBwfep1sYFXBDfTNVjVGjFJamlGDbuUojsxzmrVpqTWtwjjgqaimjjib5M1UuHXcBjp6V4UJtu57EpunFWPqD4P+JjqWnIucnGK9Hj3pK5Pevm74O+JX0ydIo8AE9+a+iYL+S5t0fgEj0rJR55aaE1ZxnTvYbqX76B89q86ub77NqboHxivR5onlt33eleSeKrOa0vzKgPJ6mvZpL2cbtnySlyV7vY7TTfEMsKp8xx9a7vRPFpmjSNmyD+leF2OsTKArkBh7V0mk63NFMjF12Vp7WPc3qVYT2R7za6XFqse8ck81XubC6tJAsanZWJ4O8WgKitIuK9L0u8hvpI/unPtVxqRk7JnFOHKuZM4v+0bi0GJIzUD3f2g5ZOO9egar4fW8yUQZ9hXO3Hh65twdqYA9q7adN9WRGtJ7HL3NjHdqQqYzWLd+CZLkOVYjiupnt5oeQv6VWF/IjYYhfwrujRja7Or2lS11I8v1P4ZXrsSZGIpNO+Hz2hHmZOPavU3u/MHY/hUJUt2FcOIo0qnQ0o4qundyOGOjxIu3b04qe10237oK6C4toGySOaz5ISjfJXA6FOmtEe1Sx2nvIIkSHChAAOlSS3McQzu2UpmPkBeMgelYmo2c9yW2k4NeLKg29zu+sUTQmubbyjI0oz9ayn8TQW8mFIfFZk3hu4lU5mKZ7c1Vi8ITJJkTAn3ya55YNvqT7eibU/i2NU4UVRXxJNcS4jQmpIvDLNIFlPmH/Y4rc0zw4LeVNidfXms54abVrhPFxaskVNOS8vJk3KQK9E0HQFwjMvNLpOjttTMYz24ru9B8NyT7CVNXRw/s3qePVrtvRlvQrE4RQnArvLFzaW3IAwKp2GljTk3MOo4pup6iIrOQswGBxXryhaCkjxcXUlUsmzk/if4qWx8O3hDYyCP0NfH2jXZ1S9uZVOcvXpHx2+IUi6fPZW8i+Y8gBHtnmvNvBcKwQZQH95yc1zxqO9rHpUoRjh7noOmQloYg1dRYeVEmCRXNaaxaNBjpWsiHb3rvp0YSjeTPLU1KNh2qxLKrkEcVy9zbbmyOa1r+4liRwrDkVRtGd2+bH5VMoUo9SYUby3JdP8ANiAABrvPBNjJNe/Op4rl7TcrJtxnPpXpHh9f7NsHvZABhc5rnlKCdonpqHLG5518VH83UFts9eP0rH8NWL3kgjOQBxUPi7Vf7V8QGd2BjVu1aHh3Uo4ZQVwK76KuYqpeVjpLn4aQ30O5pACRWppHhOx0eGNd4LoMGqc/iBGiAMuPoawdQ8SW1vlhOd/f5q7JQ1SN3Tldcp1WteI7TToirBTiuJvviLYxOVSRQ/pmuE+IPjLyrKR4ZBvA6189XvirULzVXm+0hCxx7D8Kyr3oK9zsjRsryZ9i2vjUXkWBKMH3rK1rxraabC6vMN5GetedeBGN/piGa9TfjtmsD4l6WqAsl0Xl28FWOKdGTmryZ00HBtnUj4uwJekIQ+D613fh34vpEQGjxnvXzh4F8My3t15kxJAORXpK2jW4AXGF9q7Y0ubZnJXxcab0R9EaV8TYb4IGwM+9dXFrtvcwxlCCc818r22sXds42uoA9q7Dwx47ns5nFzIChAA7c1VWhKnHmZhDFOp0Poy32zJkVFd2bTqyDiuR8MeN4rxUBIYfWu2TUbaWIPyCfeuWb9w1jTlN3uc5qGispBLdK09Fi8uLG7PtVTxBqkKL8p5+tM8PzG4AbJr5Ovd1bHp6xptHQUj/ACqaOaCpYY7U/Zs4OZFW6bdEa4XxCmRJ9DXeXcQWM9elcN4g+UyAdMGs50nyscaijJM8V8UQtvNcuYW2muz8VqyscY49q5QOzKc4r43FR5anKezQqe1Y+6ijYZJGagtbeEyrkism5vLtpNpRceoqW0ZlbLMQa/Zq9KO1z4StiKc9OU6CW3ieRMY6Vbi05NlZdrKruCWPFbizJ5XWqVNcqSRyU5Qg7tFNIYo2IY8VHM6IPkxVTVEeZh5UgGDzk4qmrXUR6xv/AMCrKdKu/gQq2KpvRInupZSoCg9ahXLff/WnNqMsS/PHGR7GqtxqaOMt8n0pfv4L3jhVdbJEl3HH5BwQDmqqxbl61GLiCV8CRifSnSTRxJlSx/CinGNR2kWp36FO7tl5JqqZViXGcUXepBiUOQD3qk6xzHIkau+GGopaS1LtpcdPtck56Vn3F+8bEJ0q+9ifKbDHgVkOJoW+WJZPrXJiY1Ka92R20aEqr0RXmeSYk8mqktyNuMEnvWgJZm+9AiAelQs8DHlP0rxoY2pSvzM+owmVSnG8zFmcOfumkl0tXXd61s7YAG+Q/lQ+l71BBIBrGeMjW922p7tLLadPcwodKRm7ZrQXSwkYIHFWRppQ5DE4p8kxghCkAkDvXM41VJSizqlhKa2RnPEIjVWe42vxUl5esGOFHFZM9y0rknFbVuara7PPqOFLZE4cu2aheRUJDLmoAxJ60v3Xzjd9aOVKCjbU4p1ud2Ok8H+IF0jUomZfkJ/KvqHwv4kh1iyi8vHA5r49hbMgbAABr3r4Pa1E7eTK4QcAc1komybnCx7ruXycetc/rnhtb63ztBbNbDsrNGqMXQ9614oEeMIpz35rphC7s2fM4mm4SueF654XuLRyYlOB6Vk2jXlvJtcEKO9fQF94fS5XOxea5bWPBqtESF2nPatlRicShN7M4fRtantpx85ABr1vwr4zaFosvnFeYXehPYuSATj1qbTbyW1nQv8AcB55qvYxWqZ006Mm7Nn03oHjOK4IDkHPrXUC8t76MDA+avnLQfEaxyA7iK9J0TxYNiDg1vGo0aVKPItDvJvDENyhwBXM6r4J+YkLW5pvirkAbSp9a2hfi8X5lX8K66dfoebKTTPLLrwzNAhwDWJc2d1CxAVq9iuYYmU8A1hXdnEzN8gI+lbSXMbRqJHk72NxgkqcmoGt5R94V6XdabGoOFFY1xpqlvu4/CueVJs6Y4mK0aOPNs2ASKifch4WuqbSNxxzij/hHlcc5/KvLlSaOxSizj3tluPmYkE9qWHTUL/fP511b+GQ0nCnFXbXwmvcN+Vc8nYfPE52x0j5xjLiuo03RC0i/IK2tJ8ORxDkHdmuqsNKihIYg8VHKzCpUcUR6H4eGwF16V1Vu0djEAqjIqmlzsjARVwOtIbkTNt5JPajkZyRnKoyxNqj3DbOg7Vz2p2l3ePIihthFdZpmgvfzx7lKAHIIFdKmipZkl4xsC9SK3pQa1k9DGa558vY/Pb41aK9n4qAlJAJPB+tHhmGNYE5HStb9pu+jl+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b618+6zp0NnqEkMbElT1Brs9X8Ta5eW5gCnZ0yDzVPR/CV/estxJCHLHnfzSr0nVSVzOVWV7swtM1HULBNsMzqOg5qyJdV1edA8jyA9zmvRNM8B/aUAljCfSuk07wPp+nJ+8dxJnNd1CNOMOWRp7eDjaCszL8FaFLaWYLnBIrYmVoXfvmtB1S3j2RM2KqJF8z7iWJ9aHNJ2ijhkm3cyZVldzgc1c020klkw+cVdjtHZsqin61qWVtIjAuijPpW84zlC8nodSlFRtY6nwo/2RUPNeh2uqmWMR8iuH0VkiUEgflXRpqNugG75AO4rGSjyHZSkrGjqds0yAknBrf8KqqxbSfmrmZdbheIIMmtjwzKGuY2Uk18liVH2h3zkvZnYbBSFAooEzY6ChpSwPA5rklNI8xIrXn+qP0rgfEOcyY9K9AuF3RGuL123DM554rKNePNZoJaK54r4xWXBIFcezSAHivSfF7R7HOBXnUl4rOVCjivlMyS9rzRPTwUzHvbw+b+7BKYqBrl2HORW5ctaxHbHAFGKzpoo5jgYSv1V0JdWfncq0o6JEdpdlG4PetlLtvK75rOtdLTG7zc8+lXSqogGa9qFKlyLV3NbNxuZ9881ww8uQpjrTIbCeQfNOakubxLAg+UJw3vjFVW15WGBb7PxqJU6n2Wzz5pl/+yDANzS788YqKTSFkHJxVaHVHcnCk1I1xcSjIBWudwqJ3m9DpoUue2g19F+xnzkYOR2pHSZ1xtXP1qOe11C8QpG5jJPWqs1hqVuvzXZ4/wBmuCvi6FJWe59LhspqVdUiC9s5HD5UAfWqEdsYh16VO8V2soEl2SnddvWpF+U9d9eXCvGrPmjKyPqcLkkFG9Rakf2h1TGDg0sMqquWWp/O2jmDP41UeXzFOF2ZrfETSh8afzPZWBpUl7iIruUMw2ipxYWmB8o59qI7favIzUjQ7F6V49FRrXcjppUZ2bZH/Z1p6D8qzJrjynKheAcCtCR9mRtzj3qhcTIgJ2jNdjw6a/dvUmcuTcrPcNjO2s+8l3ZJp91qyRuR5WfxrMub8ysTtAzVUMNW1c3ocM8TDqVLo8n3rOfqas3MpPaqo+Yc1EnyuzPFrzUnoKnUULjzMHinA4A96Y2d3Wmpt7HCtyQHa1dL4N12TS9QQhyBkd65V3LHNT2rHzR823Heob1946oy6I+yvBeqLqWnRSl8kCuohmYnMZrwn4WeKkSyjtmcZPGc17Jpr/ugyy5yM1DqQjrHc469Bpc8tjo7eWTbz/OpFtPtj+WSDmseO8k6b8UQajLb3IYvwKFWb2OP2N1eJb1HwS1ypK4NcvqHw+ngV5GBIXk16LpWvBwAzA1ts8V3EQwDAiuiEpXPPnKVOWp4Qti1hIDtPHtXR6VqgXYORXaan4Nhv8mMBM1kHwNPbMdik474rWVWKZSq8xdsdXaJhhjmuis/FLxKFyfzrjG0i7tG5BNW7UtjDLgiummudXRfs01c9BXXllABYc08XiyjqK4iK4KD7xNaFvqRRcYz+NU6riRZdjp5WR1qBbRHPrWXHrAcgbMVq2lyrAE4rB4sVo9h62Cs+AARV2HSlYdBz7UI8ZIJYVp2VxE2PmGaUqikZ2mRw6IjAEjmr8GjxqOgqQXMSDG4Up1AKPlAeuSSbC0xklikMgIAxT3cbNqmmSXjSREbPn7CptF0i61G5AMZRCetNLTU2gmviKkSXHmhEBKua7fw14HkuNk0g4966HRvBUNnGjuwlJ7Y6V05uYrC22qoGBQ2Z1akYr3Spa2NtpsS5Aygrhviv44g0Xw/cSxMAVU1q+INXd45Ap2Z4FeKfFLTrvWtFntlLAuDzWdarzQ5Y7nOounapLqfDnjjxPceL/iZNdMxMabgK7rw7E32cdaoat8Pl8MieaV99wZB1GDitTQr5UjCFORXLTpVZSu3odyfPDmOrs4m8urcURZ1zUVleL5f3Afxq+jBhuxivR5eXQeH/eaRNC2tk8nkc1csrFXlTcMpmq9iouAFLbM9/Sun0S3geKRZmCIgJ8w96ylUS3NG7T5epx/xS8T6f4e0QqoAk2EdK+Y7bWLm8vN8hYjdxXpHxu1q01XV306M5CN/rAeuDXBQWYiGAuPfFeJiq0udOJ9pltBeyamtzpLbUt9sEBxgVrWV+qqBkVydriA8vxV+2aRn9j+tOjjJQ3Z0VsBTqbI0dZ23an3rJi0SEgEitFlLKNx6UkdpuOfNwD2xXa8z1Sueb/Z0aWsURw6RbJ/CDVmGb7J+6jUACnx220YMmTTWi2vyeBX0eEm6yTucFahy/ZNC2vJWPHAqeVt7AvknFZ8UoTGGrZ0dY7sgSkZz1NelUi1azPLqw5dkQxqOyHp6VItm9zIgSMj8K9C0jwtaXEYbeueuMVuW3ha1ibIA4/WumnKCWpEYt9Dg9L8H3VygIBGa3LXwVPbEmbJB4Heu2tm+zBUjjxTp3bZmVuD0rOrVSWmxt7PS5xy6QYTgVImkFz8/StyWJWYkNkClXGANtJSU4nRTiZZ06K3UE811fhh4t8aqOaxLhQy42Vf8PXaw38SeXye+a+Ux1Jq8kzvcG42O3202pFTemc4pFTdnnpXjQ5nucbg0Q3H3TXHa195h65rsnXzVxnGa5fX7EpvO7Oc12xoprUwcknqeQeMLYNE/IrzNrfbKR6V6b4whkWF+flry6VJBcHmvksxpKE7pnv4PkJtUmeVy0ihHx0xiuduJnV8L1rXv1iSQrHLvTHc5qkiQs/LrX6e6jWx+YVHN9CXTWklhc89ammSRj3q3YTWtvGVMigk5HNWw9o4yJFH413ulywU3NnXSpSqGG1s8uQQTiki0gSuMjFdPaR2yhukmf7naorqJVO5FIrzZYmpB2jNntUcrnVWxnweH8rhTgip/7LeHqM1BcXlxCv7tgDnmq/2y8l6uMV5tXMFdxlJ3PqMLlUKcFzR1Ld1NPFCTEBvHtWRcXF1L/rFOD7VZk+1KjMGUmoT9of7+D+FeJWqQqvc+io0YUuhQMIlfDdaeLVYST6VPJaOykjg1RmhlXhmzXnqr7/s76G0qkU7Ila5iVCvHNVo9melRyMFU8HNVUZ14zXrrCQjDnU22DkjTXbjA+96VWmt7hgTg/lTElOMA1JcXcsS/6xDRSq04qzE5TfwmdPBcbu/5Vj3TP84PUVuhri4J2ugHuKryabK+SUJ9/WtfaJ/CznlFv4jkbqIsSeTVSViBj0rqbuw8ondgVh3VkWkZgQBW9LEzpJq+55eIpR6IyJcv0qAoQKvTZiJHWqrscn0p88p6s8irBpkZUqvNIetKWOaYzHNbqVlqclmKRyKlgxzzzUBOaejHPFZS1NYOzuza0LWJtJvo3RyFB5FfRvg/xat3ZRAvkmvl15d2NvFd38P/ABKbW8jjmLEdsGuaquVcx2wjCv8Au5bH1NBMHtw+eDSTsWhLL1zWXo2pR3mmRlDnIre0+386AhjjNOgufVHgY2P1d2gZcN/NbzDriuu0bxAGCK7YzWZJoTTJlFz+FVG0G8tn8zOAvau1TSdmeXSqTqSUZI9N03UklACkGtaNnfHygg9eK8os9SuLEjrxW9ZeKblyg3hB71jUdmehLCu14ndXWii8UhVGfpWRceDLjcSFIB9qn0bxCVYb5FrrLfUo7hAfPjH1ruw+Kpw91nmzqSpz5WefzeGJol+6apTabPC3CnivWYFtbsqPMQ1M2i2mMlA/0r0JezZu5JHkkVjInJBzVuN5Ij3rvLjwwdxKlQp6Csy48MyKTjb+VccqcXqYutA59NSVQAx5HWtCy1RCw5P51YXwxvblSSe9bGm+CvNI5ArmNHOJnSXwm+7nP1rU0XS7q8kG0MQa3rDwfBbsFkZS9ddptjb6aoIZBiouZOvBFHRfBTOBLOuMe1dpaRWGlwAYUOK53UfFkdoRGGB4/grAufEhvHwgYk+hq1CTBKo9eh3lx4lihVwCD6Vhz63NfTbUyQaw7DTb3VZflBAHrXpHhPwG6lHmKYo9nIOaC+IwLPw/Nqs8W9TgHJp/iDwhawufMUbAvNesTada6dYnYoEmMA15N8QdUktrGcDJcg4xVOnG3mYV3KrZQ2Pg39pe/TTfFpgtQPL5PH1rzPQdWkmmQEYzXq/xM8PTaxrk91cLvGTXEWGhLFeAKhTB9K5qknDY9TDuKp8stzs9CtzcRoTWxNDsTA71HpUQs7YZwfpWvaW32+9S3UY3Y+c9K0ptzjdhSSw0ueWwaJYyXDDg4Jq98SNds/C3hR9kgS4Zcda67w1osVuZTM6IkCeYznoRXy38avFqeIfGcml2cxMSseVbg81w4iap7nr4WlDEVFVitDkU/wCJ3cveSsS7NnmtZrdWXsKZY2KQsLMIwdRy/bipZlKr8rgYrip1qNSLb3PuabpuKUCq+mhz96rcMUihdvIHHSsyd5lJxIuPrTra5uFIzIlctV038JbLV2t0oJUGmQ3ciAKxIIqcSSyL99aqyxbGLMwz7U8PhlWTbJcrOxeivGz1NFxeMsGc81RjuFXIqYL5y8MMVs/b4d6S0G6Sau0U49SkEvJ4rZs/EH2RQQRmsi5sOMggGsm686GTGcj2rV42s1aMtTm9jRvZxPVNE+JBt2AJ6V22nfE21lwJGGe3NfPVncqrjJII963rW4iYAksSOmD0rqo4qu/iZnPCUpbI+ltM8SWuooCjDJ961Y7H7YfmYbByK+dtK8Q3FgQUcgD1rrNL+JckOVmYgEYFenHGOlrJnlYrAxhDmievto6qeucVDLYCJcj1rltE8dw6gwzKBn3rsILu3u4BtnjJPbNexSxcKsTzI05Q3M+WH2o0xPKv429DWhPaBU3eYhB9Ko28qpcp9a8XGqDTaep0KpHY7e2m3Qj3qeHlTVO0j2wI24EGrKyeTjIJ3elePHQymIqcisLxGmVJ9BXQrKqknBrnvElwu08Hoa6vapRZ50l7x434yuQsL8V5XLcbp34716x4ut0mifj868kv3SzuSGBPPavk8epzlfoe3hLo/9k="/>
  <p:tag name="MMPROD_14864LOGO" val="/9j/4AAQSkZJRgABAQAAAQABAAD/2wBDAAMCAgMCAgMDAwMEAwMEBQgFBQQEBQoHBwYIDAoMDAsKCwsNDhIQDQ4RDgsLEBYQERMUFRUVDA8XGBYUGBIUFRT/2wBDAQMEBAUEBQkFBQkUDQsNFBQUFBQUFBQUFBQUFBQUFBQUFBQUFBQUFBQUFBQUFBQUFBQUFBQUFBQUFBQUFBQUFBT/wAARCABvAJ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qKKKACiiigAooooA9i/Zv1D4aHxo+j/ABW066l8M6xF9k/tawcpcaZLuGydf7y/wuv92v0u+B3/AATE034H674y8YS6hD46aHTZ/wDhE7Tydro7xN+9lVvl8znavavzX/Z08afDH4e6/ceIviJ4bvvGE1gUfS9DtpFit5Zd27fO38Srj7tfqP8ABn/go2PjZ8E/izqtppdt4b8Z+E9On1GxsN3mo1qqfI/+1tb7y1IH46+NvA3iTwDrk2m+J9Ev9D1JGbfb6hA0T/8Aj1c1X1lYfEP41/8ABRj4gaH8PtV1q0vnaRrpJJLKKKK0RU+d2ZE3Yr7Y8Pf8EWvh/HokUeu+M9eudVK/vZbFYoot3+yrKaoD8daK/T/40f8ABGHUdL0n7b8M/Fba1dR8tp+sosTv/uuvy/nX5weN/A2u/DjxPfeHvEmmz6TrVjJ5c9pcLtdGoA5+iiigAooooAKKKKAHVseHP+Qzb/Rv/QTWPXSeDNMudZ8R21paQSXMzqxEcKM7EBWOcLUVPgZ24L+PD1RzNFFFWcQUUUUAFFFFABW54e1jVdIupF0m8ubS4vImtHFvIV81H6xt/eVuOKw69V/Zs+GWqfF/46+DPDGjqwurrUYpGlVd/kxI293b/dVTQB+zX/BO79k6L9mz4QwXWt2MC+PNeC3WozhQzwR/8srfd/sD72P4mNfXNRxptRV3btvepKACvhr/AIKm/s6aX8UfgNqHji2s4IPE/hVftSXmNjz2v3ZYmb+L+Flz6V9y1xfxc8IRePfhf4r8OTWcWpJqemXFutrK21JHZG2A/wDAttAH8xdFbvjLwbrPw98T6l4d8QafLpes6fKYLm0uBh4nHasLBoAKKKKACiiigAr6r/4JeDP7dPwyzz/yE/8A013VfKlfVn/BLr/k+r4Zf9xP/wBNd1QB8p0UUUAFFFWrO0mv7mO3gieaeRtkcafeZqAKteveHP2Y/iBr3h7+3pNNttC0bZ5ou9cvIrNHX+8iyNub8Fr6C8M/s/D9m3RtO1PxJe6LoPj2dUun1XxC6SWuiRMn+qS3+9Pdf7n3K818YfGHwNb61Lq27VviX43hn+0ReJNZlZLGWX+D/Qm/hX+7S5gPJfin8I/Enwd8SW+i+JbQW93cWsV9A0UnmJNBIPkdT/tV9C/8E6vj5a/s/fGXN54NfX7rxJ5Gl290jbJbPe/VMqeG/i/3K8+8ANonx38UeJ/EnxT8exafruyJ7aTUN585y38O3+FF/hr33QE8P6P8TNHvIpZE0Cz1WKX7Xt+fyopfv1zVa/sj6jJ8klm8ajjK3L5XP2pz7UhFcp4H+I3h34gaWl74f1mz1a2xzJazh9px0butdWpzxXUfNVKcqUuSasxOv1rivi78TdL+DPw51zxprEFxcadpEHnzRWi7pWG4L8q/Vq7TPOK8h/ag8HXXjz4IeK9LsklmuntC8cUX3nZGDhff7tTKXLG5dCnGrVjTlK3MfgH8f/iTN8YvjH4s8ZyW81oNavnu47edtzRofuL/AN84rzrcQ2c5r6A/ar+HmveAtR8LjXtJk0h9RsmuYILgBJfK3/xJ95f+BV4ARk8Dr0pQlzx5joxlCOFrujCXNbqRHrRXpX7P3gbT/iB8VNE0zVpMaOjtd3+OvkRLvZf+BY2/jXrH7Q/i2x1H4aaTa+I9EstM8fT3/wBq0y1srVLeXS9G2fuobjb95n3Ky5+Zdn+1VnCfLtFFFABX1Z/wS6/5Pq+GX/cT/wDTXdV8p19Wf8Euv+T6vhl/3E//AE13VAHynRRXrX7NfgPQfiL8VbLSPEE7/YkgnuksI38p9SljTclojfwtLjbQBT+E3hHVNUnu9Stvh/c+NLKKB1HmLKtrFL/ed02/987q9D0T4l+M/gT4+8P+LNT8AafpWitLugsbewWKKddux1S4T593/Aq9e8K+Kda/aL1bUfDnxD13VvhV4C0SFV0/wJ4U0aeIXG3KbBtT5mT+J33V2/iL4p6Z8KfhxbeFNI8KaB4N8JaNK11pzfESX+0tWedvvyxWC/cd/wDbZUqQPma4sbj4seJ5b/wl8KvE3ibUbyXzftOvXlxe7v8Aef5Vb/gVey21mvwW8NXNraWXhyH4kX8TrPqMqW8Wj+F4G6IsqqzS3X+/9yvGfH/7Yfi3XtDutK0jXdbje8XyrzU5p1t/Ni/55RW8G2KBP++2/wBurXwr+BOtan8NrnXPF3iEeF/hvczpeXkbqpluli3fOm77rN86J/EzfwmgD0L4Z/AD4Z+PbZb3XvFcH9neGrV3v9Z8M2bW9vPLu3KktxO372d/4URUr03wT8MdG8Yave2MWr3e+JZbjfaWu+3s0+9/pFx/6Hsryi3tNZ/bEtYvCngbTIPh/wDCHwNE9xHbsfOd5WP+unf5Vlnf1bYqrmu90zw54q+JvgtPh98Or2bQPhra37Ran42m82efxDeL/BFsX5ok/wC+f7z1yV6HteU+qyfOpZRTqRhvKxr+EPEuifCjxDZX+l63rWrazBOrPLoMnkWjt/zy+5ulX+Gv1p0bUft+h219c/6O80Ku6v8ALtJXJFfz/wDinwX4lk+LCeFPhb4n1z4iTW7xD7dYWrxbLnd86q25vlV/487a9c8J3fxAZPE+gx/ETWWfS4dnizx3qGpyzabokX8Vvaru/eyu3yb/APvj+/V0acqQs7zSlmsoSjB80erP2q1TXLbTLXzH3zMy/LFEu52/4DXJva674jkZZIrmwWX7zvLtWBf9hV+83+1X5NfFnw98TG+KGmeDPBvxG1HR/ClvDE7eNNd11rdL+4lTc0ry7vm/uqifdrz3WNI+LWj+Ir+zufjLq1to9vP9lhvptZl8+/l+7/o9ukrO29vu79vy/e2Vvc+YPVf+C0Fv9m+M3gWPczqmhsu9m+Zv3tfHXgfwX4B1rwrNqHiDx9J4f1S3mw2kppT3Dzxf3o33Bd1e7fGf4PWXivQ9Ns7X4nweLfiFo6f8T9PEmtIj2qt9yK33/I+z+PbK/wA22sbUP2ZPBPwHsbLWfi54307UdQlhW6g8G+G2a4u50b7vmy/KsS0yTz/Sfi7oPwl1K3ufhnpszazC+9fEGuoktwv+zFF9xV9/vV6F4l+Hfgvxn4Fu/iJ42i1L4ZaleNvgj8/7Z/bcrffeC3f96qr/ABPu21F4t+Gvwy01dN+Ims6LrPgHwdeKv9k+E2n+0anre379wm7b9ng/223f7O+tqOP4QfEHTbz4pfEXxff6rCUlsrbwdaMkF3YIvy28SfM/mr8+7f8AJ912f5noA+e/7J+HlvM3ma9rFzF/CYbJVP8A48ak1bQ/A9z4Tv8AUdI1zULfV7WaNE0zUolb7VG3VkdPu7f9qvd/gJZfDaAv4g1Sz8PaD4OsrlIJdQ8Xs17qF/Lj/VW9vFs2p/ff5tv/AI7XmPxU+EK6VqWueIf+Eh8IW+lTzy3FpY6PqX2jejNuSKJF+bp/f20AeKV9Wf8ABLr/AJPq+GX/AHE//TXdV8p19Wf8Euv+T6vhl/3E/wD013VUB8qBd1WrW7ls7iOeCVopY23RyI21lb+9W74B8UzeCvF+k6xAkEhtZ0dormJZYmTd8ysjcNX1d8Rfhxolx+3OupXFtDZ/D42lr4xZI4E8qLS1t0l+593buXZ/wOgD58v/ANpj4qapp/2S58daxNDjZ/r/AJ/++vvV55qeoXmp3jXF9cy3l033pp3Z3b8Wr67/AOFcWXw1/bJ1/Uxp9u/gnTtOuvF0Vvcxq8M1g1u88KbP7rS7Erk/2RotE8R/GDW/HvjyKCfw5pCeZdK0K+V9ouW8iD5fu/eapA+YK7Txd8UPGHjzTNIsdf1y+1HTdLgW0sbaZj5MKL91VX7taPxT+Hi/Cj42a94Q1VJUs9K1ZoGOfna137kf/gUTK3419A/tTXviL4Xy31jY6Zpd98JfFWlQJ4buLe1i8qJP3T70dV+Wf5H3f77VQHzpp3xd8YaP8PrvwRYazcWfhi9n+1XVlD8gnb/aYfMy1b8P/Fj4ivouj+D9G8SauulQT/6DplrcMqLKz7vlH+9XsHw78N6t4y/Yx8SwaNpUGo6lF4nt7dZo4E+0LbtFudd33tu6tP4NeBdf8F/AD46zeINBjgeDSLV9PuLyBXeGV5trvE/8PyVIDfiz8aPE/wAIvDUXhPS/HUmseN9RtW/4SO/01Ykh05WX/jygli++2z/Wv/wGvnqT4peKZPh3D4HbWLn/AIRSO7a//swHETT/AN9v7xr139ma4CfCz43u1raTSWXh9Lq1luLVJWgladE3oW+78tb/AOydoHw/8T/Cz4gaX8QnGnWWpXthZWeubdz6dcuJfKl/3N33qAPmKfVL69toYZbm5uLe3/1cbysyR/7o/hrovAHhyLxj4utbDUPEtn4YhCtJLqupSNsgVfTHzFv9mvZfhb8Lte+B37XvhfwZ4ls7WYy6nFBKJYlntL+2c/KybvvI9Vfhpptj4f8AAPxD+L2taXaa7e6fqcWjaTa3cSPbJeT73eZoh8rBEX5U+781AFzwJp/wH8A3WpXmueJNT8X3zxbNKuodHlSytp/+e8qS7Gl/3K83+NHgTU/DWrWWuXXiK08XWWvxG9tNas5d/n/3ldM74nX+41bvg39pTxVZay8muQWfiTQpVeG70u40yBotjoy/L8nysn3l/wB2n/CL4u6zpmueEvCVpZ6XDpv9r/v/ALRp8Uss4llUOjsy/wB35floA8w8WeM9d8eaiNR8QandaveLEsSz3Tl9sS/KqL/dUVhJBJMf3cbP/urX1L8bfHGvax8efHXwssLTSU0jVNdOlW0MWmRRPar9o+TYypu+Wsv44fEab4J/EC+8AfD5bXS9H8NzLay3ps4nudSuFRfNmld03bd+7an3dtAHzTuoZCjYNfUHxm0TRfip+z14d+MGmaPaaF4kg1NtD8RW2nReVbzvs3xXSr91Wb+6ld7+1J8BvDvxAsdX8XfDaJF8ReF4oofFvh6JNrj5F23sS/xK38VVzAfEuw/3Wr6o/wCCXX/J9Xwy/wC4n/6a7quF1nVprz9krQRJFbiZfFd5ZNOIE814IrW1dFZvvfK0rf8Afdd1/wAEuv8Ak+r4Zf8AcT/9Nd1QB8p19m/ED4n6Ne/sZeFdZS5Wbx1qdn/whdwd3zJYWsrTsv8A3y9pXxlUodiuzc2xfm20AfZHxG+Jmj6x+xh4a8RxXWfG+pQJ4Gvsy/vmtbaVLrf/ALvyxL/wOuZm1bVP2ev2avD4trS0/tnxhqsmoXi3cCTeTbwKEt0b+6zN+9r5c3ts2bm2/wB2pZ7ye5ULJNJIq9Fd91AH1l+0X4Zk+Olr8KPijbSQR/8ACUWFvpGuXCsv+j38Ev2dppU/hV/l/wC+a0LDTfE3wn/Z7+L3gP4mweX4YgEX/CPR3ciszal9o+R7X/Z2bnfb/D/vV4H8MvhXe+ONE1jXNR1iLw14N0dkW+1W5R3QSN92KKJf9ZK392unsvhp4R8f6Xq66J8Tby/1nSrC4v7fTdY0mSL7WsS73SJvNfa21WapA6bwpp2qWv7Dfime28yNn8UwXa+VLtdoFi2M23+7uq3+zcmqa78Av2gfMlmunuNHsorb7RP/AK11uNzqu77zba848N/CXHw/j8XeL/EkvhXw5dytBpiJA9xcaiy/fMcW9f3a/wB/3q74m+Br2nwufx94I8VHxb4Wt5/s+pqkDWt1psjfc82He3yt/fpAdT+y9ot7qPwr+OnkRb/P8OxW0C71VpZftCvtT+821XrH8A+GtR1D9lz4jywWwZE1WwlPzrudU379q/xbawLH4SwL8Abv4kx+KXhSDWE0dtHWzfe07RPKv7zft27Eb5ttVfgB8Lz8bfH0XhFfEb+HpbqCe4jleBp0byonlfdtZf4UamB9Kfsn/GTw/wDF+58GeD/iLe/ZfFPg65+3eFtflZVaeJVZn0+V/wC638Neb/ALUfD/AI++HfxH+EWv61aeH73WbyLV9AvdRl8q3+3xbl8qV/4d6HbXzle29vZ61LDbXTTWkU21Lry9rMm7722vdPGn7OHhLwMmnw6j8TFXU9U0CLxDY27aK6xyxSxb4kaXzflb/gNAHefsufCXx18Jfi7dX3iXSG0fw/b6Zf8A2nULtomtGZbd/KYM3yN8+3bXz58KornXPjT4caPdd3MusRTM+Pv/AL3czVveDvhve+IfAd34r8UeKX8N+CYZxYxTTb7iW9uMbjFb24Yb9q/ef7qVNdfC3wndeBtd8S+E/Hj399oixS3GlXumtaSvE7iPdE+9w33qANv9oHWrvwF+154m8RInzW/iJ9TtmjZXWaLzd6Orf7X9a7H9pD4NXvxd8eX3xN+GFunirwt4oKXrW+nSK9zp1wyL5sE8X3lbf/F/tV534H+CejeL/hBqfxE8QeOZdD07TNSh0qe2j0pryVXkR2Qr+9X5dq1wvjGyj8CeLb7S9A8SPq+nxLG8Wp2ge3W4V4lfO3d8v39v4UAexfEeaL4efATw98ILa7h1Txdqer/21rMWnS+bFa/JsgtWb/nr/Gw/h6Vr/Fv4keKf2ef2sLrxbpTKpZbdzFu329/atEm+Jv7yfw/hXy157+Z5u5vN3bt+fm3Us9zPcFfNkeXb03tuoA+s/wBp9/AF/wDAjwvrvw6m8nSfEHia/wBWn0aRl36RcPb2qS2/+7vi3J/stVD/AIJdf8n1fDL/ALif/pruq+WN7bdu5tn3ttfU/wDwS6/5Pq+GX/cT/wDTXdVQHynRRRQAUUUUAfSN/pdxf/sIaVeaUrNaWfjK4/tvZ/z1e3X7Ozf8Br5706WeK53WzSJOEf5oj823b83/AI7ur0f4QfHjW/g6NZ06Cx0/XfDmsxLFq2garF5ttcoh+U4/hf8A2l5rUX4v+DtDtdWn8PfDGy0fVtQs57OK6l1O4ulsklTazxK7ctsZl+bPWgDuf2xbX7P4P+BtxYHzPDkvg+JbHj7rbv3v/At1M/ZCvfsngP46repv8PP4ScXg/h37/wBz/wAC3VxPhL9oKW1+GX/CA+MPDln4z8JW9w09hHPK1vcadM/3milT5tv+x92s7xZ8amvfBMvg7wzoVt4Q8LXFwtxfW9vK1xPfSp93zZn+ZlTPyp90VIHZWP8AyYRq3/ZQLb/0hmqL9g3/AJOb8P8A/Xjqn/pBcVleDP2gNH8PfByb4e6x4A0/xDpNxqf9ryXMuoXMErzqnlrjY3y/LxxVnwN+0rZfD34uWHjfSvh/pMcemacdOs9Ia6nMMSNE8Tuz7t0rMsr53etAHh13/wAfU3++1fX37S+peAodP8DW3iDQ9Sm8QN8N9IfT9Qhvv9HSX7P8ivb7P97+OvDPFPxP8M654fOjaB8PdP8ADpuLxLi4ukvri6mlVekQaVvlWu98TftSaJ4mm0S/vPhXpDatpWiJomnXT6ldMkcEcTxQs0W/a7Lub73tQBL8edKdv2XfgFqWnln0iO21GC62fcjvGuN3zf7TIv8A45XHfD74UaN4p+Dnjvxlc+I77Tbrw6YVk0+3skeK5SVtifP5q/xf7NRfDL9oTUvA3gvUvBOraTp/i/wVqM3nzaLqisBFLjaJYZV+aJunK/3RVrUfjno2n/DbxH4O8LeCrfw/a+Imga9updRnupmWJ9yKob5VoA9H+D13oGnfsYeP5vE2lXWtaQfFunI1pY3n2WXf5D7X37X/AO+dtfOnjibQpvFl+/hmCe20JmX7HFcvulVNq/eb+9mvSvAvx70zwf8ACHUPh/qngKx8Q6NqmoxanNcT6hcW8ryRLtXHlt8tef8AxA8V23i7xLJqVjo1r4fsWiigt9PtHZ1jWNFQfO3zMx27tzetUByNFFFABX1Z/wAEuv8Ak+r4Zf8AcT/9Nd1XynX1Z/wS6/5Pq+GX/cT/APTXdUAf/9k="/>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
  <p:tag name="MMPROD_UIDATA" val="&lt;database version=&quot;7.0&quot;&gt;&lt;object type=&quot;1&quot; unique_id=&quot;10001&quot;&gt;&lt;property id=&quot;20141&quot; value=&quot;MGISIT03&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3&quot; value=&quot;-1&quot;/&gt;&lt;property id=&quot;20221&quot; value=&quot;C:\Users\Marty\Desktop\working\myspacesuydam\images\&quot;/&gt;&lt;property id=&quot;20224&quot; value=&quot;C:\Users\Marty\Documents\My Adobe Presentations\MGISIT03&quot;/&gt;&lt;property id=&quot;20250&quot; value=&quot;0&quot;/&gt;&lt;property id=&quot;20251&quot; value=&quot;0&quot;/&gt;&lt;property id=&quot;20259&quot; value=&quot;0&quot;/&gt;&lt;object type=&quot;8&quot; unique_id=&quot;10002&quot;&gt;&lt;/object&gt;&lt;object type=&quot;2&quot; unique_id=&quot;10003&quot;&gt;&lt;object type=&quot;3&quot; unique_id=&quot;15476&quot;&gt;&lt;property id=&quot;20148&quot; value=&quot;5&quot;/&gt;&lt;property id=&quot;20300&quot; value=&quot;Slide 2 - &amp;quot;Agenda – Week 10 &amp;quot;&quot;/&gt;&lt;property id=&quot;20307&quot; value=&quot;314&quot;/&gt;&lt;/object&gt;&lt;object type=&quot;3&quot; unique_id=&quot;15951&quot;&gt;&lt;property id=&quot;20148&quot; value=&quot;5&quot;/&gt;&lt;property id=&quot;20300&quot; value=&quot;Slide 4 - &amp;quot;MP5 Site Setup &amp;amp; Frames Page&amp;quot;&quot;/&gt;&lt;property id=&quot;20307&quot; value=&quot;320&quot;/&gt;&lt;/object&gt;&lt;object type=&quot;3&quot; unique_id=&quot;16756&quot;&gt;&lt;property id=&quot;20148&quot; value=&quot;5&quot;/&gt;&lt;property id=&quot;20300&quot; value=&quot;Slide 14 - &amp;quot;SharePoint Designer: Interactive Buttons&amp;quot;&quot;/&gt;&lt;property id=&quot;20307&quot; value=&quot;369&quot;/&gt;&lt;/object&gt;&lt;object type=&quot;3&quot; unique_id=&quot;16776&quot;&gt;&lt;property id=&quot;20148&quot; value=&quot;5&quot;/&gt;&lt;property id=&quot;20300&quot; value=&quot;Slide 7 - &amp;quot;ALERT&amp;quot;&quot;/&gt;&lt;property id=&quot;20307&quot; value=&quot;342&quot;/&gt;&lt;/object&gt;&lt;object type=&quot;3&quot; unique_id=&quot;16777&quot;&gt;&lt;property id=&quot;20148&quot; value=&quot;5&quot;/&gt;&lt;property id=&quot;20300&quot; value=&quot;Slide 8 - &amp;quot;FOUR Input Elements &amp;quot;&quot;/&gt;&lt;property id=&quot;20307&quot; value=&quot;343&quot;/&gt;&lt;/object&gt;&lt;object type=&quot;3&quot; unique_id=&quot;16778&quot;&gt;&lt;property id=&quot;20148&quot; value=&quot;5&quot;/&gt;&lt;property id=&quot;20300&quot; value=&quot;Slide 9 - &amp;quot;FOUR Input Elements &amp;quot;&quot;/&gt;&lt;property id=&quot;20307&quot; value=&quot;344&quot;/&gt;&lt;/object&gt;&lt;object type=&quot;3&quot; unique_id=&quot;16779&quot;&gt;&lt;property id=&quot;20148&quot; value=&quot;5&quot;/&gt;&lt;property id=&quot;20300&quot; value=&quot;Slide 10&quot;/&gt;&lt;property id=&quot;20307&quot; value=&quot;345&quot;/&gt;&lt;/object&gt;&lt;object type=&quot;3&quot; unique_id=&quot;16783&quot;&gt;&lt;property id=&quot;20148&quot; value=&quot;5&quot;/&gt;&lt;property id=&quot;20300&quot; value=&quot;Slide 11 - &amp;quot;Anatomy of a Function: Definition&amp;quot;&quot;/&gt;&lt;property id=&quot;20307&quot; value=&quot;349&quot;/&gt;&lt;/object&gt;&lt;object type=&quot;3&quot; unique_id=&quot;16784&quot;&gt;&lt;property id=&quot;20148&quot; value=&quot;5&quot;/&gt;&lt;property id=&quot;20300&quot; value=&quot;Slide 12 - &amp;quot;Comments&amp;quot;&quot;/&gt;&lt;property id=&quot;20307&quot; value=&quot;350&quot;/&gt;&lt;/object&gt;&lt;object type=&quot;3&quot; unique_id=&quot;16785&quot;&gt;&lt;property id=&quot;20148&quot; value=&quot;5&quot;/&gt;&lt;property id=&quot;20300&quot; value=&quot;Slide 6 - &amp;quot;JavaScript Program Structure&amp;quot;&quot;/&gt;&lt;property id=&quot;20307&quot; value=&quot;351&quot;/&gt;&lt;/object&gt;&lt;object type=&quot;3&quot; unique_id=&quot;16786&quot;&gt;&lt;property id=&quot;20148&quot; value=&quot;5&quot;/&gt;&lt;property id=&quot;20300&quot; value=&quot;Slide 17&quot;/&gt;&lt;property id=&quot;20307&quot; value=&quot;352&quot;/&gt;&lt;/object&gt;&lt;object type=&quot;3&quot; unique_id=&quot;16789&quot;&gt;&lt;property id=&quot;20148&quot; value=&quot;5&quot;/&gt;&lt;property id=&quot;20300&quot; value=&quot;Slide 18&quot;/&gt;&lt;property id=&quot;20307&quot; value=&quot;355&quot;/&gt;&lt;/object&gt;&lt;object type=&quot;3&quot; unique_id=&quot;16790&quot;&gt;&lt;property id=&quot;20148&quot; value=&quot;5&quot;/&gt;&lt;property id=&quot;20300&quot; value=&quot;Slide 13&quot;/&gt;&lt;property id=&quot;20307&quot; value=&quot;323&quot;/&gt;&lt;/object&gt;&lt;object type=&quot;3&quot; unique_id=&quot;16791&quot;&gt;&lt;property id=&quot;20148&quot; value=&quot;5&quot;/&gt;&lt;property id=&quot;20300&quot; value=&quot;Slide 15 - &amp;quot;Add CURRENT Date/Time &amp;amp; DATE Last Updated&amp;quot;&quot;/&gt;&lt;property id=&quot;20307&quot; value=&quot;324&quot;/&gt;&lt;/object&gt;&lt;object type=&quot;3&quot; unique_id=&quot;16792&quot;&gt;&lt;property id=&quot;20148&quot; value=&quot;5&quot;/&gt;&lt;property id=&quot;20300&quot; value=&quot;Slide 16 - &amp;quot;Calling to Customize a Page&amp;quot;&quot;/&gt;&lt;property id=&quot;20307&quot; value=&quot;325&quot;/&gt;&lt;/object&gt;&lt;object type=&quot;3&quot; unique_id=&quot;16793&quot;&gt;&lt;property id=&quot;20148&quot; value=&quot;5&quot;/&gt;&lt;property id=&quot;20300&quot; value=&quot;Slide 19 - &amp;quot;Forms and Functions – Prompt– “memory2”&amp;quot;&quot;/&gt;&lt;property id=&quot;20307&quot; value=&quot;326&quot;/&gt;&lt;/object&gt;&lt;object type=&quot;3&quot; unique_id=&quot;16794&quot;&gt;&lt;property id=&quot;20148&quot; value=&quot;5&quot;/&gt;&lt;property id=&quot;20300&quot; value=&quot;Slide 20 - &amp;quot;Flipping Electronic Coins – “memory3”&amp;quot;&quot;/&gt;&lt;property id=&quot;20307&quot; value=&quot;327&quot;/&gt;&lt;/object&gt;&lt;object type=&quot;3&quot; unique_id=&quot;16795&quot;&gt;&lt;property id=&quot;20148&quot; value=&quot;5&quot;/&gt;&lt;property id=&quot;20300&quot; value=&quot;Slide 21 - &amp;quot;The Body Mass Index Computation – “memory4”&amp;quot;&quot;/&gt;&lt;property id=&quot;20307&quot; value=&quot;328&quot;/&gt;&lt;/object&gt;&lt;object type=&quot;3&quot; unique_id=&quot;16796&quot;&gt;&lt;property id=&quot;20148&quot; value=&quot;5&quot;/&gt;&lt;property id=&quot;20300&quot; value=&quot;Slide 22 - &amp;quot;The Body Mass Index Computation – “memory4”&amp;quot;&quot;/&gt;&lt;property id=&quot;20307&quot; value=&quot;329&quot;/&gt;&lt;/object&gt;&lt;object type=&quot;3&quot; unique_id=&quot;17472&quot;&gt;&lt;property id=&quot;20148&quot; value=&quot;5&quot;/&gt;&lt;property id=&quot;20300&quot; value=&quot;Slide 5 - &amp;quot;SharePoint Designer: MP5 Component Pages with Interactive Buttons&amp;quot;&quot;/&gt;&lt;property id=&quot;20307&quot; value=&quot;379&quot;/&gt;&lt;/object&gt;&lt;object type=&quot;3&quot; unique_id=&quot;21507&quot;&gt;&lt;property id=&quot;20148&quot; value=&quot;5&quot;/&gt;&lt;property id=&quot;20300&quot; value=&quot;Slide 1&quot;/&gt;&lt;property id=&quot;20307&quot; value=&quot;384&quot;/&gt;&lt;/object&gt;&lt;object type=&quot;3&quot; unique_id=&quot;22159&quot;&gt;&lt;property id=&quot;20148&quot; value=&quot;5&quot;/&gt;&lt;property id=&quot;20300&quot; value=&quot;Slide 3 - &amp;quot;MP5 Assignment&amp;quot;&quot;/&gt;&lt;property id=&quot;20307&quot; value=&quot;458&quot;/&gt;&lt;/object&gt;&lt;/object&gt;&lt;object type=&quot;4&quot; unique_id=&quot;14863&quot;&gt;&lt;object type=&quot;5&quot; unique_id=&quot;14864&quot;&gt;&lt;property id=&quot;20149&quot; value=&quot;Marty Suydam&quot;/&gt;&lt;property id=&quot;20150&quot; value=&quot;Professor&quot;/&gt;&lt;property id=&quot;20151&quot; value=&quot;mjs6.jpg&quot;/&gt;&lt;property id=&quot;20153&quot; value=&quot;msuydam2@washcoll.edu&quot;/&gt;&lt;property id=&quot;20159&quot; value=&quot;washcoll.jpg&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19&quot;/&gt;&lt;lineCharCount val=&quot;16&quot;/&gt;&lt;/TableIndex&gt;&lt;/ShapeTextInfo&gt;"/>
</p:tagLst>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TemplateFS12</Template>
  <TotalTime>29234</TotalTime>
  <Words>3159</Words>
  <Application>Microsoft Office PowerPoint</Application>
  <PresentationFormat>On-screen Show (4:3)</PresentationFormat>
  <Paragraphs>610</Paragraphs>
  <Slides>44</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Segoe</vt:lpstr>
      <vt:lpstr>Times New Roman</vt:lpstr>
      <vt:lpstr>Wingdings</vt:lpstr>
      <vt:lpstr>Wingdings 2</vt:lpstr>
      <vt:lpstr>Wingdings 3</vt:lpstr>
      <vt:lpstr>1_Textured template_Wine Segoe</vt:lpstr>
      <vt:lpstr>PowerPoint Presentation</vt:lpstr>
      <vt:lpstr>Week 13 Agenda</vt:lpstr>
      <vt:lpstr>Course Schedule</vt:lpstr>
      <vt:lpstr>MP4</vt:lpstr>
      <vt:lpstr>MP5 Setup</vt:lpstr>
      <vt:lpstr>MP5 Setup</vt:lpstr>
      <vt:lpstr>MP5 Chapter 12</vt:lpstr>
      <vt:lpstr>MP5 Chapter 12</vt:lpstr>
      <vt:lpstr>Week 13 Chapter 13</vt:lpstr>
      <vt:lpstr>Popular Search Engines</vt:lpstr>
      <vt:lpstr>Search Engines</vt:lpstr>
      <vt:lpstr>Search Engine Search Form</vt:lpstr>
      <vt:lpstr>Search Engine Results Page (SERP)</vt:lpstr>
      <vt:lpstr>Designing Web Pages for Promotion</vt:lpstr>
      <vt:lpstr>Search Engine Optimization (SEO)</vt:lpstr>
      <vt:lpstr>Listing in a Search Engine</vt:lpstr>
      <vt:lpstr>Mapping Your Site</vt:lpstr>
      <vt:lpstr>Monitor Search Engine Listings </vt:lpstr>
      <vt:lpstr>Google Analytics</vt:lpstr>
      <vt:lpstr>Google Analytics</vt:lpstr>
      <vt:lpstr>Google Analytics</vt:lpstr>
      <vt:lpstr>Link Popularity</vt:lpstr>
      <vt:lpstr>Web Promotion</vt:lpstr>
      <vt:lpstr>Inline Frame</vt:lpstr>
      <vt:lpstr>MP5 Chapter 13</vt:lpstr>
      <vt:lpstr>Week 13 Chapter 14</vt:lpstr>
      <vt:lpstr>What is JavaScript?</vt:lpstr>
      <vt:lpstr>Coding JavaScript</vt:lpstr>
      <vt:lpstr>Document Object Model (DOM)</vt:lpstr>
      <vt:lpstr>JavaScript: Property, Method, &amp; Event</vt:lpstr>
      <vt:lpstr>JavaScript Debugging</vt:lpstr>
      <vt:lpstr>JavaScript: Variable, Prompt, &amp; Operators (Arithmetic &amp; Comparison) </vt:lpstr>
      <vt:lpstr>Decision Making</vt:lpstr>
      <vt:lpstr>JavaScript: Function</vt:lpstr>
      <vt:lpstr>Form Validation</vt:lpstr>
      <vt:lpstr>JavaScript &amp; Accessibility</vt:lpstr>
      <vt:lpstr>What is jQuery?</vt:lpstr>
      <vt:lpstr>jQuery</vt:lpstr>
      <vt:lpstr>jQuery Selectors</vt:lpstr>
      <vt:lpstr>jQuery Methods</vt:lpstr>
      <vt:lpstr>Using Methods</vt:lpstr>
      <vt:lpstr>jQuery Image Gallery</vt:lpstr>
      <vt:lpstr>jQuery Plugin</vt:lpstr>
      <vt:lpstr>MP5 Chapter 14 (next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Suydam</dc:creator>
  <cp:lastModifiedBy>Martin Suydam</cp:lastModifiedBy>
  <cp:revision>301</cp:revision>
  <cp:lastPrinted>2012-03-30T18:45:36Z</cp:lastPrinted>
  <dcterms:created xsi:type="dcterms:W3CDTF">2014-01-14T19:15:05Z</dcterms:created>
  <dcterms:modified xsi:type="dcterms:W3CDTF">2017-04-12T19:21:15Z</dcterms:modified>
</cp:coreProperties>
</file>