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1"/>
  </p:sldMasterIdLst>
  <p:notesMasterIdLst>
    <p:notesMasterId r:id="rId30"/>
  </p:notesMasterIdLst>
  <p:sldIdLst>
    <p:sldId id="384" r:id="rId2"/>
    <p:sldId id="386" r:id="rId3"/>
    <p:sldId id="436" r:id="rId4"/>
    <p:sldId id="525" r:id="rId5"/>
    <p:sldId id="537" r:id="rId6"/>
    <p:sldId id="538" r:id="rId7"/>
    <p:sldId id="544" r:id="rId8"/>
    <p:sldId id="539" r:id="rId9"/>
    <p:sldId id="540" r:id="rId10"/>
    <p:sldId id="541" r:id="rId11"/>
    <p:sldId id="543" r:id="rId12"/>
    <p:sldId id="546" r:id="rId13"/>
    <p:sldId id="548" r:id="rId14"/>
    <p:sldId id="542" r:id="rId15"/>
    <p:sldId id="545" r:id="rId16"/>
    <p:sldId id="547" r:id="rId17"/>
    <p:sldId id="437" r:id="rId18"/>
    <p:sldId id="533" r:id="rId19"/>
    <p:sldId id="550" r:id="rId20"/>
    <p:sldId id="526" r:id="rId21"/>
    <p:sldId id="527" r:id="rId22"/>
    <p:sldId id="536" r:id="rId23"/>
    <p:sldId id="528" r:id="rId24"/>
    <p:sldId id="549" r:id="rId25"/>
    <p:sldId id="529" r:id="rId26"/>
    <p:sldId id="535" r:id="rId27"/>
    <p:sldId id="534" r:id="rId28"/>
    <p:sldId id="532"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FEE"/>
    <a:srgbClr val="C64C57"/>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644" autoAdjust="0"/>
    <p:restoredTop sz="94718" autoAdjust="0"/>
  </p:normalViewPr>
  <p:slideViewPr>
    <p:cSldViewPr>
      <p:cViewPr varScale="1">
        <p:scale>
          <a:sx n="80" d="100"/>
          <a:sy n="80" d="100"/>
        </p:scale>
        <p:origin x="67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64"/>
    </p:cViewPr>
  </p:sorter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cs typeface="Arial" charset="0"/>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cs typeface="Arial" charset="0"/>
              </a:defRPr>
            </a:lvl1pPr>
          </a:lstStyle>
          <a:p>
            <a:pPr>
              <a:defRPr/>
            </a:pPr>
            <a:fld id="{32AF2479-0543-4927-AB5D-80584ACCC19D}" type="datetimeFigureOut">
              <a:rPr lang="en-US"/>
              <a:pPr>
                <a:defRPr/>
              </a:pPr>
              <a:t>3/21/2017</a:t>
            </a:fld>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cs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charset="0"/>
                <a:cs typeface="Arial" charset="0"/>
              </a:defRPr>
            </a:lvl1pPr>
          </a:lstStyle>
          <a:p>
            <a:pPr>
              <a:defRPr/>
            </a:pPr>
            <a:fld id="{5011BCD4-1277-47F9-AC3C-7512521A2266}" type="slidenum">
              <a:rPr lang="en-US"/>
              <a:pPr>
                <a:defRPr/>
              </a:pPr>
              <a:t>‹#›</a:t>
            </a:fld>
            <a:endParaRPr lang="en-US"/>
          </a:p>
        </p:txBody>
      </p:sp>
    </p:spTree>
    <p:extLst>
      <p:ext uri="{BB962C8B-B14F-4D97-AF65-F5344CB8AC3E}">
        <p14:creationId xmlns:p14="http://schemas.microsoft.com/office/powerpoint/2010/main" val="3054742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8F47C42A-2DAD-4392-A7EE-B6A3F2666278}" type="slidenum">
              <a:rPr lang="en-US" altLang="en-US" sz="1300"/>
              <a:pPr/>
              <a:t>5</a:t>
            </a:fld>
            <a:endParaRPr lang="en-US" altLang="en-US" sz="1300"/>
          </a:p>
        </p:txBody>
      </p:sp>
    </p:spTree>
    <p:extLst>
      <p:ext uri="{BB962C8B-B14F-4D97-AF65-F5344CB8AC3E}">
        <p14:creationId xmlns:p14="http://schemas.microsoft.com/office/powerpoint/2010/main" val="173914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A0372888-4B54-4217-832C-56AEC48F1941}" type="slidenum">
              <a:rPr lang="en-US" altLang="en-US" sz="1300"/>
              <a:pPr/>
              <a:t>15</a:t>
            </a:fld>
            <a:endParaRPr lang="en-US" altLang="en-US" sz="1300"/>
          </a:p>
        </p:txBody>
      </p:sp>
    </p:spTree>
    <p:extLst>
      <p:ext uri="{BB962C8B-B14F-4D97-AF65-F5344CB8AC3E}">
        <p14:creationId xmlns:p14="http://schemas.microsoft.com/office/powerpoint/2010/main" val="151989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1BECB27F-5EF9-41E5-AF18-BCFDB9A3F1A9}" type="slidenum">
              <a:rPr lang="en-US" altLang="en-US" sz="1300"/>
              <a:pPr/>
              <a:t>6</a:t>
            </a:fld>
            <a:endParaRPr lang="en-US" altLang="en-US" sz="1300"/>
          </a:p>
        </p:txBody>
      </p:sp>
    </p:spTree>
    <p:extLst>
      <p:ext uri="{BB962C8B-B14F-4D97-AF65-F5344CB8AC3E}">
        <p14:creationId xmlns:p14="http://schemas.microsoft.com/office/powerpoint/2010/main" val="18439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335D03B6-AC35-4182-9922-88C8DC452D5E}" type="slidenum">
              <a:rPr lang="en-US" altLang="en-US" sz="1300"/>
              <a:pPr/>
              <a:t>7</a:t>
            </a:fld>
            <a:endParaRPr lang="en-US" altLang="en-US" sz="1300"/>
          </a:p>
        </p:txBody>
      </p:sp>
    </p:spTree>
    <p:extLst>
      <p:ext uri="{BB962C8B-B14F-4D97-AF65-F5344CB8AC3E}">
        <p14:creationId xmlns:p14="http://schemas.microsoft.com/office/powerpoint/2010/main" val="12952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B102F74-428C-4413-86F1-D29C62296C06}" type="slidenum">
              <a:rPr lang="en-US" altLang="en-US" sz="1300"/>
              <a:pPr/>
              <a:t>8</a:t>
            </a:fld>
            <a:endParaRPr lang="en-US" altLang="en-US" sz="1300"/>
          </a:p>
        </p:txBody>
      </p:sp>
    </p:spTree>
    <p:extLst>
      <p:ext uri="{BB962C8B-B14F-4D97-AF65-F5344CB8AC3E}">
        <p14:creationId xmlns:p14="http://schemas.microsoft.com/office/powerpoint/2010/main" val="36939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454108AC-9133-484A-B815-AE8D646A5780}" type="slidenum">
              <a:rPr lang="en-US" altLang="en-US" sz="1300"/>
              <a:pPr/>
              <a:t>9</a:t>
            </a:fld>
            <a:endParaRPr lang="en-US" altLang="en-US" sz="1300"/>
          </a:p>
        </p:txBody>
      </p:sp>
    </p:spTree>
    <p:extLst>
      <p:ext uri="{BB962C8B-B14F-4D97-AF65-F5344CB8AC3E}">
        <p14:creationId xmlns:p14="http://schemas.microsoft.com/office/powerpoint/2010/main" val="170207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A0372888-4B54-4217-832C-56AEC48F1941}" type="slidenum">
              <a:rPr lang="en-US" altLang="en-US" sz="1300"/>
              <a:pPr/>
              <a:t>10</a:t>
            </a:fld>
            <a:endParaRPr lang="en-US" altLang="en-US" sz="1300"/>
          </a:p>
        </p:txBody>
      </p:sp>
    </p:spTree>
    <p:extLst>
      <p:ext uri="{BB962C8B-B14F-4D97-AF65-F5344CB8AC3E}">
        <p14:creationId xmlns:p14="http://schemas.microsoft.com/office/powerpoint/2010/main" val="133397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335D03B6-AC35-4182-9922-88C8DC452D5E}" type="slidenum">
              <a:rPr lang="en-US" altLang="en-US" sz="1300"/>
              <a:pPr/>
              <a:t>11</a:t>
            </a:fld>
            <a:endParaRPr lang="en-US" altLang="en-US" sz="1300"/>
          </a:p>
        </p:txBody>
      </p:sp>
    </p:spTree>
    <p:extLst>
      <p:ext uri="{BB962C8B-B14F-4D97-AF65-F5344CB8AC3E}">
        <p14:creationId xmlns:p14="http://schemas.microsoft.com/office/powerpoint/2010/main" val="101104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63309123-6CD1-4F63-9C52-AC2BC8A392E2}" type="slidenum">
              <a:rPr lang="en-US" altLang="en-US" sz="1300"/>
              <a:pPr/>
              <a:t>13</a:t>
            </a:fld>
            <a:endParaRPr lang="en-US" altLang="en-US" sz="1300"/>
          </a:p>
        </p:txBody>
      </p:sp>
    </p:spTree>
    <p:extLst>
      <p:ext uri="{BB962C8B-B14F-4D97-AF65-F5344CB8AC3E}">
        <p14:creationId xmlns:p14="http://schemas.microsoft.com/office/powerpoint/2010/main" val="109295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A0372888-4B54-4217-832C-56AEC48F1941}" type="slidenum">
              <a:rPr lang="en-US" altLang="en-US" sz="1300"/>
              <a:pPr/>
              <a:t>14</a:t>
            </a:fld>
            <a:endParaRPr lang="en-US" altLang="en-US" sz="1300"/>
          </a:p>
        </p:txBody>
      </p:sp>
    </p:spTree>
    <p:extLst>
      <p:ext uri="{BB962C8B-B14F-4D97-AF65-F5344CB8AC3E}">
        <p14:creationId xmlns:p14="http://schemas.microsoft.com/office/powerpoint/2010/main" val="30443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2800" b="1">
                <a:latin typeface="Arial" panose="020B0604020202020204" pitchFamily="34" charset="0"/>
                <a:cs typeface="Arial" panose="020B0604020202020204" pitchFamily="34" charset="0"/>
              </a:defRPr>
            </a:lvl1pPr>
          </a:lstStyle>
          <a:p>
            <a:pPr fontAlgn="auto">
              <a:spcAft>
                <a:spcPts val="0"/>
              </a:spcAft>
            </a:pPr>
            <a:r>
              <a:rPr lang="en-US" dirty="0"/>
              <a:t>Click to edit Master title style</a:t>
            </a:r>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458200" y="6416880"/>
            <a:ext cx="685800" cy="365125"/>
          </a:xfrm>
          <a:prstGeom prst="rect">
            <a:avLst/>
          </a:prstGeo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7" name="Title Placeholder 1"/>
          <p:cNvSpPr>
            <a:spLocks noGrp="1"/>
          </p:cNvSpPr>
          <p:nvPr>
            <p:ph type="title"/>
          </p:nvPr>
        </p:nvSpPr>
        <p:spPr>
          <a:xfrm>
            <a:off x="381000" y="230188"/>
            <a:ext cx="8382000" cy="387798"/>
          </a:xfrm>
          <a:prstGeom prst="rect">
            <a:avLst/>
          </a:prstGeom>
        </p:spPr>
        <p:txBody>
          <a:bodyPr vert="horz" wrap="square" lIns="0" tIns="0" rIns="0" bIns="0" rtlCol="0" anchor="t">
            <a:spAutoFit/>
          </a:bodyPr>
          <a:lstStyle/>
          <a:p>
            <a:r>
              <a:rPr lang="en-US"/>
              <a:t>Click to edit Master 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87798"/>
          </a:xfrm>
        </p:spPr>
        <p:txBody>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3877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4064" r:id="rId1"/>
    <p:sldLayoutId id="2147484066" r:id="rId2"/>
    <p:sldLayoutId id="2147484067" r:id="rId3"/>
    <p:sldLayoutId id="2147484068" r:id="rId4"/>
  </p:sldLayoutIdLst>
  <p:transition>
    <p:fade/>
  </p:transition>
  <p:txStyles>
    <p:titleStyle>
      <a:lvl1pPr algn="l" defTabSz="914363" rtl="0" eaLnBrk="1" latinLnBrk="0" hangingPunct="1">
        <a:lnSpc>
          <a:spcPct val="90000"/>
        </a:lnSpc>
        <a:spcBef>
          <a:spcPct val="0"/>
        </a:spcBef>
        <a:buNone/>
        <a:defRPr lang="en-US" sz="2800" b="1"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lvl1pPr>
    </p:titleStyle>
    <p:bodyStyle>
      <a:lvl1pPr marL="396875" indent="-396875" algn="l" defTabSz="914363" rtl="0" eaLnBrk="1" latinLnBrk="0" hangingPunct="1">
        <a:lnSpc>
          <a:spcPct val="90000"/>
        </a:lnSpc>
        <a:spcBef>
          <a:spcPct val="20000"/>
        </a:spcBef>
        <a:buFontTx/>
        <a:buBlip>
          <a:blip r:embed="rId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marymountarl.net/MIT125SS17/files/workingmaterials/StudentFiles/chapter8.zip"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1.xml"/><Relationship Id="rId7" Type="http://schemas.openxmlformats.org/officeDocument/2006/relationships/slide" Target="slide26.xml"/><Relationship Id="rId2" Type="http://schemas.openxmlformats.org/officeDocument/2006/relationships/hyperlink" Target="http://marymountarl.net/MIT125SS17/files/workingmaterials/CaseStudySolutions/JavaJamCoffeeHouse/Chapter4.zip" TargetMode="Externa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25.xml"/><Relationship Id="rId4" Type="http://schemas.openxmlformats.org/officeDocument/2006/relationships/slide" Target="slide23.xml"/><Relationship Id="rId9" Type="http://schemas.openxmlformats.org/officeDocument/2006/relationships/slide" Target="slide28.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hyperlink" Target="http://marymountarl.net/MIT125SS17/files/workingmaterials/CaseStudySolutions/JavaJamCoffeeHouse/Chapter4.zip"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slide" Target="slide21.xml"/><Relationship Id="rId1" Type="http://schemas.openxmlformats.org/officeDocument/2006/relationships/slideLayout" Target="../slideLayouts/slideLayout3.xml"/><Relationship Id="rId4" Type="http://schemas.openxmlformats.org/officeDocument/2006/relationships/image" Target="../media/image34.tiff"/></Relationships>
</file>

<file path=ppt/slides/_rels/slide25.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4038600" y="4953000"/>
            <a:ext cx="4902768" cy="1064907"/>
          </a:xfrm>
          <a:prstGeom prst="rect">
            <a:avLst/>
          </a:prstGeom>
          <a:noFill/>
          <a:ln w="9525">
            <a:noFill/>
            <a:miter lim="800000"/>
            <a:headEnd/>
            <a:tailEnd/>
          </a:ln>
        </p:spPr>
        <p:txBody>
          <a:bodyPr wrap="square">
            <a:spAutoFit/>
          </a:bodyPr>
          <a:lstStyle/>
          <a:p>
            <a:pPr algn="ctr" eaLnBrk="0" hangingPunct="0">
              <a:spcBef>
                <a:spcPct val="20000"/>
              </a:spcBef>
              <a:buClr>
                <a:schemeClr val="tx1"/>
              </a:buClr>
              <a:buSzPct val="75000"/>
            </a:pPr>
            <a:r>
              <a:rPr lang="en-US" sz="2000" dirty="0">
                <a:solidFill>
                  <a:schemeClr val="tx1">
                    <a:lumMod val="95000"/>
                  </a:schemeClr>
                </a:solidFill>
                <a:latin typeface="+mn-lt"/>
                <a:cs typeface="+mn-cs"/>
              </a:rPr>
              <a:t>Week 9</a:t>
            </a:r>
          </a:p>
          <a:p>
            <a:pPr algn="ctr" eaLnBrk="0" hangingPunct="0">
              <a:spcBef>
                <a:spcPct val="20000"/>
              </a:spcBef>
              <a:buClr>
                <a:schemeClr val="tx1"/>
              </a:buClr>
              <a:buSzPct val="75000"/>
            </a:pPr>
            <a:r>
              <a:rPr lang="en-US" dirty="0"/>
              <a:t>Tables </a:t>
            </a:r>
            <a:r>
              <a:rPr lang="en-US" dirty="0">
                <a:solidFill>
                  <a:schemeClr val="tx1">
                    <a:lumMod val="95000"/>
                  </a:schemeClr>
                </a:solidFill>
                <a:latin typeface="Arial" panose="020B0604020202020204" pitchFamily="34" charset="0"/>
                <a:cs typeface="Arial" panose="020B0604020202020204" pitchFamily="34" charset="0"/>
              </a:rPr>
              <a:t>(Chapter 8)</a:t>
            </a:r>
          </a:p>
          <a:p>
            <a:pPr algn="ctr" eaLnBrk="0" hangingPunct="0">
              <a:spcBef>
                <a:spcPct val="20000"/>
              </a:spcBef>
              <a:buClr>
                <a:schemeClr val="tx1"/>
              </a:buClr>
              <a:buSzPct val="75000"/>
            </a:pPr>
            <a:r>
              <a:rPr lang="en-US" dirty="0">
                <a:solidFill>
                  <a:schemeClr val="tx1">
                    <a:lumMod val="95000"/>
                  </a:schemeClr>
                </a:solidFill>
              </a:rPr>
              <a:t>MP3 Preparation</a:t>
            </a:r>
          </a:p>
        </p:txBody>
      </p:sp>
      <p:sp>
        <p:nvSpPr>
          <p:cNvPr id="7" name="AutoShape 2"/>
          <p:cNvSpPr txBox="1">
            <a:spLocks noChangeArrowheads="1"/>
          </p:cNvSpPr>
          <p:nvPr>
            <p:custDataLst>
              <p:tags r:id="rId1"/>
            </p:custDataLst>
          </p:nvPr>
        </p:nvSpPr>
        <p:spPr>
          <a:xfrm>
            <a:off x="3581400" y="1779663"/>
            <a:ext cx="5131368" cy="9144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600" b="1" dirty="0">
                <a:solidFill>
                  <a:schemeClr val="tx2"/>
                </a:solidFill>
              </a:rPr>
              <a:t> Web Development</a:t>
            </a:r>
          </a:p>
          <a:p>
            <a:pPr algn="ctr"/>
            <a:r>
              <a:rPr lang="en-US" sz="3600" b="1" dirty="0">
                <a:solidFill>
                  <a:schemeClr val="tx2"/>
                </a:solidFill>
              </a:rPr>
              <a:t>IT125</a:t>
            </a:r>
          </a:p>
        </p:txBody>
      </p:sp>
      <p:sp>
        <p:nvSpPr>
          <p:cNvPr id="10" name="Rectangle 3"/>
          <p:cNvSpPr txBox="1">
            <a:spLocks noChangeArrowheads="1"/>
          </p:cNvSpPr>
          <p:nvPr>
            <p:custDataLst>
              <p:tags r:id="rId2"/>
            </p:custDataLst>
          </p:nvPr>
        </p:nvSpPr>
        <p:spPr>
          <a:xfrm>
            <a:off x="4810020" y="2922664"/>
            <a:ext cx="2809979" cy="1344535"/>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000" dirty="0">
                <a:solidFill>
                  <a:schemeClr val="tx1"/>
                </a:solidFill>
              </a:rPr>
              <a:t>Spring Term 2017</a:t>
            </a:r>
          </a:p>
          <a:p>
            <a:pPr algn="ctr"/>
            <a:r>
              <a:rPr lang="en-US" sz="2000" dirty="0">
                <a:solidFill>
                  <a:schemeClr val="tx1"/>
                </a:solidFill>
              </a:rPr>
              <a:t>Marymount University</a:t>
            </a:r>
          </a:p>
          <a:p>
            <a:pPr algn="ctr"/>
            <a:r>
              <a:rPr lang="en-US" sz="2000" dirty="0">
                <a:solidFill>
                  <a:schemeClr val="tx1"/>
                </a:solidFill>
              </a:rPr>
              <a:t>School of Business Administration</a:t>
            </a:r>
          </a:p>
          <a:p>
            <a:pPr algn="ctr"/>
            <a:r>
              <a:rPr lang="en-US" sz="2000" dirty="0">
                <a:solidFill>
                  <a:schemeClr val="tx1"/>
                </a:solidFill>
              </a:rPr>
              <a:t>Professor Suydam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694063"/>
            <a:ext cx="1931670" cy="2468880"/>
          </a:xfrm>
          <a:prstGeom prst="rect">
            <a:avLst/>
          </a:prstGeom>
        </p:spPr>
      </p:pic>
    </p:spTree>
    <p:extLst>
      <p:ext uri="{BB962C8B-B14F-4D97-AF65-F5344CB8AC3E}">
        <p14:creationId xmlns:p14="http://schemas.microsoft.com/office/powerpoint/2010/main" val="4873378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3863" y="304800"/>
            <a:ext cx="7772400" cy="387798"/>
          </a:xfrm>
        </p:spPr>
        <p:txBody>
          <a:bodyPr/>
          <a:lstStyle/>
          <a:p>
            <a:pPr fontAlgn="auto">
              <a:spcAft>
                <a:spcPts val="0"/>
              </a:spcAft>
              <a:defRPr/>
            </a:pPr>
            <a:r>
              <a:rPr lang="en-US" dirty="0">
                <a:solidFill>
                  <a:schemeClr val="tx2">
                    <a:satMod val="130000"/>
                  </a:schemeClr>
                </a:solidFill>
              </a:rPr>
              <a:t>HTML Tables : Accessibility</a:t>
            </a:r>
          </a:p>
        </p:txBody>
      </p:sp>
      <p:sp>
        <p:nvSpPr>
          <p:cNvPr id="24579" name="Content Placeholder 2"/>
          <p:cNvSpPr>
            <a:spLocks noGrp="1"/>
          </p:cNvSpPr>
          <p:nvPr>
            <p:ph idx="1"/>
          </p:nvPr>
        </p:nvSpPr>
        <p:spPr>
          <a:xfrm>
            <a:off x="423863" y="838200"/>
            <a:ext cx="7348537" cy="5638800"/>
          </a:xfrm>
        </p:spPr>
        <p:txBody>
          <a:bodyPr rtlCol="0">
            <a:normAutofit fontScale="92500" lnSpcReduction="20000"/>
          </a:bodyPr>
          <a:lstStyle/>
          <a:p>
            <a:pPr fontAlgn="auto">
              <a:buFont typeface="Arial" panose="020B0604020202020204" pitchFamily="34" charset="0"/>
              <a:buChar char="•"/>
              <a:defRPr/>
            </a:pPr>
            <a:r>
              <a:rPr lang="en-US" sz="1800" b="1" dirty="0">
                <a:solidFill>
                  <a:schemeClr val="tx1">
                    <a:lumMod val="75000"/>
                    <a:lumOff val="25000"/>
                  </a:schemeClr>
                </a:solidFill>
              </a:rPr>
              <a:t>Use table header elements (&lt;</a:t>
            </a:r>
            <a:r>
              <a:rPr lang="en-US" sz="1800" b="1" dirty="0" err="1">
                <a:solidFill>
                  <a:schemeClr val="tx1">
                    <a:lumMod val="75000"/>
                    <a:lumOff val="25000"/>
                  </a:schemeClr>
                </a:solidFill>
              </a:rPr>
              <a:t>th</a:t>
            </a:r>
            <a:r>
              <a:rPr lang="en-US" sz="1800" b="1" dirty="0">
                <a:solidFill>
                  <a:schemeClr val="tx1">
                    <a:lumMod val="75000"/>
                    <a:lumOff val="25000"/>
                  </a:schemeClr>
                </a:solidFill>
              </a:rPr>
              <a:t>&gt; tags) to indicate column or row headings.</a:t>
            </a:r>
          </a:p>
          <a:p>
            <a:pPr fontAlgn="auto">
              <a:buFont typeface="Arial" panose="020B0604020202020204" pitchFamily="34" charset="0"/>
              <a:buChar char="•"/>
              <a:defRPr/>
            </a:pPr>
            <a:r>
              <a:rPr lang="en-US" sz="1800" b="1" dirty="0">
                <a:solidFill>
                  <a:schemeClr val="tx1">
                    <a:lumMod val="75000"/>
                    <a:lumOff val="25000"/>
                  </a:schemeClr>
                </a:solidFill>
              </a:rPr>
              <a:t>Use the caption element to provide a text title or caption for the table.</a:t>
            </a:r>
            <a:br>
              <a:rPr lang="en-US" sz="1800" b="1" dirty="0">
                <a:solidFill>
                  <a:schemeClr val="tx1">
                    <a:lumMod val="75000"/>
                    <a:lumOff val="25000"/>
                  </a:schemeClr>
                </a:solidFill>
              </a:rPr>
            </a:br>
            <a:endParaRPr lang="en-US" sz="1800" b="1" dirty="0">
              <a:solidFill>
                <a:schemeClr val="tx1">
                  <a:lumMod val="75000"/>
                  <a:lumOff val="25000"/>
                </a:schemeClr>
              </a:solidFill>
            </a:endParaRPr>
          </a:p>
          <a:p>
            <a:pPr marL="425196" indent="-342900" fontAlgn="auto">
              <a:spcAft>
                <a:spcPts val="0"/>
              </a:spcAft>
              <a:buFont typeface="Arial" panose="020B0604020202020204" pitchFamily="34" charset="0"/>
              <a:buChar char="•"/>
              <a:defRPr/>
            </a:pPr>
            <a:r>
              <a:rPr lang="en-US" sz="1800" b="1" dirty="0">
                <a:solidFill>
                  <a:schemeClr val="tx1">
                    <a:lumMod val="75000"/>
                    <a:lumOff val="25000"/>
                  </a:schemeClr>
                </a:solidFill>
              </a:rPr>
              <a:t>Complex tables:</a:t>
            </a:r>
            <a:br>
              <a:rPr lang="en-US" sz="1800" b="1" dirty="0">
                <a:solidFill>
                  <a:schemeClr val="tx1">
                    <a:lumMod val="75000"/>
                    <a:lumOff val="25000"/>
                  </a:schemeClr>
                </a:solidFill>
              </a:rPr>
            </a:br>
            <a:r>
              <a:rPr lang="en-US" sz="1800" b="1" dirty="0">
                <a:solidFill>
                  <a:schemeClr val="tx1">
                    <a:lumMod val="75000"/>
                    <a:lumOff val="25000"/>
                  </a:schemeClr>
                </a:solidFill>
              </a:rPr>
              <a:t>Associate table cell values with their corresponding headers</a:t>
            </a:r>
          </a:p>
          <a:p>
            <a:pPr marL="402336" lvl="1" indent="0" fontAlgn="auto">
              <a:spcAft>
                <a:spcPts val="0"/>
              </a:spcAft>
              <a:buNone/>
              <a:defRPr/>
            </a:pPr>
            <a:r>
              <a:rPr lang="en-US" sz="1800" b="1" dirty="0">
                <a:solidFill>
                  <a:schemeClr val="tx1">
                    <a:lumMod val="75000"/>
                    <a:lumOff val="25000"/>
                  </a:schemeClr>
                </a:solidFill>
              </a:rPr>
              <a:t>&lt;</a:t>
            </a:r>
            <a:r>
              <a:rPr lang="en-US" sz="1800" b="1" dirty="0" err="1">
                <a:solidFill>
                  <a:schemeClr val="tx1">
                    <a:lumMod val="75000"/>
                    <a:lumOff val="25000"/>
                  </a:schemeClr>
                </a:solidFill>
              </a:rPr>
              <a:t>th</a:t>
            </a:r>
            <a:r>
              <a:rPr lang="en-US" sz="1800" b="1" dirty="0">
                <a:solidFill>
                  <a:schemeClr val="tx1">
                    <a:lumMod val="75000"/>
                    <a:lumOff val="25000"/>
                  </a:schemeClr>
                </a:solidFill>
              </a:rPr>
              <a:t>&gt; tag id attribute</a:t>
            </a:r>
          </a:p>
          <a:p>
            <a:pPr marL="402336" lvl="1" indent="0" fontAlgn="auto">
              <a:spcAft>
                <a:spcPts val="0"/>
              </a:spcAft>
              <a:buNone/>
              <a:defRPr/>
            </a:pPr>
            <a:r>
              <a:rPr lang="en-US" sz="1800" b="1" dirty="0">
                <a:solidFill>
                  <a:schemeClr val="tx1">
                    <a:lumMod val="75000"/>
                    <a:lumOff val="25000"/>
                  </a:schemeClr>
                </a:solidFill>
              </a:rPr>
              <a:t>&lt;td&gt; tag headers attribute</a:t>
            </a:r>
          </a:p>
          <a:p>
            <a:pPr marL="0" indent="-115189">
              <a:buNone/>
              <a:defRPr/>
            </a:pPr>
            <a:endParaRPr lang="en-US" sz="2200" b="1" dirty="0">
              <a:solidFill>
                <a:schemeClr val="tx1">
                  <a:lumMod val="75000"/>
                  <a:lumOff val="25000"/>
                </a:schemeClr>
              </a:solidFill>
            </a:endParaRPr>
          </a:p>
          <a:p>
            <a:pPr marL="227711" indent="-342900">
              <a:buFont typeface="Arial" panose="020B0604020202020204" pitchFamily="34" charset="0"/>
              <a:buChar char="•"/>
              <a:defRPr/>
            </a:pPr>
            <a:r>
              <a:rPr lang="en-US" sz="1800" b="1" dirty="0">
                <a:solidFill>
                  <a:schemeClr val="tx1">
                    <a:lumMod val="75000"/>
                    <a:lumOff val="25000"/>
                  </a:schemeClr>
                </a:solidFill>
              </a:rPr>
              <a:t>Example</a:t>
            </a:r>
          </a:p>
          <a:p>
            <a:pPr marL="402336" lvl="1" indent="0">
              <a:buNone/>
              <a:defRPr/>
            </a:pPr>
            <a:r>
              <a:rPr lang="en-US" sz="1800" b="1" dirty="0">
                <a:solidFill>
                  <a:schemeClr val="tx1">
                    <a:lumMod val="75000"/>
                    <a:lumOff val="25000"/>
                  </a:schemeClr>
                </a:solidFill>
              </a:rPr>
              <a:t>&lt;table border="1"&gt;</a:t>
            </a:r>
          </a:p>
          <a:p>
            <a:pPr marL="402336" lvl="1" indent="0">
              <a:buNone/>
              <a:defRPr/>
            </a:pPr>
            <a:r>
              <a:rPr lang="en-US" sz="1800" b="1" dirty="0">
                <a:solidFill>
                  <a:schemeClr val="tx1">
                    <a:lumMod val="75000"/>
                    <a:lumOff val="25000"/>
                  </a:schemeClr>
                </a:solidFill>
              </a:rPr>
              <a:t>&lt;caption&gt;Bird Sightings&lt;/caption&gt;</a:t>
            </a:r>
          </a:p>
          <a:p>
            <a:pPr marL="402336" lvl="1" indent="0">
              <a:buNone/>
              <a:defRPr/>
            </a:pPr>
            <a:r>
              <a:rPr lang="en-US" sz="1800" b="1" dirty="0">
                <a:solidFill>
                  <a:schemeClr val="tx1">
                    <a:lumMod val="75000"/>
                    <a:lumOff val="25000"/>
                  </a:schemeClr>
                </a:solidFill>
              </a:rPr>
              <a:t>  &lt;</a:t>
            </a:r>
            <a:r>
              <a:rPr lang="en-US" sz="1800" b="1" dirty="0" err="1">
                <a:solidFill>
                  <a:schemeClr val="tx1">
                    <a:lumMod val="75000"/>
                    <a:lumOff val="25000"/>
                  </a:schemeClr>
                </a:solidFill>
              </a:rPr>
              <a:t>tr</a:t>
            </a:r>
            <a:r>
              <a:rPr lang="en-US" sz="1800" b="1" dirty="0">
                <a:solidFill>
                  <a:schemeClr val="tx1">
                    <a:lumMod val="75000"/>
                    <a:lumOff val="25000"/>
                  </a:schemeClr>
                </a:solidFill>
              </a:rPr>
              <a:t>&gt;</a:t>
            </a:r>
          </a:p>
          <a:p>
            <a:pPr marL="402336" lvl="1" indent="0">
              <a:buNone/>
              <a:defRPr/>
            </a:pPr>
            <a:r>
              <a:rPr lang="en-US" sz="1800" b="1" dirty="0">
                <a:solidFill>
                  <a:schemeClr val="tx1">
                    <a:lumMod val="75000"/>
                    <a:lumOff val="25000"/>
                  </a:schemeClr>
                </a:solidFill>
              </a:rPr>
              <a:t>    &lt;</a:t>
            </a:r>
            <a:r>
              <a:rPr lang="en-US" sz="1800" b="1" dirty="0" err="1">
                <a:solidFill>
                  <a:schemeClr val="tx1">
                    <a:lumMod val="75000"/>
                    <a:lumOff val="25000"/>
                  </a:schemeClr>
                </a:solidFill>
              </a:rPr>
              <a:t>th</a:t>
            </a:r>
            <a:r>
              <a:rPr lang="en-US" sz="1800" b="1" dirty="0">
                <a:solidFill>
                  <a:schemeClr val="tx1">
                    <a:lumMod val="75000"/>
                    <a:lumOff val="25000"/>
                  </a:schemeClr>
                </a:solidFill>
              </a:rPr>
              <a:t> id="name"&gt;Name&lt;/</a:t>
            </a:r>
            <a:r>
              <a:rPr lang="en-US" sz="1800" b="1" dirty="0" err="1">
                <a:solidFill>
                  <a:schemeClr val="tx1">
                    <a:lumMod val="75000"/>
                    <a:lumOff val="25000"/>
                  </a:schemeClr>
                </a:solidFill>
              </a:rPr>
              <a:t>th</a:t>
            </a:r>
            <a:r>
              <a:rPr lang="en-US" sz="1800" b="1" dirty="0">
                <a:solidFill>
                  <a:schemeClr val="tx1">
                    <a:lumMod val="75000"/>
                    <a:lumOff val="25000"/>
                  </a:schemeClr>
                </a:solidFill>
              </a:rPr>
              <a:t>&gt;</a:t>
            </a:r>
          </a:p>
          <a:p>
            <a:pPr marL="402336" lvl="1" indent="0">
              <a:buNone/>
              <a:defRPr/>
            </a:pPr>
            <a:r>
              <a:rPr lang="en-US" sz="1800" b="1" dirty="0">
                <a:solidFill>
                  <a:schemeClr val="tx1">
                    <a:lumMod val="75000"/>
                    <a:lumOff val="25000"/>
                  </a:schemeClr>
                </a:solidFill>
              </a:rPr>
              <a:t>    &lt;</a:t>
            </a:r>
            <a:r>
              <a:rPr lang="en-US" sz="1800" b="1" dirty="0" err="1">
                <a:solidFill>
                  <a:schemeClr val="tx1">
                    <a:lumMod val="75000"/>
                    <a:lumOff val="25000"/>
                  </a:schemeClr>
                </a:solidFill>
              </a:rPr>
              <a:t>th</a:t>
            </a:r>
            <a:r>
              <a:rPr lang="en-US" sz="1800" b="1" dirty="0">
                <a:solidFill>
                  <a:schemeClr val="tx1">
                    <a:lumMod val="75000"/>
                    <a:lumOff val="25000"/>
                  </a:schemeClr>
                </a:solidFill>
              </a:rPr>
              <a:t> id="date"&gt;Date&lt;/</a:t>
            </a:r>
            <a:r>
              <a:rPr lang="en-US" sz="1800" b="1" dirty="0" err="1">
                <a:solidFill>
                  <a:schemeClr val="tx1">
                    <a:lumMod val="75000"/>
                    <a:lumOff val="25000"/>
                  </a:schemeClr>
                </a:solidFill>
              </a:rPr>
              <a:t>th</a:t>
            </a:r>
            <a:r>
              <a:rPr lang="en-US" sz="1800" b="1" dirty="0">
                <a:solidFill>
                  <a:schemeClr val="tx1">
                    <a:lumMod val="75000"/>
                    <a:lumOff val="25000"/>
                  </a:schemeClr>
                </a:solidFill>
              </a:rPr>
              <a:t>&gt;</a:t>
            </a:r>
          </a:p>
          <a:p>
            <a:pPr marL="402336" lvl="1" indent="0">
              <a:buNone/>
              <a:defRPr/>
            </a:pPr>
            <a:r>
              <a:rPr lang="en-US" sz="1800" b="1" dirty="0">
                <a:solidFill>
                  <a:schemeClr val="tx1">
                    <a:lumMod val="75000"/>
                    <a:lumOff val="25000"/>
                  </a:schemeClr>
                </a:solidFill>
              </a:rPr>
              <a:t>  &lt;/</a:t>
            </a:r>
            <a:r>
              <a:rPr lang="en-US" sz="1800" b="1" dirty="0" err="1">
                <a:solidFill>
                  <a:schemeClr val="tx1">
                    <a:lumMod val="75000"/>
                    <a:lumOff val="25000"/>
                  </a:schemeClr>
                </a:solidFill>
              </a:rPr>
              <a:t>tr</a:t>
            </a:r>
            <a:r>
              <a:rPr lang="en-US" sz="1800" b="1" dirty="0">
                <a:solidFill>
                  <a:schemeClr val="tx1">
                    <a:lumMod val="75000"/>
                    <a:lumOff val="25000"/>
                  </a:schemeClr>
                </a:solidFill>
              </a:rPr>
              <a:t>&gt;</a:t>
            </a:r>
          </a:p>
          <a:p>
            <a:pPr marL="402336" lvl="1" indent="0">
              <a:buNone/>
              <a:defRPr/>
            </a:pPr>
            <a:r>
              <a:rPr lang="en-US" sz="1800" b="1" dirty="0">
                <a:solidFill>
                  <a:schemeClr val="tx1">
                    <a:lumMod val="75000"/>
                    <a:lumOff val="25000"/>
                  </a:schemeClr>
                </a:solidFill>
              </a:rPr>
              <a:t>  &lt;</a:t>
            </a:r>
            <a:r>
              <a:rPr lang="en-US" sz="1800" b="1" dirty="0" err="1">
                <a:solidFill>
                  <a:schemeClr val="tx1">
                    <a:lumMod val="75000"/>
                    <a:lumOff val="25000"/>
                  </a:schemeClr>
                </a:solidFill>
              </a:rPr>
              <a:t>tr</a:t>
            </a:r>
            <a:r>
              <a:rPr lang="en-US" sz="1800" b="1" dirty="0">
                <a:solidFill>
                  <a:schemeClr val="tx1">
                    <a:lumMod val="75000"/>
                    <a:lumOff val="25000"/>
                  </a:schemeClr>
                </a:solidFill>
              </a:rPr>
              <a:t>&gt;</a:t>
            </a:r>
          </a:p>
          <a:p>
            <a:pPr marL="402336" lvl="1" indent="0">
              <a:buNone/>
              <a:defRPr/>
            </a:pPr>
            <a:r>
              <a:rPr lang="en-US" sz="1800" b="1" dirty="0">
                <a:solidFill>
                  <a:schemeClr val="tx1">
                    <a:lumMod val="75000"/>
                    <a:lumOff val="25000"/>
                  </a:schemeClr>
                </a:solidFill>
              </a:rPr>
              <a:t>    &lt;td headers="name"&gt;Bobolink&lt;/td&gt;</a:t>
            </a:r>
          </a:p>
          <a:p>
            <a:pPr marL="402336" lvl="1" indent="0">
              <a:buNone/>
              <a:defRPr/>
            </a:pPr>
            <a:r>
              <a:rPr lang="en-US" sz="1800" b="1" dirty="0">
                <a:solidFill>
                  <a:schemeClr val="tx1">
                    <a:lumMod val="75000"/>
                    <a:lumOff val="25000"/>
                  </a:schemeClr>
                </a:solidFill>
              </a:rPr>
              <a:t>    &lt;td headers="date"&gt;5/25/10&lt;/td&gt;</a:t>
            </a:r>
          </a:p>
          <a:p>
            <a:pPr marL="402336" lvl="1" indent="0">
              <a:buNone/>
              <a:defRPr/>
            </a:pPr>
            <a:r>
              <a:rPr lang="en-US" sz="1800" b="1" dirty="0">
                <a:solidFill>
                  <a:schemeClr val="tx1">
                    <a:lumMod val="75000"/>
                    <a:lumOff val="25000"/>
                  </a:schemeClr>
                </a:solidFill>
              </a:rPr>
              <a:t>  &lt;/</a:t>
            </a:r>
            <a:r>
              <a:rPr lang="en-US" sz="1800" b="1" dirty="0" err="1">
                <a:solidFill>
                  <a:schemeClr val="tx1">
                    <a:lumMod val="75000"/>
                    <a:lumOff val="25000"/>
                  </a:schemeClr>
                </a:solidFill>
              </a:rPr>
              <a:t>tr</a:t>
            </a:r>
            <a:r>
              <a:rPr lang="en-US" sz="1800" b="1" dirty="0">
                <a:solidFill>
                  <a:schemeClr val="tx1">
                    <a:lumMod val="75000"/>
                    <a:lumOff val="25000"/>
                  </a:schemeClr>
                </a:solidFill>
              </a:rPr>
              <a:t>&gt;</a:t>
            </a:r>
          </a:p>
          <a:p>
            <a:pPr marL="402336" lvl="1" indent="0">
              <a:buNone/>
              <a:defRPr/>
            </a:pPr>
            <a:r>
              <a:rPr lang="en-US" sz="1800" b="1" dirty="0">
                <a:solidFill>
                  <a:schemeClr val="tx1">
                    <a:lumMod val="75000"/>
                    <a:lumOff val="25000"/>
                  </a:schemeClr>
                </a:solidFill>
              </a:rPr>
              <a:t>  &lt;</a:t>
            </a:r>
            <a:r>
              <a:rPr lang="en-US" sz="1800" b="1" dirty="0" err="1">
                <a:solidFill>
                  <a:schemeClr val="tx1">
                    <a:lumMod val="75000"/>
                    <a:lumOff val="25000"/>
                  </a:schemeClr>
                </a:solidFill>
              </a:rPr>
              <a:t>tr</a:t>
            </a:r>
            <a:r>
              <a:rPr lang="en-US" sz="1800" b="1" dirty="0">
                <a:solidFill>
                  <a:schemeClr val="tx1">
                    <a:lumMod val="75000"/>
                    <a:lumOff val="25000"/>
                  </a:schemeClr>
                </a:solidFill>
              </a:rPr>
              <a:t>&gt;</a:t>
            </a:r>
          </a:p>
          <a:p>
            <a:pPr marL="402336" lvl="1" indent="0">
              <a:buNone/>
              <a:defRPr/>
            </a:pPr>
            <a:r>
              <a:rPr lang="en-US" sz="1800" b="1" dirty="0">
                <a:solidFill>
                  <a:schemeClr val="tx1">
                    <a:lumMod val="75000"/>
                    <a:lumOff val="25000"/>
                  </a:schemeClr>
                </a:solidFill>
              </a:rPr>
              <a:t>    &lt;td headers="name"&gt;Upland Sandpiper&lt;/td&gt;</a:t>
            </a:r>
          </a:p>
          <a:p>
            <a:pPr marL="402336" lvl="1" indent="0">
              <a:buNone/>
              <a:defRPr/>
            </a:pPr>
            <a:r>
              <a:rPr lang="en-US" sz="1800" b="1" dirty="0">
                <a:solidFill>
                  <a:schemeClr val="tx1">
                    <a:lumMod val="75000"/>
                    <a:lumOff val="25000"/>
                  </a:schemeClr>
                </a:solidFill>
              </a:rPr>
              <a:t>    &lt;td headers="date"&gt;6/03/10&lt;/td&gt;</a:t>
            </a:r>
          </a:p>
          <a:p>
            <a:pPr marL="402336" lvl="1" indent="0">
              <a:buNone/>
              <a:defRPr/>
            </a:pPr>
            <a:r>
              <a:rPr lang="en-US" sz="1800" b="1" dirty="0">
                <a:solidFill>
                  <a:schemeClr val="tx1">
                    <a:lumMod val="75000"/>
                    <a:lumOff val="25000"/>
                  </a:schemeClr>
                </a:solidFill>
              </a:rPr>
              <a:t>  &lt;/</a:t>
            </a:r>
            <a:r>
              <a:rPr lang="en-US" sz="1800" b="1" dirty="0" err="1">
                <a:solidFill>
                  <a:schemeClr val="tx1">
                    <a:lumMod val="75000"/>
                    <a:lumOff val="25000"/>
                  </a:schemeClr>
                </a:solidFill>
              </a:rPr>
              <a:t>tr</a:t>
            </a:r>
            <a:r>
              <a:rPr lang="en-US" sz="1800" b="1" dirty="0">
                <a:solidFill>
                  <a:schemeClr val="tx1">
                    <a:lumMod val="75000"/>
                    <a:lumOff val="25000"/>
                  </a:schemeClr>
                </a:solidFill>
              </a:rPr>
              <a:t>&gt;</a:t>
            </a:r>
          </a:p>
          <a:p>
            <a:pPr marL="402336" lvl="1" indent="0">
              <a:buNone/>
              <a:defRPr/>
            </a:pPr>
            <a:r>
              <a:rPr lang="en-US" sz="1800" b="1" dirty="0">
                <a:solidFill>
                  <a:schemeClr val="tx1">
                    <a:lumMod val="75000"/>
                    <a:lumOff val="25000"/>
                  </a:schemeClr>
                </a:solidFill>
              </a:rPr>
              <a:t>&lt;/table&gt;</a:t>
            </a:r>
          </a:p>
          <a:p>
            <a:pPr marL="0" indent="0">
              <a:buNone/>
              <a:defRPr/>
            </a:pPr>
            <a:endParaRPr lang="en-US" sz="2200" b="1" dirty="0">
              <a:solidFill>
                <a:schemeClr val="tx1">
                  <a:lumMod val="75000"/>
                  <a:lumOff val="25000"/>
                </a:schemeClr>
              </a:solidFill>
            </a:endParaRPr>
          </a:p>
          <a:p>
            <a:pPr marL="539496" indent="-457200" fontAlgn="auto">
              <a:spcAft>
                <a:spcPts val="0"/>
              </a:spcAft>
              <a:buFont typeface="Arial" panose="020B0604020202020204" pitchFamily="34" charset="0"/>
              <a:buChar char="•"/>
              <a:defRPr/>
            </a:pPr>
            <a:endParaRPr lang="en-US" sz="1800" b="1" dirty="0">
              <a:solidFill>
                <a:schemeClr val="tx1">
                  <a:lumMod val="75000"/>
                  <a:lumOff val="25000"/>
                </a:schemeClr>
              </a:solidFill>
            </a:endParaRPr>
          </a:p>
        </p:txBody>
      </p:sp>
      <p:sp>
        <p:nvSpPr>
          <p:cNvPr id="29700"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399AC4C1-4F6D-4246-A9CD-E558266EDA39}"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10</a:t>
            </a:fld>
            <a:endParaRPr lang="en-US" altLang="en-US" sz="1100">
              <a:solidFill>
                <a:srgbClr val="4D4D4D"/>
              </a:solidFill>
              <a:latin typeface="Times New Roman" panose="02020603050405020304" pitchFamily="18" charset="0"/>
            </a:endParaRPr>
          </a:p>
        </p:txBody>
      </p:sp>
      <p:pic>
        <p:nvPicPr>
          <p:cNvPr id="5" name="Picture 2" descr="Figure8"/>
          <p:cNvPicPr>
            <a:picLocks noChangeAspect="1" noChangeArrowheads="1"/>
          </p:cNvPicPr>
          <p:nvPr/>
        </p:nvPicPr>
        <p:blipFill>
          <a:blip r:embed="rId3"/>
          <a:srcRect/>
          <a:stretch>
            <a:fillRect/>
          </a:stretch>
        </p:blipFill>
        <p:spPr bwMode="auto">
          <a:xfrm>
            <a:off x="5334000" y="2971800"/>
            <a:ext cx="2184400" cy="12808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551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159539"/>
            <a:ext cx="7772400" cy="387798"/>
          </a:xfrm>
        </p:spPr>
        <p:txBody>
          <a:bodyPr/>
          <a:lstStyle/>
          <a:p>
            <a:pPr fontAlgn="auto">
              <a:spcAft>
                <a:spcPts val="0"/>
              </a:spcAft>
              <a:defRPr/>
            </a:pPr>
            <a:r>
              <a:rPr lang="en-US" dirty="0">
                <a:solidFill>
                  <a:schemeClr val="tx2">
                    <a:satMod val="130000"/>
                  </a:schemeClr>
                </a:solidFill>
              </a:rPr>
              <a:t>Using CSS to Style a Table</a:t>
            </a:r>
          </a:p>
        </p:txBody>
      </p:sp>
      <p:sp>
        <p:nvSpPr>
          <p:cNvPr id="35868"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6729D44-1B17-447B-8BC4-8CEDB69FBCAA}"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11</a:t>
            </a:fld>
            <a:endParaRPr lang="en-US" altLang="en-US" sz="1100">
              <a:solidFill>
                <a:srgbClr val="4D4D4D"/>
              </a:solidFill>
              <a:latin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295400" y="547337"/>
            <a:ext cx="6934200" cy="6127618"/>
          </a:xfrm>
          <a:prstGeom prst="rect">
            <a:avLst/>
          </a:prstGeom>
        </p:spPr>
      </p:pic>
    </p:spTree>
    <p:extLst>
      <p:ext uri="{BB962C8B-B14F-4D97-AF65-F5344CB8AC3E}">
        <p14:creationId xmlns:p14="http://schemas.microsoft.com/office/powerpoint/2010/main" val="13585444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CSS Structural Pseudo-classes</a:t>
            </a:r>
          </a:p>
        </p:txBody>
      </p:sp>
      <p:sp>
        <p:nvSpPr>
          <p:cNvPr id="3791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FE201D16-B3F9-456F-A03F-3A1100B206BA}"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12</a:t>
            </a:fld>
            <a:endParaRPr lang="en-US" altLang="en-US" sz="1100">
              <a:solidFill>
                <a:srgbClr val="4D4D4D"/>
              </a:solidFill>
              <a:latin typeface="Times New Roman" panose="02020603050405020304" pitchFamily="18" charset="0"/>
            </a:endParaRPr>
          </a:p>
        </p:txBody>
      </p:sp>
      <p:sp>
        <p:nvSpPr>
          <p:cNvPr id="6" name="TextBox 5"/>
          <p:cNvSpPr txBox="1"/>
          <p:nvPr/>
        </p:nvSpPr>
        <p:spPr>
          <a:xfrm>
            <a:off x="685800" y="4648200"/>
            <a:ext cx="6978129" cy="2308324"/>
          </a:xfrm>
          <a:prstGeom prst="rect">
            <a:avLst/>
          </a:prstGeom>
          <a:noFill/>
        </p:spPr>
        <p:txBody>
          <a:bodyPr wrap="none">
            <a:spAutoFit/>
          </a:bodyPr>
          <a:lstStyle/>
          <a:p>
            <a:pPr>
              <a:defRPr/>
            </a:pPr>
            <a:r>
              <a:rPr lang="en-US" dirty="0">
                <a:latin typeface="+mn-lt"/>
              </a:rPr>
              <a:t>Examples:</a:t>
            </a:r>
          </a:p>
          <a:p>
            <a:pPr>
              <a:defRPr/>
            </a:pPr>
            <a:endParaRPr lang="en-US" dirty="0">
              <a:latin typeface="+mn-lt"/>
            </a:endParaRPr>
          </a:p>
          <a:p>
            <a:pPr marL="285750" indent="-285750">
              <a:buFont typeface="Arial" panose="020B0604020202020204" pitchFamily="34" charset="0"/>
              <a:buChar char="•"/>
              <a:defRPr/>
            </a:pPr>
            <a:r>
              <a:rPr lang="en-US" dirty="0">
                <a:latin typeface="+mn-lt"/>
              </a:rPr>
              <a:t>Zebra Stripe a Table</a:t>
            </a:r>
            <a:br>
              <a:rPr lang="en-US" dirty="0">
                <a:latin typeface="+mn-lt"/>
              </a:rPr>
            </a:br>
            <a:r>
              <a:rPr lang="en-US" dirty="0" err="1">
                <a:latin typeface="+mn-lt"/>
              </a:rPr>
              <a:t>tr:nth-of-type</a:t>
            </a:r>
            <a:r>
              <a:rPr lang="en-US" dirty="0">
                <a:latin typeface="+mn-lt"/>
              </a:rPr>
              <a:t>(even) { background-color: #</a:t>
            </a:r>
            <a:r>
              <a:rPr lang="en-US" dirty="0" err="1">
                <a:latin typeface="+mn-lt"/>
              </a:rPr>
              <a:t>eaeaea</a:t>
            </a:r>
            <a:r>
              <a:rPr lang="en-US" dirty="0">
                <a:latin typeface="+mn-lt"/>
              </a:rPr>
              <a:t>; }</a:t>
            </a:r>
          </a:p>
          <a:p>
            <a:pPr>
              <a:defRPr/>
            </a:pPr>
            <a:endParaRPr lang="en-US" dirty="0">
              <a:latin typeface="+mn-lt"/>
            </a:endParaRPr>
          </a:p>
          <a:p>
            <a:pPr marL="285750" indent="-285750">
              <a:buFont typeface="Arial" panose="020B0604020202020204" pitchFamily="34" charset="0"/>
              <a:buChar char="•"/>
              <a:defRPr/>
            </a:pPr>
            <a:r>
              <a:rPr lang="en-US" dirty="0">
                <a:latin typeface="+mn-lt"/>
              </a:rPr>
              <a:t>Configure the first item in an unordered list to display with red text. </a:t>
            </a:r>
          </a:p>
          <a:p>
            <a:pPr marL="282575">
              <a:defRPr/>
            </a:pPr>
            <a:r>
              <a:rPr lang="en-US" dirty="0" err="1">
                <a:latin typeface="+mn-lt"/>
              </a:rPr>
              <a:t>li:first-of-type</a:t>
            </a:r>
            <a:r>
              <a:rPr lang="en-US" dirty="0">
                <a:latin typeface="+mn-lt"/>
              </a:rPr>
              <a:t> { color: #FF0000; } </a:t>
            </a:r>
          </a:p>
          <a:p>
            <a:pPr>
              <a:defRPr/>
            </a:pPr>
            <a:endParaRPr lang="en-US" dirty="0">
              <a:latin typeface="+mn-lt"/>
            </a:endParaRPr>
          </a:p>
        </p:txBody>
      </p:sp>
      <p:pic>
        <p:nvPicPr>
          <p:cNvPr id="7" name="Picture 6"/>
          <p:cNvPicPr>
            <a:picLocks noChangeAspect="1"/>
          </p:cNvPicPr>
          <p:nvPr/>
        </p:nvPicPr>
        <p:blipFill>
          <a:blip r:embed="rId2"/>
          <a:stretch>
            <a:fillRect/>
          </a:stretch>
        </p:blipFill>
        <p:spPr>
          <a:xfrm>
            <a:off x="307328" y="2057400"/>
            <a:ext cx="8383954" cy="2667000"/>
          </a:xfrm>
          <a:prstGeom prst="rect">
            <a:avLst/>
          </a:prstGeom>
        </p:spPr>
      </p:pic>
      <p:sp>
        <p:nvSpPr>
          <p:cNvPr id="5" name="Rectangle 2"/>
          <p:cNvSpPr>
            <a:spLocks noChangeArrowheads="1"/>
          </p:cNvSpPr>
          <p:nvPr/>
        </p:nvSpPr>
        <p:spPr bwMode="auto">
          <a:xfrm>
            <a:off x="307328" y="617986"/>
            <a:ext cx="82136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latin typeface="+mn-lt"/>
              </a:rPr>
              <a:t>The pseudo-class concept is introduced to permit selection based on information that lies outside of the document tree or that cannot be expressed using the other simple selectors.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latin typeface="+mn-lt"/>
              </a:rPr>
              <a:t>A pseudo-class always consists of a "colon" (</a:t>
            </a:r>
            <a:r>
              <a:rPr kumimoji="0" lang="en-US" altLang="en-US" i="0" u="none" strike="noStrike" cap="none" normalizeH="0" baseline="0" dirty="0">
                <a:ln>
                  <a:noFill/>
                </a:ln>
                <a:solidFill>
                  <a:schemeClr val="tx1"/>
                </a:solidFill>
                <a:effectLst/>
                <a:latin typeface="+mn-lt"/>
                <a:cs typeface="Courier New" panose="02070309020205020404" pitchFamily="49" charset="0"/>
              </a:rPr>
              <a:t>:</a:t>
            </a:r>
            <a:r>
              <a:rPr kumimoji="0" lang="en-US" altLang="en-US" i="0" u="none" strike="noStrike" cap="none" normalizeH="0" baseline="0" dirty="0">
                <a:ln>
                  <a:noFill/>
                </a:ln>
                <a:solidFill>
                  <a:schemeClr val="tx1"/>
                </a:solidFill>
                <a:effectLst/>
                <a:latin typeface="+mn-lt"/>
              </a:rPr>
              <a:t>) followed by the name of the pseudo-class and optionally by a value between parentheses.</a:t>
            </a:r>
          </a:p>
        </p:txBody>
      </p:sp>
    </p:spTree>
    <p:extLst>
      <p:ext uri="{BB962C8B-B14F-4D97-AF65-F5344CB8AC3E}">
        <p14:creationId xmlns:p14="http://schemas.microsoft.com/office/powerpoint/2010/main" val="5262918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200650" cy="387798"/>
          </a:xfrm>
        </p:spPr>
        <p:txBody>
          <a:bodyPr/>
          <a:lstStyle/>
          <a:p>
            <a:pPr fontAlgn="auto">
              <a:spcAft>
                <a:spcPts val="0"/>
              </a:spcAft>
              <a:defRPr/>
            </a:pPr>
            <a:r>
              <a:rPr lang="en-US" dirty="0">
                <a:solidFill>
                  <a:schemeClr val="tx2">
                    <a:satMod val="130000"/>
                  </a:schemeClr>
                </a:solidFill>
              </a:rPr>
              <a:t>HTML Tables : Row Groups</a:t>
            </a:r>
          </a:p>
        </p:txBody>
      </p:sp>
      <p:sp>
        <p:nvSpPr>
          <p:cNvPr id="28676" name="Content Placeholder 2"/>
          <p:cNvSpPr>
            <a:spLocks noGrp="1"/>
          </p:cNvSpPr>
          <p:nvPr>
            <p:ph idx="1"/>
          </p:nvPr>
        </p:nvSpPr>
        <p:spPr>
          <a:xfrm>
            <a:off x="457200" y="1524000"/>
            <a:ext cx="4267200" cy="1371600"/>
          </a:xfrm>
        </p:spPr>
        <p:txBody>
          <a:bodyPr rtlCol="0">
            <a:normAutofit/>
          </a:bodyPr>
          <a:lstStyle/>
          <a:p>
            <a:pPr fontAlgn="auto">
              <a:buFont typeface="Arial" panose="020B0604020202020204" pitchFamily="34" charset="0"/>
              <a:buChar char="•"/>
              <a:defRPr/>
            </a:pPr>
            <a:r>
              <a:rPr lang="en-US" altLang="en-US" sz="2400" dirty="0">
                <a:solidFill>
                  <a:schemeClr val="tx1">
                    <a:lumMod val="75000"/>
                    <a:lumOff val="25000"/>
                  </a:schemeClr>
                </a:solidFill>
                <a:cs typeface="Times New Roman" panose="02020603050405020304" pitchFamily="18" charset="0"/>
              </a:rPr>
              <a:t>&lt;</a:t>
            </a:r>
            <a:r>
              <a:rPr lang="en-US" altLang="en-US" sz="2400" dirty="0" err="1">
                <a:solidFill>
                  <a:schemeClr val="tx1">
                    <a:lumMod val="75000"/>
                    <a:lumOff val="25000"/>
                  </a:schemeClr>
                </a:solidFill>
                <a:cs typeface="Times New Roman" panose="02020603050405020304" pitchFamily="18" charset="0"/>
              </a:rPr>
              <a:t>thead</a:t>
            </a:r>
            <a:r>
              <a:rPr lang="en-US" altLang="en-US" sz="2400" dirty="0">
                <a:solidFill>
                  <a:schemeClr val="tx1">
                    <a:lumMod val="75000"/>
                    <a:lumOff val="25000"/>
                  </a:schemeClr>
                </a:solidFill>
                <a:cs typeface="Times New Roman" panose="02020603050405020304" pitchFamily="18" charset="0"/>
              </a:rPr>
              <a:t>&gt; 	</a:t>
            </a:r>
            <a:r>
              <a:rPr lang="en-US" altLang="en-US" sz="2400" dirty="0">
                <a:solidFill>
                  <a:schemeClr val="tx1">
                    <a:lumMod val="75000"/>
                    <a:lumOff val="25000"/>
                  </a:schemeClr>
                </a:solidFill>
              </a:rPr>
              <a:t>table head rows</a:t>
            </a:r>
          </a:p>
          <a:p>
            <a:pPr fontAlgn="auto">
              <a:buFont typeface="Arial" panose="020B0604020202020204" pitchFamily="34" charset="0"/>
              <a:buChar char="•"/>
              <a:defRPr/>
            </a:pPr>
            <a:r>
              <a:rPr lang="en-US" altLang="en-US" sz="2400" dirty="0">
                <a:solidFill>
                  <a:schemeClr val="tx1">
                    <a:lumMod val="75000"/>
                    <a:lumOff val="25000"/>
                  </a:schemeClr>
                </a:solidFill>
                <a:cs typeface="Times New Roman" panose="02020603050405020304" pitchFamily="18" charset="0"/>
              </a:rPr>
              <a:t>&lt;</a:t>
            </a:r>
            <a:r>
              <a:rPr lang="en-US" altLang="en-US" sz="2400" dirty="0" err="1">
                <a:solidFill>
                  <a:schemeClr val="tx1">
                    <a:lumMod val="75000"/>
                    <a:lumOff val="25000"/>
                  </a:schemeClr>
                </a:solidFill>
                <a:cs typeface="Times New Roman" panose="02020603050405020304" pitchFamily="18" charset="0"/>
              </a:rPr>
              <a:t>tbody</a:t>
            </a:r>
            <a:r>
              <a:rPr lang="en-US" altLang="en-US" sz="2400" dirty="0">
                <a:solidFill>
                  <a:schemeClr val="tx1">
                    <a:lumMod val="75000"/>
                    <a:lumOff val="25000"/>
                  </a:schemeClr>
                </a:solidFill>
                <a:cs typeface="Times New Roman" panose="02020603050405020304" pitchFamily="18" charset="0"/>
              </a:rPr>
              <a:t> &gt; 	</a:t>
            </a:r>
            <a:r>
              <a:rPr lang="en-US" altLang="en-US" sz="2400" dirty="0">
                <a:solidFill>
                  <a:schemeClr val="tx1">
                    <a:lumMod val="75000"/>
                    <a:lumOff val="25000"/>
                  </a:schemeClr>
                </a:solidFill>
              </a:rPr>
              <a:t>table body rows</a:t>
            </a:r>
          </a:p>
          <a:p>
            <a:pPr fontAlgn="auto">
              <a:buFont typeface="Arial" panose="020B0604020202020204" pitchFamily="34" charset="0"/>
              <a:buChar char="•"/>
              <a:defRPr/>
            </a:pPr>
            <a:r>
              <a:rPr lang="en-US" altLang="en-US" sz="2400" dirty="0">
                <a:solidFill>
                  <a:schemeClr val="tx1">
                    <a:lumMod val="75000"/>
                    <a:lumOff val="25000"/>
                  </a:schemeClr>
                </a:solidFill>
                <a:cs typeface="Times New Roman" panose="02020603050405020304" pitchFamily="18" charset="0"/>
              </a:rPr>
              <a:t>&lt;</a:t>
            </a:r>
            <a:r>
              <a:rPr lang="en-US" altLang="en-US" sz="2400" dirty="0" err="1">
                <a:solidFill>
                  <a:schemeClr val="tx1">
                    <a:lumMod val="75000"/>
                    <a:lumOff val="25000"/>
                  </a:schemeClr>
                </a:solidFill>
                <a:cs typeface="Times New Roman" panose="02020603050405020304" pitchFamily="18" charset="0"/>
              </a:rPr>
              <a:t>tfoot</a:t>
            </a:r>
            <a:r>
              <a:rPr lang="en-US" altLang="en-US" sz="2400" dirty="0">
                <a:solidFill>
                  <a:schemeClr val="tx1">
                    <a:lumMod val="75000"/>
                    <a:lumOff val="25000"/>
                  </a:schemeClr>
                </a:solidFill>
                <a:cs typeface="Times New Roman" panose="02020603050405020304" pitchFamily="18" charset="0"/>
              </a:rPr>
              <a:t>&gt; 	</a:t>
            </a:r>
            <a:r>
              <a:rPr lang="en-US" altLang="en-US" sz="2400" dirty="0">
                <a:solidFill>
                  <a:schemeClr val="tx1">
                    <a:lumMod val="75000"/>
                    <a:lumOff val="25000"/>
                  </a:schemeClr>
                </a:solidFill>
              </a:rPr>
              <a:t>table footer rows</a:t>
            </a:r>
          </a:p>
        </p:txBody>
      </p:sp>
      <p:sp>
        <p:nvSpPr>
          <p:cNvPr id="38917"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40585786-959F-418E-BCB6-54ED5193C668}"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13</a:t>
            </a:fld>
            <a:endParaRPr lang="en-US" altLang="en-US" sz="1100">
              <a:solidFill>
                <a:srgbClr val="4D4D4D"/>
              </a:solidFill>
              <a:latin typeface="Times New Roman" panose="02020603050405020304" pitchFamily="18" charset="0"/>
            </a:endParaRPr>
          </a:p>
        </p:txBody>
      </p:sp>
      <p:pic>
        <p:nvPicPr>
          <p:cNvPr id="5" name="Picture 2" descr="Figure8"/>
          <p:cNvPicPr>
            <a:picLocks noChangeAspect="1" noChangeArrowheads="1"/>
          </p:cNvPicPr>
          <p:nvPr/>
        </p:nvPicPr>
        <p:blipFill>
          <a:blip r:embed="rId3"/>
          <a:srcRect/>
          <a:stretch>
            <a:fillRect/>
          </a:stretch>
        </p:blipFill>
        <p:spPr bwMode="auto">
          <a:xfrm>
            <a:off x="846138" y="3124200"/>
            <a:ext cx="3184525" cy="276106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419600" y="685800"/>
            <a:ext cx="4572000" cy="6001643"/>
          </a:xfrm>
          <a:prstGeom prst="rect">
            <a:avLst/>
          </a:prstGeom>
        </p:spPr>
        <p:txBody>
          <a:bodyPr>
            <a:spAutoFit/>
          </a:bodyPr>
          <a:lstStyle/>
          <a:p>
            <a:r>
              <a:rPr lang="en-US" altLang="en-US" sz="1600" dirty="0"/>
              <a:t>&lt;table&gt; &lt;caption&gt;Time Sheet&lt;/caption&gt;</a:t>
            </a:r>
          </a:p>
          <a:p>
            <a:r>
              <a:rPr lang="en-US" altLang="en-US" sz="1600" dirty="0"/>
              <a:t>  &lt;</a:t>
            </a:r>
            <a:r>
              <a:rPr lang="en-US" altLang="en-US" sz="1600" dirty="0" err="1"/>
              <a:t>thead</a:t>
            </a:r>
            <a:r>
              <a:rPr lang="en-US" altLang="en-US" sz="1600" dirty="0"/>
              <a:t>&gt;</a:t>
            </a:r>
          </a:p>
          <a:p>
            <a:r>
              <a:rPr lang="en-US" altLang="en-US" sz="1600" dirty="0"/>
              <a:t>    &lt;</a:t>
            </a:r>
            <a:r>
              <a:rPr lang="en-US" altLang="en-US" sz="1600" dirty="0" err="1"/>
              <a:t>tr</a:t>
            </a:r>
            <a:r>
              <a:rPr lang="en-US" altLang="en-US" sz="1600" dirty="0"/>
              <a:t>&gt;</a:t>
            </a:r>
          </a:p>
          <a:p>
            <a:r>
              <a:rPr lang="en-US" altLang="en-US" sz="1600" dirty="0"/>
              <a:t>      &lt;</a:t>
            </a:r>
            <a:r>
              <a:rPr lang="en-US" altLang="en-US" sz="1600" dirty="0" err="1"/>
              <a:t>th</a:t>
            </a:r>
            <a:r>
              <a:rPr lang="en-US" altLang="en-US" sz="1600" dirty="0"/>
              <a:t> id="day"&gt;Day&lt;/</a:t>
            </a:r>
            <a:r>
              <a:rPr lang="en-US" altLang="en-US" sz="1600" dirty="0" err="1"/>
              <a:t>th</a:t>
            </a:r>
            <a:r>
              <a:rPr lang="en-US" altLang="en-US" sz="1600" dirty="0"/>
              <a:t>&gt;</a:t>
            </a:r>
          </a:p>
          <a:p>
            <a:r>
              <a:rPr lang="en-US" altLang="en-US" sz="1600" dirty="0"/>
              <a:t>      &lt;</a:t>
            </a:r>
            <a:r>
              <a:rPr lang="en-US" altLang="en-US" sz="1600" dirty="0" err="1"/>
              <a:t>th</a:t>
            </a:r>
            <a:r>
              <a:rPr lang="en-US" altLang="en-US" sz="1600" dirty="0"/>
              <a:t> id="hours"&gt;Hours&lt;/</a:t>
            </a:r>
            <a:r>
              <a:rPr lang="en-US" altLang="en-US" sz="1600" dirty="0" err="1"/>
              <a:t>th</a:t>
            </a:r>
            <a:r>
              <a:rPr lang="en-US" altLang="en-US" sz="1600" dirty="0"/>
              <a:t>&gt;</a:t>
            </a:r>
          </a:p>
          <a:p>
            <a:r>
              <a:rPr lang="en-US" altLang="en-US" sz="1600" dirty="0"/>
              <a:t>    &lt;/</a:t>
            </a:r>
            <a:r>
              <a:rPr lang="en-US" altLang="en-US" sz="1600" dirty="0" err="1"/>
              <a:t>tr</a:t>
            </a:r>
            <a:r>
              <a:rPr lang="en-US" altLang="en-US" sz="1600" dirty="0"/>
              <a:t>&gt;</a:t>
            </a:r>
          </a:p>
          <a:p>
            <a:r>
              <a:rPr lang="en-US" altLang="en-US" sz="1600" dirty="0"/>
              <a:t>  &lt;/</a:t>
            </a:r>
            <a:r>
              <a:rPr lang="en-US" altLang="en-US" sz="1600" dirty="0" err="1"/>
              <a:t>thead</a:t>
            </a:r>
            <a:r>
              <a:rPr lang="en-US" altLang="en-US" sz="1600" dirty="0"/>
              <a:t>&gt;</a:t>
            </a:r>
          </a:p>
          <a:p>
            <a:r>
              <a:rPr lang="en-US" altLang="en-US" sz="1600" dirty="0"/>
              <a:t>  &lt;</a:t>
            </a:r>
            <a:r>
              <a:rPr lang="en-US" altLang="en-US" sz="1600" dirty="0" err="1"/>
              <a:t>tbody</a:t>
            </a:r>
            <a:r>
              <a:rPr lang="en-US" altLang="en-US" sz="1600" dirty="0"/>
              <a:t>&gt;</a:t>
            </a:r>
          </a:p>
          <a:p>
            <a:r>
              <a:rPr lang="en-US" altLang="en-US" sz="1600" dirty="0"/>
              <a:t>    &lt;</a:t>
            </a:r>
            <a:r>
              <a:rPr lang="en-US" altLang="en-US" sz="1600" dirty="0" err="1"/>
              <a:t>tr</a:t>
            </a:r>
            <a:r>
              <a:rPr lang="en-US" altLang="en-US" sz="1600" dirty="0"/>
              <a:t>&gt;</a:t>
            </a:r>
          </a:p>
          <a:p>
            <a:r>
              <a:rPr lang="en-US" altLang="en-US" sz="1600" dirty="0"/>
              <a:t>      &lt;td headers="day"&gt;Monday&lt;/td&gt;</a:t>
            </a:r>
          </a:p>
          <a:p>
            <a:r>
              <a:rPr lang="en-US" altLang="en-US" sz="1600" dirty="0"/>
              <a:t>      &lt;td headers="hours"&gt;4&lt;/td&gt;</a:t>
            </a:r>
          </a:p>
          <a:p>
            <a:r>
              <a:rPr lang="en-US" altLang="en-US" sz="1600" dirty="0"/>
              <a:t>    &lt;/</a:t>
            </a:r>
            <a:r>
              <a:rPr lang="en-US" altLang="en-US" sz="1600" dirty="0" err="1"/>
              <a:t>tr</a:t>
            </a:r>
            <a:r>
              <a:rPr lang="en-US" altLang="en-US" sz="1600" dirty="0"/>
              <a:t>&gt;</a:t>
            </a:r>
          </a:p>
          <a:p>
            <a:r>
              <a:rPr lang="en-US" altLang="en-US" sz="1600" dirty="0"/>
              <a:t>…</a:t>
            </a:r>
          </a:p>
          <a:p>
            <a:r>
              <a:rPr lang="en-US" altLang="en-US" sz="1600" dirty="0"/>
              <a:t>    &lt;</a:t>
            </a:r>
            <a:r>
              <a:rPr lang="en-US" altLang="en-US" sz="1600" dirty="0" err="1"/>
              <a:t>tr</a:t>
            </a:r>
            <a:r>
              <a:rPr lang="en-US" altLang="en-US" sz="1600" dirty="0"/>
              <a:t>&gt;</a:t>
            </a:r>
          </a:p>
          <a:p>
            <a:r>
              <a:rPr lang="en-US" altLang="en-US" sz="1600" dirty="0"/>
              <a:t>      &lt;td headers="day"&gt;Friday&lt;/td&gt;</a:t>
            </a:r>
          </a:p>
          <a:p>
            <a:r>
              <a:rPr lang="en-US" altLang="en-US" sz="1600" dirty="0"/>
              <a:t>      &lt;td headers="hours"&gt;3&lt;/td&gt;</a:t>
            </a:r>
          </a:p>
          <a:p>
            <a:r>
              <a:rPr lang="en-US" altLang="en-US" sz="1600" dirty="0"/>
              <a:t>    &lt;/</a:t>
            </a:r>
            <a:r>
              <a:rPr lang="en-US" altLang="en-US" sz="1600" dirty="0" err="1"/>
              <a:t>tr</a:t>
            </a:r>
            <a:r>
              <a:rPr lang="en-US" altLang="en-US" sz="1600" dirty="0"/>
              <a:t>&gt;</a:t>
            </a:r>
          </a:p>
          <a:p>
            <a:r>
              <a:rPr lang="en-US" altLang="en-US" sz="1600" dirty="0"/>
              <a:t>  &lt;/</a:t>
            </a:r>
            <a:r>
              <a:rPr lang="en-US" altLang="en-US" sz="1600" dirty="0" err="1"/>
              <a:t>tbody</a:t>
            </a:r>
            <a:r>
              <a:rPr lang="en-US" altLang="en-US" sz="1600" dirty="0"/>
              <a:t>&gt;</a:t>
            </a:r>
          </a:p>
          <a:p>
            <a:r>
              <a:rPr lang="en-US" altLang="en-US" sz="1600" dirty="0"/>
              <a:t>  &lt;</a:t>
            </a:r>
            <a:r>
              <a:rPr lang="en-US" altLang="en-US" sz="1600" dirty="0" err="1"/>
              <a:t>tfoot</a:t>
            </a:r>
            <a:r>
              <a:rPr lang="en-US" altLang="en-US" sz="1600" dirty="0"/>
              <a:t>&gt;</a:t>
            </a:r>
          </a:p>
          <a:p>
            <a:r>
              <a:rPr lang="en-US" altLang="en-US" sz="1600" dirty="0"/>
              <a:t>    &lt;</a:t>
            </a:r>
            <a:r>
              <a:rPr lang="en-US" altLang="en-US" sz="1600" dirty="0" err="1"/>
              <a:t>tr</a:t>
            </a:r>
            <a:r>
              <a:rPr lang="en-US" altLang="en-US" sz="1600" dirty="0"/>
              <a:t>&gt;</a:t>
            </a:r>
          </a:p>
          <a:p>
            <a:r>
              <a:rPr lang="en-US" altLang="en-US" sz="1600" dirty="0"/>
              <a:t>      &lt;td headers="day"&gt;Total&lt;/td&gt;</a:t>
            </a:r>
          </a:p>
          <a:p>
            <a:r>
              <a:rPr lang="en-US" altLang="en-US" sz="1600" dirty="0"/>
              <a:t>      &lt;td headers="hours"&gt;18&lt;/td&gt;</a:t>
            </a:r>
          </a:p>
          <a:p>
            <a:r>
              <a:rPr lang="en-US" altLang="en-US" sz="1600" dirty="0"/>
              <a:t>    &lt;/</a:t>
            </a:r>
            <a:r>
              <a:rPr lang="en-US" altLang="en-US" sz="1600" dirty="0" err="1"/>
              <a:t>tr</a:t>
            </a:r>
            <a:r>
              <a:rPr lang="en-US" altLang="en-US" sz="1600" dirty="0"/>
              <a:t>&gt;</a:t>
            </a:r>
          </a:p>
          <a:p>
            <a:r>
              <a:rPr lang="en-US" altLang="en-US" sz="1600" dirty="0"/>
              <a:t>  &lt;/</a:t>
            </a:r>
            <a:r>
              <a:rPr lang="en-US" altLang="en-US" sz="1600" dirty="0" err="1"/>
              <a:t>tfoot</a:t>
            </a:r>
            <a:r>
              <a:rPr lang="en-US" altLang="en-US" sz="1600" dirty="0"/>
              <a:t>&gt; &lt;/table&gt;</a:t>
            </a:r>
          </a:p>
        </p:txBody>
      </p:sp>
    </p:spTree>
    <p:extLst>
      <p:ext uri="{BB962C8B-B14F-4D97-AF65-F5344CB8AC3E}">
        <p14:creationId xmlns:p14="http://schemas.microsoft.com/office/powerpoint/2010/main" val="18069054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3863" y="304800"/>
            <a:ext cx="7772400" cy="387798"/>
          </a:xfrm>
        </p:spPr>
        <p:txBody>
          <a:bodyPr/>
          <a:lstStyle/>
          <a:p>
            <a:pPr fontAlgn="auto">
              <a:spcAft>
                <a:spcPts val="0"/>
              </a:spcAft>
              <a:defRPr/>
            </a:pPr>
            <a:r>
              <a:rPr lang="en-US" dirty="0">
                <a:solidFill>
                  <a:schemeClr val="tx2">
                    <a:satMod val="130000"/>
                  </a:schemeClr>
                </a:solidFill>
              </a:rPr>
              <a:t>HTML Tables Hands-On Practice 8.1 &amp; 8.2</a:t>
            </a:r>
          </a:p>
        </p:txBody>
      </p:sp>
      <p:sp>
        <p:nvSpPr>
          <p:cNvPr id="29700"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399AC4C1-4F6D-4246-A9CD-E558266EDA39}"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14</a:t>
            </a:fld>
            <a:endParaRPr lang="en-US" altLang="en-US" sz="1100">
              <a:solidFill>
                <a:srgbClr val="4D4D4D"/>
              </a:solidFill>
              <a:latin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23548" y="838200"/>
            <a:ext cx="4331990" cy="3769022"/>
          </a:xfrm>
          <a:prstGeom prst="rect">
            <a:avLst/>
          </a:prstGeom>
        </p:spPr>
      </p:pic>
      <p:pic>
        <p:nvPicPr>
          <p:cNvPr id="6" name="Picture 5"/>
          <p:cNvPicPr>
            <a:picLocks noChangeAspect="1"/>
          </p:cNvPicPr>
          <p:nvPr/>
        </p:nvPicPr>
        <p:blipFill>
          <a:blip r:embed="rId4"/>
          <a:stretch>
            <a:fillRect/>
          </a:stretch>
        </p:blipFill>
        <p:spPr>
          <a:xfrm>
            <a:off x="271463" y="4759309"/>
            <a:ext cx="4376737" cy="1057466"/>
          </a:xfrm>
          <a:prstGeom prst="rect">
            <a:avLst/>
          </a:prstGeom>
        </p:spPr>
      </p:pic>
      <p:pic>
        <p:nvPicPr>
          <p:cNvPr id="7" name="Picture 6"/>
          <p:cNvPicPr>
            <a:picLocks noChangeAspect="1"/>
          </p:cNvPicPr>
          <p:nvPr/>
        </p:nvPicPr>
        <p:blipFill>
          <a:blip r:embed="rId5"/>
          <a:stretch>
            <a:fillRect/>
          </a:stretch>
        </p:blipFill>
        <p:spPr>
          <a:xfrm>
            <a:off x="4800600" y="838200"/>
            <a:ext cx="4016375" cy="5476875"/>
          </a:xfrm>
          <a:prstGeom prst="rect">
            <a:avLst/>
          </a:prstGeom>
        </p:spPr>
      </p:pic>
      <p:sp>
        <p:nvSpPr>
          <p:cNvPr id="2" name="Rectangle 1"/>
          <p:cNvSpPr/>
          <p:nvPr/>
        </p:nvSpPr>
        <p:spPr>
          <a:xfrm>
            <a:off x="307322" y="5991909"/>
            <a:ext cx="4572000" cy="646331"/>
          </a:xfrm>
          <a:prstGeom prst="rect">
            <a:avLst/>
          </a:prstGeom>
        </p:spPr>
        <p:txBody>
          <a:bodyPr>
            <a:spAutoFit/>
          </a:bodyPr>
          <a:lstStyle/>
          <a:p>
            <a:r>
              <a:rPr lang="en-US" dirty="0"/>
              <a:t>Download </a:t>
            </a:r>
            <a:r>
              <a:rPr lang="en-US" dirty="0">
                <a:hlinkClick r:id="rId6"/>
              </a:rPr>
              <a:t>Chapter 8 Student Files </a:t>
            </a:r>
            <a:r>
              <a:rPr lang="en-US" dirty="0"/>
              <a:t>and save and </a:t>
            </a:r>
            <a:r>
              <a:rPr lang="en-US" dirty="0" err="1"/>
              <a:t>UnZip</a:t>
            </a:r>
            <a:r>
              <a:rPr lang="en-US" dirty="0"/>
              <a:t> to your practice folder</a:t>
            </a:r>
          </a:p>
        </p:txBody>
      </p:sp>
    </p:spTree>
    <p:extLst>
      <p:ext uri="{BB962C8B-B14F-4D97-AF65-F5344CB8AC3E}">
        <p14:creationId xmlns:p14="http://schemas.microsoft.com/office/powerpoint/2010/main" val="3591884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3863" y="304800"/>
            <a:ext cx="6129337" cy="387798"/>
          </a:xfrm>
        </p:spPr>
        <p:txBody>
          <a:bodyPr/>
          <a:lstStyle/>
          <a:p>
            <a:pPr fontAlgn="auto">
              <a:spcAft>
                <a:spcPts val="0"/>
              </a:spcAft>
              <a:defRPr/>
            </a:pPr>
            <a:r>
              <a:rPr lang="en-US" dirty="0">
                <a:solidFill>
                  <a:schemeClr val="tx2">
                    <a:satMod val="130000"/>
                  </a:schemeClr>
                </a:solidFill>
              </a:rPr>
              <a:t>HTML Tables Hands-On Practice 8.3</a:t>
            </a:r>
          </a:p>
        </p:txBody>
      </p:sp>
      <p:sp>
        <p:nvSpPr>
          <p:cNvPr id="29700"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399AC4C1-4F6D-4246-A9CD-E558266EDA39}"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15</a:t>
            </a:fld>
            <a:endParaRPr lang="en-US" altLang="en-US" sz="1100">
              <a:solidFill>
                <a:srgbClr val="4D4D4D"/>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57081" y="1211094"/>
            <a:ext cx="4405500" cy="1695450"/>
          </a:xfrm>
          <a:prstGeom prst="rect">
            <a:avLst/>
          </a:prstGeom>
        </p:spPr>
      </p:pic>
      <p:pic>
        <p:nvPicPr>
          <p:cNvPr id="5" name="Picture 4"/>
          <p:cNvPicPr>
            <a:picLocks noChangeAspect="1"/>
          </p:cNvPicPr>
          <p:nvPr/>
        </p:nvPicPr>
        <p:blipFill>
          <a:blip r:embed="rId4"/>
          <a:stretch>
            <a:fillRect/>
          </a:stretch>
        </p:blipFill>
        <p:spPr>
          <a:xfrm>
            <a:off x="4786007" y="3751245"/>
            <a:ext cx="4257067" cy="2677522"/>
          </a:xfrm>
          <a:prstGeom prst="rect">
            <a:avLst/>
          </a:prstGeom>
        </p:spPr>
      </p:pic>
      <p:pic>
        <p:nvPicPr>
          <p:cNvPr id="8" name="Picture 7"/>
          <p:cNvPicPr>
            <a:picLocks noChangeAspect="1"/>
          </p:cNvPicPr>
          <p:nvPr/>
        </p:nvPicPr>
        <p:blipFill>
          <a:blip r:embed="rId5"/>
          <a:stretch>
            <a:fillRect/>
          </a:stretch>
        </p:blipFill>
        <p:spPr>
          <a:xfrm>
            <a:off x="4771416" y="1219200"/>
            <a:ext cx="4286250" cy="2390775"/>
          </a:xfrm>
          <a:prstGeom prst="rect">
            <a:avLst/>
          </a:prstGeom>
        </p:spPr>
      </p:pic>
      <p:pic>
        <p:nvPicPr>
          <p:cNvPr id="9" name="Picture 8"/>
          <p:cNvPicPr>
            <a:picLocks noChangeAspect="1"/>
          </p:cNvPicPr>
          <p:nvPr/>
        </p:nvPicPr>
        <p:blipFill>
          <a:blip r:embed="rId6"/>
          <a:stretch>
            <a:fillRect/>
          </a:stretch>
        </p:blipFill>
        <p:spPr>
          <a:xfrm>
            <a:off x="288131" y="2966064"/>
            <a:ext cx="4374450" cy="3491886"/>
          </a:xfrm>
          <a:prstGeom prst="rect">
            <a:avLst/>
          </a:prstGeom>
        </p:spPr>
      </p:pic>
    </p:spTree>
    <p:extLst>
      <p:ext uri="{BB962C8B-B14F-4D97-AF65-F5344CB8AC3E}">
        <p14:creationId xmlns:p14="http://schemas.microsoft.com/office/powerpoint/2010/main" val="15628840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HTML Tables Hands-On Practice 8.4</a:t>
            </a:r>
          </a:p>
        </p:txBody>
      </p:sp>
      <p:sp>
        <p:nvSpPr>
          <p:cNvPr id="3791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FE201D16-B3F9-456F-A03F-3A1100B206BA}"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16</a:t>
            </a:fld>
            <a:endParaRPr lang="en-US" altLang="en-US" sz="1100">
              <a:solidFill>
                <a:srgbClr val="4D4D4D"/>
              </a:solidFill>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8600" y="914400"/>
            <a:ext cx="4442460" cy="4038600"/>
          </a:xfrm>
          <a:prstGeom prst="rect">
            <a:avLst/>
          </a:prstGeom>
        </p:spPr>
      </p:pic>
      <p:pic>
        <p:nvPicPr>
          <p:cNvPr id="4" name="Picture 3"/>
          <p:cNvPicPr>
            <a:picLocks noChangeAspect="1"/>
          </p:cNvPicPr>
          <p:nvPr/>
        </p:nvPicPr>
        <p:blipFill>
          <a:blip r:embed="rId3"/>
          <a:stretch>
            <a:fillRect/>
          </a:stretch>
        </p:blipFill>
        <p:spPr>
          <a:xfrm>
            <a:off x="4800600" y="1676400"/>
            <a:ext cx="4168140" cy="2369938"/>
          </a:xfrm>
          <a:prstGeom prst="rect">
            <a:avLst/>
          </a:prstGeom>
        </p:spPr>
      </p:pic>
    </p:spTree>
    <p:extLst>
      <p:ext uri="{BB962C8B-B14F-4D97-AF65-F5344CB8AC3E}">
        <p14:creationId xmlns:p14="http://schemas.microsoft.com/office/powerpoint/2010/main" val="20490780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43037" y="3657600"/>
            <a:ext cx="6257925" cy="2752392"/>
          </a:xfrm>
          <a:prstGeom prst="rect">
            <a:avLst/>
          </a:prstGeom>
        </p:spPr>
      </p:pic>
      <p:sp>
        <p:nvSpPr>
          <p:cNvPr id="2" name="Title 1"/>
          <p:cNvSpPr>
            <a:spLocks noGrp="1"/>
          </p:cNvSpPr>
          <p:nvPr>
            <p:ph type="title"/>
          </p:nvPr>
        </p:nvSpPr>
        <p:spPr/>
        <p:txBody>
          <a:bodyPr>
            <a:normAutofit/>
          </a:bodyPr>
          <a:lstStyle/>
          <a:p>
            <a:r>
              <a:rPr lang="en-US" dirty="0"/>
              <a:t>Mini-Project 3</a:t>
            </a:r>
          </a:p>
        </p:txBody>
      </p:sp>
      <p:sp>
        <p:nvSpPr>
          <p:cNvPr id="4" name="Right Arrow 3"/>
          <p:cNvSpPr/>
          <p:nvPr/>
        </p:nvSpPr>
        <p:spPr bwMode="auto">
          <a:xfrm>
            <a:off x="3200400" y="5971842"/>
            <a:ext cx="1066800" cy="609600"/>
          </a:xfrm>
          <a:prstGeom prst="righ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3" name="Picture 2"/>
          <p:cNvPicPr>
            <a:picLocks noChangeAspect="1"/>
          </p:cNvPicPr>
          <p:nvPr/>
        </p:nvPicPr>
        <p:blipFill>
          <a:blip r:embed="rId3"/>
          <a:stretch>
            <a:fillRect/>
          </a:stretch>
        </p:blipFill>
        <p:spPr>
          <a:xfrm>
            <a:off x="372035" y="980225"/>
            <a:ext cx="8620125" cy="2438400"/>
          </a:xfrm>
          <a:prstGeom prst="rect">
            <a:avLst/>
          </a:prstGeom>
        </p:spPr>
      </p:pic>
    </p:spTree>
    <p:extLst>
      <p:ext uri="{BB962C8B-B14F-4D97-AF65-F5344CB8AC3E}">
        <p14:creationId xmlns:p14="http://schemas.microsoft.com/office/powerpoint/2010/main" val="19792082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81000" y="1824733"/>
            <a:ext cx="8447617" cy="1496145"/>
          </a:xfrm>
          <a:prstGeom prst="rect">
            <a:avLst/>
          </a:prstGeom>
        </p:spPr>
      </p:pic>
      <p:sp>
        <p:nvSpPr>
          <p:cNvPr id="2" name="Title 1"/>
          <p:cNvSpPr>
            <a:spLocks noGrp="1"/>
          </p:cNvSpPr>
          <p:nvPr>
            <p:ph type="title"/>
          </p:nvPr>
        </p:nvSpPr>
        <p:spPr/>
        <p:txBody>
          <a:bodyPr>
            <a:normAutofit/>
          </a:bodyPr>
          <a:lstStyle/>
          <a:p>
            <a:r>
              <a:rPr lang="en-US" dirty="0"/>
              <a:t>Mini-Project 3 Commenting Code</a:t>
            </a:r>
          </a:p>
        </p:txBody>
      </p:sp>
      <p:sp>
        <p:nvSpPr>
          <p:cNvPr id="3" name="TextBox 2"/>
          <p:cNvSpPr txBox="1"/>
          <p:nvPr/>
        </p:nvSpPr>
        <p:spPr>
          <a:xfrm>
            <a:off x="990600" y="1219200"/>
            <a:ext cx="1565493" cy="2862322"/>
          </a:xfrm>
          <a:prstGeom prst="rect">
            <a:avLst/>
          </a:prstGeom>
          <a:noFill/>
        </p:spPr>
        <p:txBody>
          <a:bodyPr wrap="none" rtlCol="0">
            <a:spAutoFit/>
          </a:bodyPr>
          <a:lstStyle/>
          <a:p>
            <a:r>
              <a:rPr lang="en-US" dirty="0"/>
              <a:t>CSS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HTML Pages</a:t>
            </a:r>
          </a:p>
        </p:txBody>
      </p:sp>
      <p:pic>
        <p:nvPicPr>
          <p:cNvPr id="5" name="Picture 4"/>
          <p:cNvPicPr>
            <a:picLocks noChangeAspect="1"/>
          </p:cNvPicPr>
          <p:nvPr/>
        </p:nvPicPr>
        <p:blipFill>
          <a:blip r:embed="rId3"/>
          <a:stretch>
            <a:fillRect/>
          </a:stretch>
        </p:blipFill>
        <p:spPr>
          <a:xfrm>
            <a:off x="1371600" y="4388761"/>
            <a:ext cx="6195483" cy="1799015"/>
          </a:xfrm>
          <a:prstGeom prst="rect">
            <a:avLst/>
          </a:prstGeom>
        </p:spPr>
      </p:pic>
      <p:sp>
        <p:nvSpPr>
          <p:cNvPr id="9" name="Right Arrow 8"/>
          <p:cNvSpPr/>
          <p:nvPr/>
        </p:nvSpPr>
        <p:spPr bwMode="auto">
          <a:xfrm rot="5400000" flipH="1">
            <a:off x="4821346" y="2231260"/>
            <a:ext cx="903817" cy="838200"/>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Right Arrow 9"/>
          <p:cNvSpPr/>
          <p:nvPr/>
        </p:nvSpPr>
        <p:spPr bwMode="auto">
          <a:xfrm>
            <a:off x="990600" y="4953000"/>
            <a:ext cx="543983" cy="838200"/>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8327915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Mini-Project 3 Site Setup</a:t>
            </a:r>
          </a:p>
        </p:txBody>
      </p:sp>
      <p:pic>
        <p:nvPicPr>
          <p:cNvPr id="4" name="Picture 3"/>
          <p:cNvPicPr>
            <a:picLocks noChangeAspect="1"/>
          </p:cNvPicPr>
          <p:nvPr/>
        </p:nvPicPr>
        <p:blipFill>
          <a:blip r:embed="rId2"/>
          <a:stretch>
            <a:fillRect/>
          </a:stretch>
        </p:blipFill>
        <p:spPr>
          <a:xfrm>
            <a:off x="914400" y="1066800"/>
            <a:ext cx="3743325" cy="4978236"/>
          </a:xfrm>
          <a:prstGeom prst="rect">
            <a:avLst/>
          </a:prstGeom>
        </p:spPr>
      </p:pic>
      <p:pic>
        <p:nvPicPr>
          <p:cNvPr id="6" name="Picture 5"/>
          <p:cNvPicPr>
            <a:picLocks noChangeAspect="1"/>
          </p:cNvPicPr>
          <p:nvPr/>
        </p:nvPicPr>
        <p:blipFill>
          <a:blip r:embed="rId3"/>
          <a:stretch>
            <a:fillRect/>
          </a:stretch>
        </p:blipFill>
        <p:spPr>
          <a:xfrm>
            <a:off x="4800600" y="2073124"/>
            <a:ext cx="4133850" cy="2965588"/>
          </a:xfrm>
          <a:prstGeom prst="rect">
            <a:avLst/>
          </a:prstGeom>
        </p:spPr>
      </p:pic>
    </p:spTree>
    <p:extLst>
      <p:ext uri="{BB962C8B-B14F-4D97-AF65-F5344CB8AC3E}">
        <p14:creationId xmlns:p14="http://schemas.microsoft.com/office/powerpoint/2010/main" val="29469748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Week 9 Agenda</a:t>
            </a:r>
          </a:p>
        </p:txBody>
      </p:sp>
      <p:sp>
        <p:nvSpPr>
          <p:cNvPr id="3" name="Content Placeholder 2"/>
          <p:cNvSpPr>
            <a:spLocks noGrp="1"/>
          </p:cNvSpPr>
          <p:nvPr>
            <p:ph idx="1"/>
          </p:nvPr>
        </p:nvSpPr>
        <p:spPr>
          <a:xfrm>
            <a:off x="381000" y="1447800"/>
            <a:ext cx="4800600" cy="1371600"/>
          </a:xfrm>
        </p:spPr>
        <p:txBody>
          <a:bodyPr>
            <a:noAutofit/>
          </a:bodyPr>
          <a:lstStyle/>
          <a:p>
            <a:pPr>
              <a:buFont typeface="Arial" panose="020B0604020202020204" pitchFamily="34" charset="0"/>
              <a:buChar char="•"/>
            </a:pPr>
            <a:r>
              <a:rPr lang="en-US" sz="2000" b="1" dirty="0">
                <a:latin typeface="Arial" panose="020B0604020202020204" pitchFamily="34" charset="0"/>
                <a:cs typeface="Arial" panose="020B0604020202020204" pitchFamily="34" charset="0"/>
              </a:rPr>
              <a:t>Review Course Schedule</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Chapter 8 Tables</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Mini-Project 3</a:t>
            </a:r>
          </a:p>
        </p:txBody>
      </p:sp>
    </p:spTree>
    <p:extLst>
      <p:ext uri="{BB962C8B-B14F-4D97-AF65-F5344CB8AC3E}">
        <p14:creationId xmlns:p14="http://schemas.microsoft.com/office/powerpoint/2010/main" val="7418752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44" y="152400"/>
            <a:ext cx="8382000" cy="387798"/>
          </a:xfrm>
        </p:spPr>
        <p:txBody>
          <a:bodyPr>
            <a:normAutofit/>
          </a:bodyPr>
          <a:lstStyle/>
          <a:p>
            <a:r>
              <a:rPr lang="en-US" dirty="0"/>
              <a:t>Mini-Project 3 Cross-Walk with Hands-On Practice</a:t>
            </a:r>
          </a:p>
        </p:txBody>
      </p:sp>
      <p:graphicFrame>
        <p:nvGraphicFramePr>
          <p:cNvPr id="5" name="Table 4"/>
          <p:cNvGraphicFramePr>
            <a:graphicFrameLocks noGrp="1"/>
          </p:cNvGraphicFramePr>
          <p:nvPr>
            <p:extLst>
              <p:ext uri="{D42A27DB-BD31-4B8C-83A1-F6EECF244321}">
                <p14:modId xmlns:p14="http://schemas.microsoft.com/office/powerpoint/2010/main" val="3246488515"/>
              </p:ext>
            </p:extLst>
          </p:nvPr>
        </p:nvGraphicFramePr>
        <p:xfrm>
          <a:off x="386644" y="540198"/>
          <a:ext cx="8528756" cy="5834380"/>
        </p:xfrm>
        <a:graphic>
          <a:graphicData uri="http://schemas.openxmlformats.org/drawingml/2006/table">
            <a:tbl>
              <a:tblPr firstRow="1" bandRow="1">
                <a:tableStyleId>{5C22544A-7EE6-4342-B048-85BDC9FD1C3A}</a:tableStyleId>
              </a:tblPr>
              <a:tblGrid>
                <a:gridCol w="6242756">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21802">
                <a:tc>
                  <a:txBody>
                    <a:bodyPr/>
                    <a:lstStyle/>
                    <a:p>
                      <a:pPr algn="ctr"/>
                      <a:r>
                        <a:rPr lang="en-US" sz="1200" dirty="0">
                          <a:solidFill>
                            <a:schemeClr val="bg1"/>
                          </a:solidFill>
                        </a:rPr>
                        <a:t>MP 3 Requirement</a:t>
                      </a:r>
                      <a:r>
                        <a:rPr lang="en-US" sz="1200" baseline="0" dirty="0">
                          <a:solidFill>
                            <a:schemeClr val="bg1"/>
                          </a:solidFill>
                        </a:rPr>
                        <a:t> (Case Study Chapter/Task Reference) Weight</a:t>
                      </a:r>
                      <a:endParaRPr lang="en-US" sz="1200" dirty="0">
                        <a:solidFill>
                          <a:schemeClr val="bg1"/>
                        </a:solidFill>
                      </a:endParaRPr>
                    </a:p>
                  </a:txBody>
                  <a:tcPr/>
                </a:tc>
                <a:tc>
                  <a:txBody>
                    <a:bodyPr/>
                    <a:lstStyle/>
                    <a:p>
                      <a:pPr algn="ctr"/>
                      <a:r>
                        <a:rPr lang="en-US" sz="1200" dirty="0">
                          <a:solidFill>
                            <a:schemeClr val="bg1"/>
                          </a:solidFill>
                        </a:rPr>
                        <a:t>Hands</a:t>
                      </a:r>
                      <a:r>
                        <a:rPr lang="en-US" sz="1200" baseline="0" dirty="0">
                          <a:solidFill>
                            <a:schemeClr val="bg1"/>
                          </a:solidFill>
                        </a:rPr>
                        <a:t>-On (H-0) Ex &amp; </a:t>
                      </a:r>
                      <a:r>
                        <a:rPr lang="en-US" sz="1200" baseline="0" dirty="0" err="1">
                          <a:solidFill>
                            <a:schemeClr val="bg1"/>
                          </a:solidFill>
                        </a:rPr>
                        <a:t>Pg</a:t>
                      </a:r>
                      <a:r>
                        <a:rPr lang="en-US" sz="1200" baseline="0" dirty="0">
                          <a:solidFill>
                            <a:schemeClr val="bg1"/>
                          </a:solidFill>
                        </a:rPr>
                        <a:t> Ref</a:t>
                      </a:r>
                      <a:endParaRPr lang="en-US" sz="1200" dirty="0">
                        <a:solidFill>
                          <a:schemeClr val="bg1"/>
                        </a:solidFill>
                      </a:endParaRPr>
                    </a:p>
                  </a:txBody>
                  <a:tcPr/>
                </a:tc>
                <a:extLst>
                  <a:ext uri="{0D108BD9-81ED-4DB2-BD59-A6C34878D82A}">
                    <a16:rowId xmlns:a16="http://schemas.microsoft.com/office/drawing/2014/main" val="10000"/>
                  </a:ext>
                </a:extLst>
              </a:tr>
              <a:tr h="370840">
                <a:tc>
                  <a:txBody>
                    <a:bodyPr/>
                    <a:lstStyle/>
                    <a:p>
                      <a:r>
                        <a:rPr lang="en-US" sz="1150" b="1" dirty="0">
                          <a:solidFill>
                            <a:schemeClr val="tx1"/>
                          </a:solidFill>
                        </a:rPr>
                        <a:t>New work will be contained in mp3 directory (folder) with three (3) separate folders, "javajam6", "javajam7", "javajam8" for Chapters 6, 7, 8 tasks, respectively. MP3 link from frames page will go to a new </a:t>
                      </a:r>
                      <a:r>
                        <a:rPr lang="en-US" sz="1150" b="1" dirty="0" err="1">
                          <a:solidFill>
                            <a:schemeClr val="tx1"/>
                          </a:solidFill>
                        </a:rPr>
                        <a:t>index.html</a:t>
                      </a:r>
                      <a:r>
                        <a:rPr lang="en-US" sz="1150" b="1" dirty="0">
                          <a:solidFill>
                            <a:schemeClr val="tx1"/>
                          </a:solidFill>
                        </a:rPr>
                        <a:t> within mp3 directory with Interactive Buttons (accomplished in class)</a:t>
                      </a:r>
                    </a:p>
                    <a:p>
                      <a:r>
                        <a:rPr lang="en-US" sz="1150" b="1" dirty="0">
                          <a:solidFill>
                            <a:schemeClr val="tx1"/>
                          </a:solidFill>
                        </a:rPr>
                        <a:t>Use javajam4 pages as your starting point -- copy and paste into the mp3 "javajam6" folder.  </a:t>
                      </a:r>
                    </a:p>
                    <a:p>
                      <a:r>
                        <a:rPr lang="en-US" sz="1150" b="1" dirty="0">
                          <a:solidFill>
                            <a:schemeClr val="tx1"/>
                          </a:solidFill>
                        </a:rPr>
                        <a:t>Link to a </a:t>
                      </a:r>
                      <a:r>
                        <a:rPr lang="en-US" sz="1150" b="1" dirty="0">
                          <a:solidFill>
                            <a:schemeClr val="tx1"/>
                          </a:solidFill>
                          <a:hlinkClick r:id="rId2"/>
                        </a:rPr>
                        <a:t>“fresh start” javajam4</a:t>
                      </a:r>
                      <a:r>
                        <a:rPr lang="en-US" sz="1150" b="1" baseline="0" dirty="0">
                          <a:solidFill>
                            <a:schemeClr val="tx1"/>
                          </a:solidFill>
                          <a:hlinkClick r:id="rId2"/>
                        </a:rPr>
                        <a:t> </a:t>
                      </a:r>
                      <a:r>
                        <a:rPr lang="en-US" sz="1150" b="1" baseline="0" dirty="0">
                          <a:solidFill>
                            <a:schemeClr val="tx1"/>
                          </a:solidFill>
                        </a:rPr>
                        <a:t>(modify for your personal information). (10%)</a:t>
                      </a:r>
                      <a:endParaRPr lang="en-US" sz="1150" b="1" dirty="0">
                        <a:solidFill>
                          <a:schemeClr val="tx1"/>
                        </a:solidFill>
                      </a:endParaRPr>
                    </a:p>
                  </a:txBody>
                  <a:tcPr>
                    <a:solidFill>
                      <a:schemeClr val="accent1">
                        <a:alpha val="29000"/>
                      </a:schemeClr>
                    </a:solidFill>
                  </a:tcPr>
                </a:tc>
                <a:tc>
                  <a:txBody>
                    <a:bodyPr/>
                    <a:lstStyle/>
                    <a:p>
                      <a:r>
                        <a:rPr lang="en-US" sz="1150" b="1" dirty="0">
                          <a:solidFill>
                            <a:schemeClr val="tx1"/>
                          </a:solidFill>
                        </a:rPr>
                        <a:t>Set up in WebEx class</a:t>
                      </a:r>
                    </a:p>
                  </a:txBody>
                  <a:tcPr>
                    <a:solidFill>
                      <a:schemeClr val="accent1">
                        <a:alpha val="29000"/>
                      </a:schemeClr>
                    </a:solidFill>
                  </a:tcPr>
                </a:tc>
                <a:extLst>
                  <a:ext uri="{0D108BD9-81ED-4DB2-BD59-A6C34878D82A}">
                    <a16:rowId xmlns:a16="http://schemas.microsoft.com/office/drawing/2014/main" val="10001"/>
                  </a:ext>
                </a:extLst>
              </a:tr>
              <a:tr h="370840">
                <a:tc>
                  <a:txBody>
                    <a:bodyPr/>
                    <a:lstStyle/>
                    <a:p>
                      <a:pPr marL="0" marR="0" indent="0" algn="l" defTabSz="914363" rtl="0" eaLnBrk="1" fontAlgn="auto" latinLnBrk="0" hangingPunct="1">
                        <a:lnSpc>
                          <a:spcPct val="100000"/>
                        </a:lnSpc>
                        <a:spcBef>
                          <a:spcPts val="0"/>
                        </a:spcBef>
                        <a:spcAft>
                          <a:spcPts val="0"/>
                        </a:spcAft>
                        <a:buClrTx/>
                        <a:buSzTx/>
                        <a:buFont typeface="Arial" charset="0"/>
                        <a:buNone/>
                        <a:tabLst/>
                        <a:defRPr/>
                      </a:pPr>
                      <a:r>
                        <a:rPr lang="en-US" sz="1150" b="1" dirty="0">
                          <a:solidFill>
                            <a:schemeClr val="tx1"/>
                          </a:solidFill>
                        </a:rPr>
                        <a:t>*Task 2 </a:t>
                      </a:r>
                      <a:r>
                        <a:rPr lang="en-US" sz="1150" b="1" dirty="0">
                          <a:solidFill>
                            <a:schemeClr val="tx1"/>
                          </a:solidFill>
                          <a:hlinkClick r:id="rId3" action="ppaction://hlinksldjump"/>
                        </a:rPr>
                        <a:t>Modify javajam.css </a:t>
                      </a:r>
                      <a:r>
                        <a:rPr lang="en-US" sz="1150" b="1" dirty="0">
                          <a:solidFill>
                            <a:schemeClr val="tx1"/>
                          </a:solidFill>
                        </a:rPr>
                        <a:t>--</a:t>
                      </a:r>
                      <a:r>
                        <a:rPr lang="en-US" sz="1150" b="1" baseline="0" dirty="0">
                          <a:solidFill>
                            <a:schemeClr val="tx1"/>
                          </a:solidFill>
                        </a:rPr>
                        <a:t> add comments on each group of changed instructions, </a:t>
                      </a:r>
                    </a:p>
                    <a:p>
                      <a:pPr marL="0" marR="0" indent="0" algn="l" defTabSz="914363" rtl="0" eaLnBrk="1" fontAlgn="auto" latinLnBrk="0" hangingPunct="1">
                        <a:lnSpc>
                          <a:spcPct val="100000"/>
                        </a:lnSpc>
                        <a:spcBef>
                          <a:spcPts val="0"/>
                        </a:spcBef>
                        <a:spcAft>
                          <a:spcPts val="0"/>
                        </a:spcAft>
                        <a:buClrTx/>
                        <a:buSzTx/>
                        <a:buFont typeface="Arial" charset="0"/>
                        <a:buNone/>
                        <a:tabLst/>
                        <a:defRPr/>
                      </a:pPr>
                      <a:r>
                        <a:rPr lang="en-US" sz="1150" b="1" baseline="0" dirty="0">
                          <a:solidFill>
                            <a:schemeClr val="tx1"/>
                          </a:solidFill>
                        </a:rPr>
                        <a:t>      e.g., /*Task 6.2.1 Configure universal selector for CSS box sizing*/  </a:t>
                      </a:r>
                      <a:r>
                        <a:rPr lang="en-US" sz="1150" b="1" dirty="0">
                          <a:solidFill>
                            <a:schemeClr val="tx1"/>
                          </a:solidFill>
                        </a:rPr>
                        <a:t>(Chap</a:t>
                      </a:r>
                      <a:r>
                        <a:rPr lang="en-US" sz="1150" b="1" baseline="0" dirty="0">
                          <a:solidFill>
                            <a:schemeClr val="tx1"/>
                          </a:solidFill>
                        </a:rPr>
                        <a:t> </a:t>
                      </a:r>
                      <a:r>
                        <a:rPr lang="en-US" sz="1150" b="1" dirty="0">
                          <a:solidFill>
                            <a:schemeClr val="tx1"/>
                          </a:solidFill>
                        </a:rPr>
                        <a:t>6, Task 2)  (15%) </a:t>
                      </a:r>
                    </a:p>
                  </a:txBody>
                  <a:tcPr>
                    <a:solidFill>
                      <a:schemeClr val="accent1">
                        <a:alpha val="29000"/>
                      </a:schemeClr>
                    </a:solidFill>
                  </a:tcPr>
                </a:tc>
                <a:tc>
                  <a:txBody>
                    <a:bodyPr/>
                    <a:lstStyle/>
                    <a:p>
                      <a:r>
                        <a:rPr lang="en-US" sz="1150" b="1" dirty="0">
                          <a:solidFill>
                            <a:schemeClr val="tx1"/>
                          </a:solidFill>
                        </a:rPr>
                        <a:t>In-class exercise with H-O 6.3,</a:t>
                      </a:r>
                    </a:p>
                    <a:p>
                      <a:r>
                        <a:rPr lang="en-US" sz="1150" b="1" dirty="0">
                          <a:solidFill>
                            <a:schemeClr val="tx1"/>
                          </a:solidFill>
                        </a:rPr>
                        <a:t>Paragraph 6.5, </a:t>
                      </a:r>
                      <a:r>
                        <a:rPr lang="en-US" sz="1150" b="1" dirty="0" err="1">
                          <a:solidFill>
                            <a:schemeClr val="tx1"/>
                          </a:solidFill>
                        </a:rPr>
                        <a:t>pg</a:t>
                      </a:r>
                      <a:r>
                        <a:rPr lang="en-US" sz="1150" b="1" dirty="0">
                          <a:solidFill>
                            <a:schemeClr val="tx1"/>
                          </a:solidFill>
                        </a:rPr>
                        <a:t>  258</a:t>
                      </a:r>
                    </a:p>
                  </a:txBody>
                  <a:tcPr>
                    <a:solidFill>
                      <a:schemeClr val="accent1">
                        <a:alpha val="29000"/>
                      </a:schemeClr>
                    </a:solidFill>
                  </a:tcPr>
                </a:tc>
                <a:extLst>
                  <a:ext uri="{0D108BD9-81ED-4DB2-BD59-A6C34878D82A}">
                    <a16:rowId xmlns:a16="http://schemas.microsoft.com/office/drawing/2014/main" val="10002"/>
                  </a:ext>
                </a:extLst>
              </a:tr>
              <a:tr h="370840">
                <a:tc>
                  <a:txBody>
                    <a:bodyPr/>
                    <a:lstStyle/>
                    <a:p>
                      <a:r>
                        <a:rPr lang="en-US" sz="1150" b="1" dirty="0">
                          <a:solidFill>
                            <a:schemeClr val="tx1"/>
                          </a:solidFill>
                        </a:rPr>
                        <a:t>*Task 3 </a:t>
                      </a:r>
                      <a:r>
                        <a:rPr lang="en-US" sz="1150" b="1" dirty="0">
                          <a:solidFill>
                            <a:schemeClr val="tx1"/>
                          </a:solidFill>
                          <a:hlinkClick r:id="rId4" action="ppaction://hlinksldjump"/>
                        </a:rPr>
                        <a:t>Modify Home page</a:t>
                      </a:r>
                      <a:r>
                        <a:rPr lang="en-US" sz="1150" b="1" dirty="0">
                          <a:solidFill>
                            <a:schemeClr val="tx1"/>
                          </a:solidFill>
                        </a:rPr>
                        <a:t>  --</a:t>
                      </a:r>
                      <a:r>
                        <a:rPr lang="en-US" sz="1150" b="1" baseline="0" dirty="0">
                          <a:solidFill>
                            <a:schemeClr val="tx1"/>
                          </a:solidFill>
                        </a:rPr>
                        <a:t>  add comments on changed instructions </a:t>
                      </a:r>
                      <a:r>
                        <a:rPr lang="en-US" sz="1150" b="1" dirty="0">
                          <a:solidFill>
                            <a:schemeClr val="tx1"/>
                          </a:solidFill>
                        </a:rPr>
                        <a:t>(Chap 6, Task 3) (5%)</a:t>
                      </a:r>
                    </a:p>
                  </a:txBody>
                  <a:tcPr>
                    <a:solidFill>
                      <a:schemeClr val="accent1">
                        <a:alpha val="29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Para 6.15, </a:t>
                      </a:r>
                      <a:r>
                        <a:rPr lang="en-US" sz="1150" b="1" dirty="0" err="1">
                          <a:solidFill>
                            <a:schemeClr val="tx1"/>
                          </a:solidFill>
                        </a:rPr>
                        <a:t>pg</a:t>
                      </a:r>
                      <a:r>
                        <a:rPr lang="en-US" sz="1150" b="1" dirty="0">
                          <a:solidFill>
                            <a:schemeClr val="tx1"/>
                          </a:solidFill>
                        </a:rPr>
                        <a:t> 285, Para 6.7, </a:t>
                      </a:r>
                      <a:r>
                        <a:rPr lang="en-US" sz="1150" b="1" dirty="0" err="1">
                          <a:solidFill>
                            <a:schemeClr val="tx1"/>
                          </a:solidFill>
                        </a:rPr>
                        <a:t>pg</a:t>
                      </a:r>
                      <a:r>
                        <a:rPr lang="en-US" sz="1150" b="1" dirty="0">
                          <a:solidFill>
                            <a:schemeClr val="tx1"/>
                          </a:solidFill>
                        </a:rPr>
                        <a:t> 263</a:t>
                      </a:r>
                    </a:p>
                  </a:txBody>
                  <a:tcPr>
                    <a:solidFill>
                      <a:schemeClr val="accent1">
                        <a:alpha val="29000"/>
                      </a:schemeClr>
                    </a:solidFill>
                  </a:tcPr>
                </a:tc>
                <a:extLst>
                  <a:ext uri="{0D108BD9-81ED-4DB2-BD59-A6C34878D82A}">
                    <a16:rowId xmlns:a16="http://schemas.microsoft.com/office/drawing/2014/main" val="10003"/>
                  </a:ext>
                </a:extLst>
              </a:tr>
              <a:tr h="370840">
                <a:tc>
                  <a:txBody>
                    <a:bodyPr/>
                    <a:lstStyle/>
                    <a:p>
                      <a:r>
                        <a:rPr lang="en-US" sz="1150" b="1" dirty="0">
                          <a:solidFill>
                            <a:schemeClr val="tx1"/>
                          </a:solidFill>
                        </a:rPr>
                        <a:t>*Task 4 </a:t>
                      </a:r>
                      <a:r>
                        <a:rPr lang="en-US" sz="1150" b="1" dirty="0">
                          <a:solidFill>
                            <a:schemeClr val="tx1"/>
                          </a:solidFill>
                          <a:hlinkClick r:id="rId4" action="ppaction://hlinksldjump"/>
                        </a:rPr>
                        <a:t>Modify Menu page</a:t>
                      </a:r>
                      <a:r>
                        <a:rPr lang="en-US" sz="1150" b="1" dirty="0">
                          <a:solidFill>
                            <a:schemeClr val="tx1"/>
                          </a:solidFill>
                        </a:rPr>
                        <a:t> --</a:t>
                      </a:r>
                      <a:r>
                        <a:rPr lang="en-US" sz="1150" b="1" baseline="0" dirty="0">
                          <a:solidFill>
                            <a:schemeClr val="tx1"/>
                          </a:solidFill>
                        </a:rPr>
                        <a:t>  add comments on changed instructions </a:t>
                      </a:r>
                      <a:r>
                        <a:rPr lang="en-US" sz="1150" b="1" dirty="0">
                          <a:solidFill>
                            <a:schemeClr val="tx1"/>
                          </a:solidFill>
                        </a:rPr>
                        <a:t> (Chap 6, Task 4) (5%)</a:t>
                      </a:r>
                    </a:p>
                  </a:txBody>
                  <a:tcPr>
                    <a:solidFill>
                      <a:schemeClr val="accent1">
                        <a:alpha val="29000"/>
                      </a:schemeClr>
                    </a:solidFill>
                  </a:tcPr>
                </a:tc>
                <a:tc>
                  <a:txBody>
                    <a:bodyPr/>
                    <a:lstStyle/>
                    <a:p>
                      <a:r>
                        <a:rPr lang="en-US" sz="1150" b="1" dirty="0">
                          <a:solidFill>
                            <a:schemeClr val="tx1"/>
                          </a:solidFill>
                        </a:rPr>
                        <a:t>Paragraph 6.6, </a:t>
                      </a:r>
                      <a:r>
                        <a:rPr lang="en-US" sz="1150" b="1" dirty="0" err="1">
                          <a:solidFill>
                            <a:schemeClr val="tx1"/>
                          </a:solidFill>
                        </a:rPr>
                        <a:t>pg</a:t>
                      </a:r>
                      <a:r>
                        <a:rPr lang="en-US" sz="1150" b="1" dirty="0">
                          <a:solidFill>
                            <a:schemeClr val="tx1"/>
                          </a:solidFill>
                        </a:rPr>
                        <a:t> 261</a:t>
                      </a:r>
                    </a:p>
                  </a:txBody>
                  <a:tcPr>
                    <a:solidFill>
                      <a:schemeClr val="accent1">
                        <a:alpha val="29000"/>
                      </a:schemeClr>
                    </a:solidFill>
                  </a:tcPr>
                </a:tc>
                <a:extLst>
                  <a:ext uri="{0D108BD9-81ED-4DB2-BD59-A6C34878D82A}">
                    <a16:rowId xmlns:a16="http://schemas.microsoft.com/office/drawing/2014/main" val="10004"/>
                  </a:ext>
                </a:extLst>
              </a:tr>
              <a:tr h="370840">
                <a:tc>
                  <a:txBody>
                    <a:bodyPr/>
                    <a:lstStyle/>
                    <a:p>
                      <a:r>
                        <a:rPr lang="en-US" sz="1150" b="1" dirty="0">
                          <a:solidFill>
                            <a:schemeClr val="tx1"/>
                          </a:solidFill>
                        </a:rPr>
                        <a:t>* Task 5</a:t>
                      </a:r>
                      <a:r>
                        <a:rPr lang="en-US" sz="1150" b="1" baseline="0" dirty="0">
                          <a:solidFill>
                            <a:schemeClr val="tx1"/>
                          </a:solidFill>
                        </a:rPr>
                        <a:t> </a:t>
                      </a:r>
                      <a:r>
                        <a:rPr lang="en-US" sz="1150" b="1" dirty="0">
                          <a:solidFill>
                            <a:schemeClr val="tx1"/>
                          </a:solidFill>
                          <a:hlinkClick r:id="rId4" action="ppaction://hlinksldjump"/>
                        </a:rPr>
                        <a:t>Modify Music page</a:t>
                      </a:r>
                      <a:r>
                        <a:rPr lang="en-US" sz="1150" b="1" dirty="0">
                          <a:solidFill>
                            <a:schemeClr val="tx1"/>
                          </a:solidFill>
                        </a:rPr>
                        <a:t>  --</a:t>
                      </a:r>
                      <a:r>
                        <a:rPr lang="en-US" sz="1150" b="1" baseline="0" dirty="0">
                          <a:solidFill>
                            <a:schemeClr val="tx1"/>
                          </a:solidFill>
                        </a:rPr>
                        <a:t>  add comments on changed instructions </a:t>
                      </a:r>
                      <a:r>
                        <a:rPr lang="en-US" sz="1150" b="1" dirty="0">
                          <a:solidFill>
                            <a:schemeClr val="tx1"/>
                          </a:solidFill>
                        </a:rPr>
                        <a:t>(Chap 6, Task 5) (5%)</a:t>
                      </a:r>
                    </a:p>
                  </a:txBody>
                  <a:tcPr>
                    <a:solidFill>
                      <a:schemeClr val="accent1">
                        <a:alpha val="29000"/>
                      </a:schemeClr>
                    </a:solidFill>
                  </a:tcPr>
                </a:tc>
                <a:tc>
                  <a:txBody>
                    <a:bodyPr/>
                    <a:lstStyle/>
                    <a:p>
                      <a:r>
                        <a:rPr lang="en-US" sz="1150" b="1" dirty="0">
                          <a:solidFill>
                            <a:schemeClr val="tx1"/>
                          </a:solidFill>
                        </a:rPr>
                        <a:t>Paragraph 6.6, </a:t>
                      </a:r>
                      <a:r>
                        <a:rPr lang="en-US" sz="1150" b="1" dirty="0" err="1">
                          <a:solidFill>
                            <a:schemeClr val="tx1"/>
                          </a:solidFill>
                        </a:rPr>
                        <a:t>pg</a:t>
                      </a:r>
                      <a:r>
                        <a:rPr lang="en-US" sz="1150" b="1" dirty="0">
                          <a:solidFill>
                            <a:schemeClr val="tx1"/>
                          </a:solidFill>
                        </a:rPr>
                        <a:t> 261</a:t>
                      </a:r>
                    </a:p>
                  </a:txBody>
                  <a:tcPr>
                    <a:solidFill>
                      <a:schemeClr val="accent1">
                        <a:alpha val="29000"/>
                      </a:schemeClr>
                    </a:solidFill>
                  </a:tcPr>
                </a:tc>
                <a:extLst>
                  <a:ext uri="{0D108BD9-81ED-4DB2-BD59-A6C34878D82A}">
                    <a16:rowId xmlns:a16="http://schemas.microsoft.com/office/drawing/2014/main" val="10005"/>
                  </a:ext>
                </a:extLst>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 Task 2</a:t>
                      </a:r>
                      <a:r>
                        <a:rPr lang="en-US" sz="1150" b="1" baseline="0" dirty="0">
                          <a:solidFill>
                            <a:schemeClr val="tx1"/>
                          </a:solidFill>
                        </a:rPr>
                        <a:t> </a:t>
                      </a:r>
                      <a:r>
                        <a:rPr lang="en-US" sz="1150" b="1" dirty="0">
                          <a:solidFill>
                            <a:schemeClr val="tx1"/>
                          </a:solidFill>
                          <a:hlinkClick r:id="rId5" action="ppaction://hlinksldjump"/>
                        </a:rPr>
                        <a:t>Modify Home page </a:t>
                      </a:r>
                      <a:r>
                        <a:rPr lang="en-US" sz="1150" b="1" dirty="0">
                          <a:solidFill>
                            <a:schemeClr val="tx1"/>
                          </a:solidFill>
                        </a:rPr>
                        <a:t>--</a:t>
                      </a:r>
                      <a:r>
                        <a:rPr lang="en-US" sz="1150" b="1" baseline="0" dirty="0">
                          <a:solidFill>
                            <a:schemeClr val="tx1"/>
                          </a:solidFill>
                        </a:rPr>
                        <a:t>  add comments on changed instructions </a:t>
                      </a:r>
                      <a:r>
                        <a:rPr lang="en-US" sz="1150" b="1" dirty="0">
                          <a:solidFill>
                            <a:schemeClr val="tx1"/>
                          </a:solidFill>
                        </a:rPr>
                        <a:t>(Chap 7, Task 2) (15%)</a:t>
                      </a:r>
                    </a:p>
                  </a:txBody>
                  <a:tcPr>
                    <a:solidFill>
                      <a:schemeClr val="accent1">
                        <a:alpha val="29000"/>
                      </a:schemeClr>
                    </a:solidFill>
                  </a:tcPr>
                </a:tc>
                <a:tc>
                  <a:txBody>
                    <a:bodyPr/>
                    <a:lstStyle/>
                    <a:p>
                      <a:r>
                        <a:rPr lang="en-US" sz="1150" b="1" dirty="0">
                          <a:solidFill>
                            <a:schemeClr val="tx1"/>
                          </a:solidFill>
                        </a:rPr>
                        <a:t>In-class exercise with H-O 7.5</a:t>
                      </a:r>
                      <a:r>
                        <a:rPr lang="en-US" sz="1150" b="1">
                          <a:solidFill>
                            <a:schemeClr val="tx1"/>
                          </a:solidFill>
                        </a:rPr>
                        <a:t>, </a:t>
                      </a:r>
                      <a:endParaRPr lang="en-US" sz="1150" b="1" dirty="0">
                        <a:solidFill>
                          <a:schemeClr val="tx1"/>
                        </a:solidFill>
                      </a:endParaRPr>
                    </a:p>
                  </a:txBody>
                  <a:tcPr>
                    <a:solidFill>
                      <a:schemeClr val="accent1">
                        <a:alpha val="29000"/>
                      </a:schemeClr>
                    </a:solidFill>
                  </a:tcPr>
                </a:tc>
                <a:extLst>
                  <a:ext uri="{0D108BD9-81ED-4DB2-BD59-A6C34878D82A}">
                    <a16:rowId xmlns:a16="http://schemas.microsoft.com/office/drawing/2014/main" val="10006"/>
                  </a:ext>
                </a:extLst>
              </a:tr>
              <a:tr h="370840">
                <a:tc>
                  <a:txBody>
                    <a:bodyPr/>
                    <a:lstStyle/>
                    <a:p>
                      <a:r>
                        <a:rPr lang="en-US" sz="1150" b="1" dirty="0">
                          <a:solidFill>
                            <a:schemeClr val="tx1"/>
                          </a:solidFill>
                        </a:rPr>
                        <a:t>* Task 3</a:t>
                      </a:r>
                      <a:r>
                        <a:rPr lang="en-US" sz="1150" b="1" baseline="0" dirty="0">
                          <a:solidFill>
                            <a:schemeClr val="tx1"/>
                          </a:solidFill>
                        </a:rPr>
                        <a:t> </a:t>
                      </a:r>
                      <a:r>
                        <a:rPr lang="en-US" sz="1150" b="1" dirty="0">
                          <a:solidFill>
                            <a:schemeClr val="tx1"/>
                          </a:solidFill>
                          <a:hlinkClick r:id="rId6" action="ppaction://hlinksldjump"/>
                        </a:rPr>
                        <a:t>Modify Menu page </a:t>
                      </a:r>
                      <a:r>
                        <a:rPr lang="en-US" sz="1150" b="1" dirty="0">
                          <a:solidFill>
                            <a:schemeClr val="tx1"/>
                          </a:solidFill>
                        </a:rPr>
                        <a:t>--</a:t>
                      </a:r>
                      <a:r>
                        <a:rPr lang="en-US" sz="1150" b="1" baseline="0" dirty="0">
                          <a:solidFill>
                            <a:schemeClr val="tx1"/>
                          </a:solidFill>
                        </a:rPr>
                        <a:t> add comments on changed instructions </a:t>
                      </a:r>
                      <a:r>
                        <a:rPr lang="en-US" sz="1150" b="1" dirty="0">
                          <a:solidFill>
                            <a:schemeClr val="tx1"/>
                          </a:solidFill>
                        </a:rPr>
                        <a:t> (Chap 7, Task 3) (5%)</a:t>
                      </a:r>
                    </a:p>
                  </a:txBody>
                  <a:tcPr>
                    <a:solidFill>
                      <a:schemeClr val="accent1">
                        <a:alpha val="29000"/>
                      </a:schemeClr>
                    </a:solidFill>
                  </a:tcPr>
                </a:tc>
                <a:tc>
                  <a:txBody>
                    <a:bodyPr/>
                    <a:lstStyle/>
                    <a:p>
                      <a:r>
                        <a:rPr lang="en-US" sz="1150" b="1" dirty="0">
                          <a:solidFill>
                            <a:schemeClr val="tx1"/>
                          </a:solidFill>
                        </a:rPr>
                        <a:t>Paragraph 7.5, </a:t>
                      </a:r>
                      <a:r>
                        <a:rPr lang="en-US" sz="1150" b="1" dirty="0" err="1">
                          <a:solidFill>
                            <a:schemeClr val="tx1"/>
                          </a:solidFill>
                        </a:rPr>
                        <a:t>pg</a:t>
                      </a:r>
                      <a:r>
                        <a:rPr lang="en-US" sz="1150" b="1" dirty="0">
                          <a:solidFill>
                            <a:schemeClr val="tx1"/>
                          </a:solidFill>
                        </a:rPr>
                        <a:t> 330</a:t>
                      </a:r>
                    </a:p>
                  </a:txBody>
                  <a:tcPr>
                    <a:solidFill>
                      <a:schemeClr val="accent1">
                        <a:alpha val="29000"/>
                      </a:schemeClr>
                    </a:solidFill>
                  </a:tcPr>
                </a:tc>
                <a:extLst>
                  <a:ext uri="{0D108BD9-81ED-4DB2-BD59-A6C34878D82A}">
                    <a16:rowId xmlns:a16="http://schemas.microsoft.com/office/drawing/2014/main" val="10007"/>
                  </a:ext>
                </a:extLst>
              </a:tr>
              <a:tr h="370840">
                <a:tc>
                  <a:txBody>
                    <a:bodyPr/>
                    <a:lstStyle/>
                    <a:p>
                      <a:r>
                        <a:rPr lang="en-US" sz="1150" b="1" dirty="0">
                          <a:solidFill>
                            <a:schemeClr val="tx1"/>
                          </a:solidFill>
                        </a:rPr>
                        <a:t>* Task 4</a:t>
                      </a:r>
                      <a:r>
                        <a:rPr lang="en-US" sz="1150" b="1" baseline="0" dirty="0">
                          <a:solidFill>
                            <a:schemeClr val="tx1"/>
                          </a:solidFill>
                        </a:rPr>
                        <a:t> </a:t>
                      </a:r>
                      <a:r>
                        <a:rPr lang="en-US" sz="1150" b="1" dirty="0">
                          <a:solidFill>
                            <a:schemeClr val="tx1"/>
                          </a:solidFill>
                          <a:hlinkClick r:id="rId6" action="ppaction://hlinksldjump"/>
                        </a:rPr>
                        <a:t>Modify Music page</a:t>
                      </a:r>
                      <a:r>
                        <a:rPr lang="en-US" sz="1150" b="1" dirty="0">
                          <a:solidFill>
                            <a:schemeClr val="tx1"/>
                          </a:solidFill>
                        </a:rPr>
                        <a:t>  --</a:t>
                      </a:r>
                      <a:r>
                        <a:rPr lang="en-US" sz="1150" b="1" baseline="0" dirty="0">
                          <a:solidFill>
                            <a:schemeClr val="tx1"/>
                          </a:solidFill>
                        </a:rPr>
                        <a:t> add comments on changed instructions </a:t>
                      </a:r>
                      <a:r>
                        <a:rPr lang="en-US" sz="1150" b="1" dirty="0">
                          <a:solidFill>
                            <a:schemeClr val="tx1"/>
                          </a:solidFill>
                        </a:rPr>
                        <a:t>(Chap</a:t>
                      </a:r>
                      <a:r>
                        <a:rPr lang="en-US" sz="1150" b="1" baseline="0" dirty="0">
                          <a:solidFill>
                            <a:schemeClr val="tx1"/>
                          </a:solidFill>
                        </a:rPr>
                        <a:t> </a:t>
                      </a:r>
                      <a:r>
                        <a:rPr lang="en-US" sz="1150" b="1" dirty="0">
                          <a:solidFill>
                            <a:schemeClr val="tx1"/>
                          </a:solidFill>
                        </a:rPr>
                        <a:t>7, Task 4) (5%)</a:t>
                      </a:r>
                    </a:p>
                  </a:txBody>
                  <a:tcPr>
                    <a:solidFill>
                      <a:schemeClr val="accent1">
                        <a:alpha val="29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Paragraph 7.5, </a:t>
                      </a:r>
                      <a:r>
                        <a:rPr lang="en-US" sz="1150" b="1" dirty="0" err="1">
                          <a:solidFill>
                            <a:schemeClr val="tx1"/>
                          </a:solidFill>
                        </a:rPr>
                        <a:t>pg</a:t>
                      </a:r>
                      <a:r>
                        <a:rPr lang="en-US" sz="1150" b="1" dirty="0">
                          <a:solidFill>
                            <a:schemeClr val="tx1"/>
                          </a:solidFill>
                        </a:rPr>
                        <a:t> 330</a:t>
                      </a:r>
                    </a:p>
                  </a:txBody>
                  <a:tcPr>
                    <a:solidFill>
                      <a:schemeClr val="accent1">
                        <a:alpha val="29000"/>
                      </a:schemeClr>
                    </a:solidFill>
                  </a:tcPr>
                </a:tc>
                <a:extLst>
                  <a:ext uri="{0D108BD9-81ED-4DB2-BD59-A6C34878D82A}">
                    <a16:rowId xmlns:a16="http://schemas.microsoft.com/office/drawing/2014/main" val="10008"/>
                  </a:ext>
                </a:extLst>
              </a:tr>
              <a:tr h="370840">
                <a:tc>
                  <a:txBody>
                    <a:bodyPr/>
                    <a:lstStyle/>
                    <a:p>
                      <a:r>
                        <a:rPr lang="en-US" sz="1150" b="1" dirty="0">
                          <a:solidFill>
                            <a:schemeClr val="tx1"/>
                          </a:solidFill>
                        </a:rPr>
                        <a:t>* Task 5</a:t>
                      </a:r>
                      <a:r>
                        <a:rPr lang="en-US" sz="1150" b="1" baseline="0" dirty="0">
                          <a:solidFill>
                            <a:schemeClr val="tx1"/>
                          </a:solidFill>
                        </a:rPr>
                        <a:t> </a:t>
                      </a:r>
                      <a:r>
                        <a:rPr lang="en-US" sz="1150" b="1" dirty="0">
                          <a:solidFill>
                            <a:schemeClr val="tx1"/>
                          </a:solidFill>
                          <a:hlinkClick r:id="rId6" action="ppaction://hlinksldjump"/>
                        </a:rPr>
                        <a:t>Modify Desktop CSS</a:t>
                      </a:r>
                      <a:r>
                        <a:rPr lang="en-US" sz="1150" b="1" dirty="0">
                          <a:solidFill>
                            <a:schemeClr val="tx1"/>
                          </a:solidFill>
                        </a:rPr>
                        <a:t>  --</a:t>
                      </a:r>
                      <a:r>
                        <a:rPr lang="en-US" sz="1150" b="1" baseline="0" dirty="0">
                          <a:solidFill>
                            <a:schemeClr val="tx1"/>
                          </a:solidFill>
                        </a:rPr>
                        <a:t> add comments on changed instructions  </a:t>
                      </a:r>
                      <a:r>
                        <a:rPr lang="en-US" sz="1150" b="1" dirty="0">
                          <a:solidFill>
                            <a:schemeClr val="tx1"/>
                          </a:solidFill>
                        </a:rPr>
                        <a:t>(Chap7, Task 5) (5%)</a:t>
                      </a:r>
                    </a:p>
                  </a:txBody>
                  <a:tcPr>
                    <a:solidFill>
                      <a:schemeClr val="accent1">
                        <a:alpha val="29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Paragraph 7.5, </a:t>
                      </a:r>
                      <a:r>
                        <a:rPr lang="en-US" sz="1150" b="1" dirty="0" err="1">
                          <a:solidFill>
                            <a:schemeClr val="tx1"/>
                          </a:solidFill>
                        </a:rPr>
                        <a:t>pg</a:t>
                      </a:r>
                      <a:r>
                        <a:rPr lang="en-US" sz="1150" b="1" dirty="0">
                          <a:solidFill>
                            <a:schemeClr val="tx1"/>
                          </a:solidFill>
                        </a:rPr>
                        <a:t> 330</a:t>
                      </a:r>
                    </a:p>
                  </a:txBody>
                  <a:tcPr>
                    <a:solidFill>
                      <a:schemeClr val="accent1">
                        <a:alpha val="29000"/>
                      </a:schemeClr>
                    </a:solidFill>
                  </a:tcPr>
                </a:tc>
                <a:extLst>
                  <a:ext uri="{0D108BD9-81ED-4DB2-BD59-A6C34878D82A}">
                    <a16:rowId xmlns:a16="http://schemas.microsoft.com/office/drawing/2014/main" val="10009"/>
                  </a:ext>
                </a:extLst>
              </a:tr>
              <a:tr h="370840">
                <a:tc>
                  <a:txBody>
                    <a:bodyPr/>
                    <a:lstStyle/>
                    <a:p>
                      <a:r>
                        <a:rPr lang="en-US" sz="1150" b="1" dirty="0">
                          <a:solidFill>
                            <a:schemeClr val="tx1"/>
                          </a:solidFill>
                        </a:rPr>
                        <a:t>* Task 6</a:t>
                      </a:r>
                      <a:r>
                        <a:rPr lang="en-US" sz="1150" b="1" baseline="0" dirty="0">
                          <a:solidFill>
                            <a:schemeClr val="tx1"/>
                          </a:solidFill>
                        </a:rPr>
                        <a:t> </a:t>
                      </a:r>
                      <a:r>
                        <a:rPr lang="en-US" sz="1150" b="1" dirty="0">
                          <a:solidFill>
                            <a:schemeClr val="tx1"/>
                          </a:solidFill>
                          <a:hlinkClick r:id="rId7" action="ppaction://hlinksldjump"/>
                        </a:rPr>
                        <a:t>Configure Tablet CSS </a:t>
                      </a:r>
                      <a:r>
                        <a:rPr lang="en-US" sz="1150" b="1" dirty="0">
                          <a:solidFill>
                            <a:schemeClr val="tx1"/>
                          </a:solidFill>
                        </a:rPr>
                        <a:t>--</a:t>
                      </a:r>
                      <a:r>
                        <a:rPr lang="en-US" sz="1150" b="1" baseline="0" dirty="0">
                          <a:solidFill>
                            <a:schemeClr val="tx1"/>
                          </a:solidFill>
                        </a:rPr>
                        <a:t> add comments on changed instructions </a:t>
                      </a:r>
                      <a:r>
                        <a:rPr lang="en-US" sz="1150" b="1" dirty="0">
                          <a:solidFill>
                            <a:schemeClr val="tx1"/>
                          </a:solidFill>
                        </a:rPr>
                        <a:t>(Chap 7, Task 6) (10%)</a:t>
                      </a:r>
                    </a:p>
                  </a:txBody>
                  <a:tcPr>
                    <a:solidFill>
                      <a:schemeClr val="accent1">
                        <a:alpha val="29000"/>
                      </a:schemeClr>
                    </a:solidFill>
                  </a:tcPr>
                </a:tc>
                <a:tc>
                  <a:txBody>
                    <a:bodyPr/>
                    <a:lstStyle/>
                    <a:p>
                      <a:r>
                        <a:rPr lang="en-US" sz="1150" b="1" dirty="0">
                          <a:solidFill>
                            <a:schemeClr val="tx1"/>
                          </a:solidFill>
                        </a:rPr>
                        <a:t>H-O 7.7 </a:t>
                      </a:r>
                      <a:r>
                        <a:rPr lang="en-US" sz="1150" b="1" dirty="0" err="1">
                          <a:solidFill>
                            <a:schemeClr val="tx1"/>
                          </a:solidFill>
                        </a:rPr>
                        <a:t>Pg</a:t>
                      </a:r>
                      <a:r>
                        <a:rPr lang="en-US" sz="1150" b="1" dirty="0">
                          <a:solidFill>
                            <a:schemeClr val="tx1"/>
                          </a:solidFill>
                        </a:rPr>
                        <a:t> 334</a:t>
                      </a:r>
                    </a:p>
                  </a:txBody>
                  <a:tcPr>
                    <a:solidFill>
                      <a:schemeClr val="accent1">
                        <a:alpha val="29000"/>
                      </a:schemeClr>
                    </a:solidFill>
                  </a:tcPr>
                </a:tc>
                <a:extLst>
                  <a:ext uri="{0D108BD9-81ED-4DB2-BD59-A6C34878D82A}">
                    <a16:rowId xmlns:a16="http://schemas.microsoft.com/office/drawing/2014/main" val="10010"/>
                  </a:ext>
                </a:extLst>
              </a:tr>
              <a:tr h="370840">
                <a:tc>
                  <a:txBody>
                    <a:bodyPr/>
                    <a:lstStyle/>
                    <a:p>
                      <a:r>
                        <a:rPr lang="en-US" sz="1150" b="1" dirty="0">
                          <a:solidFill>
                            <a:schemeClr val="tx1"/>
                          </a:solidFill>
                        </a:rPr>
                        <a:t>* Task 7</a:t>
                      </a:r>
                      <a:r>
                        <a:rPr lang="en-US" sz="1150" b="1" baseline="0" dirty="0">
                          <a:solidFill>
                            <a:schemeClr val="tx1"/>
                          </a:solidFill>
                        </a:rPr>
                        <a:t> </a:t>
                      </a:r>
                      <a:r>
                        <a:rPr lang="en-US" sz="1150" b="1" dirty="0">
                          <a:solidFill>
                            <a:schemeClr val="tx1"/>
                          </a:solidFill>
                          <a:hlinkClick r:id="rId8" action="ppaction://hlinksldjump"/>
                        </a:rPr>
                        <a:t>Configure Smartphone</a:t>
                      </a:r>
                      <a:r>
                        <a:rPr lang="en-US" sz="1150" b="1" baseline="0" dirty="0">
                          <a:solidFill>
                            <a:schemeClr val="tx1"/>
                          </a:solidFill>
                          <a:hlinkClick r:id="rId8" action="ppaction://hlinksldjump"/>
                        </a:rPr>
                        <a:t> CSS</a:t>
                      </a:r>
                      <a:r>
                        <a:rPr lang="en-US" sz="1150" b="1" dirty="0">
                          <a:solidFill>
                            <a:schemeClr val="tx1"/>
                          </a:solidFill>
                          <a:hlinkClick r:id="rId8" action="ppaction://hlinksldjump"/>
                        </a:rPr>
                        <a:t>-</a:t>
                      </a:r>
                      <a:r>
                        <a:rPr lang="en-US" sz="1150" b="1" dirty="0">
                          <a:solidFill>
                            <a:schemeClr val="tx1"/>
                          </a:solidFill>
                        </a:rPr>
                        <a:t>-</a:t>
                      </a:r>
                      <a:r>
                        <a:rPr lang="en-US" sz="1150" b="1" baseline="0" dirty="0">
                          <a:solidFill>
                            <a:schemeClr val="tx1"/>
                          </a:solidFill>
                        </a:rPr>
                        <a:t> add comments on changed instructions </a:t>
                      </a:r>
                      <a:r>
                        <a:rPr lang="en-US" sz="1150" b="1" dirty="0">
                          <a:solidFill>
                            <a:schemeClr val="tx1"/>
                          </a:solidFill>
                        </a:rPr>
                        <a:t>(Chap 7, Task 7) (10%)</a:t>
                      </a:r>
                    </a:p>
                  </a:txBody>
                  <a:tcPr>
                    <a:solidFill>
                      <a:schemeClr val="accent1">
                        <a:alpha val="29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H-O 7.7 </a:t>
                      </a:r>
                      <a:r>
                        <a:rPr lang="en-US" sz="1150" b="1" dirty="0" err="1">
                          <a:solidFill>
                            <a:schemeClr val="tx1"/>
                          </a:solidFill>
                        </a:rPr>
                        <a:t>Pg</a:t>
                      </a:r>
                      <a:r>
                        <a:rPr lang="en-US" sz="1150" b="1" dirty="0">
                          <a:solidFill>
                            <a:schemeClr val="tx1"/>
                          </a:solidFill>
                        </a:rPr>
                        <a:t> 334</a:t>
                      </a:r>
                    </a:p>
                  </a:txBody>
                  <a:tcPr>
                    <a:solidFill>
                      <a:schemeClr val="accent1">
                        <a:alpha val="29000"/>
                      </a:schemeClr>
                    </a:solidFill>
                  </a:tcPr>
                </a:tc>
                <a:extLst>
                  <a:ext uri="{0D108BD9-81ED-4DB2-BD59-A6C34878D82A}">
                    <a16:rowId xmlns:a16="http://schemas.microsoft.com/office/drawing/2014/main" val="10011"/>
                  </a:ext>
                </a:extLst>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 Task 2</a:t>
                      </a:r>
                      <a:r>
                        <a:rPr lang="en-US" sz="1150" b="1" baseline="0" dirty="0">
                          <a:solidFill>
                            <a:schemeClr val="tx1"/>
                          </a:solidFill>
                        </a:rPr>
                        <a:t> </a:t>
                      </a:r>
                      <a:r>
                        <a:rPr lang="en-US" sz="1150" b="1" dirty="0">
                          <a:solidFill>
                            <a:schemeClr val="tx1"/>
                          </a:solidFill>
                          <a:hlinkClick r:id="rId9" action="ppaction://hlinksldjump"/>
                        </a:rPr>
                        <a:t>Configure CSS</a:t>
                      </a:r>
                      <a:r>
                        <a:rPr lang="en-US" sz="1150" b="1" dirty="0">
                          <a:solidFill>
                            <a:schemeClr val="tx1"/>
                          </a:solidFill>
                        </a:rPr>
                        <a:t> --</a:t>
                      </a:r>
                      <a:r>
                        <a:rPr lang="en-US" sz="1150" b="1" baseline="0" dirty="0">
                          <a:solidFill>
                            <a:schemeClr val="tx1"/>
                          </a:solidFill>
                        </a:rPr>
                        <a:t>  add comments on changed instructions </a:t>
                      </a:r>
                      <a:r>
                        <a:rPr lang="en-US" sz="1150" b="1" dirty="0">
                          <a:solidFill>
                            <a:schemeClr val="tx1"/>
                          </a:solidFill>
                        </a:rPr>
                        <a:t> (Chap 8, Task 2) (5%)</a:t>
                      </a:r>
                    </a:p>
                  </a:txBody>
                  <a:tcPr>
                    <a:solidFill>
                      <a:schemeClr val="accent1">
                        <a:alpha val="29000"/>
                      </a:schemeClr>
                    </a:solidFill>
                  </a:tcPr>
                </a:tc>
                <a:tc>
                  <a:txBody>
                    <a:bodyPr/>
                    <a:lstStyle/>
                    <a:p>
                      <a:r>
                        <a:rPr lang="en-US" sz="1150" b="1" dirty="0">
                          <a:solidFill>
                            <a:schemeClr val="tx1"/>
                          </a:solidFill>
                        </a:rPr>
                        <a:t>In-class exercise with H-O 8.3 ,</a:t>
                      </a:r>
                    </a:p>
                    <a:p>
                      <a:r>
                        <a:rPr lang="en-US" sz="1150" b="1" dirty="0">
                          <a:solidFill>
                            <a:schemeClr val="tx1"/>
                          </a:solidFill>
                        </a:rPr>
                        <a:t>Paragraph 8.5 , </a:t>
                      </a:r>
                      <a:r>
                        <a:rPr lang="en-US" sz="1150" b="1" dirty="0" err="1">
                          <a:solidFill>
                            <a:schemeClr val="tx1"/>
                          </a:solidFill>
                        </a:rPr>
                        <a:t>pg</a:t>
                      </a:r>
                      <a:r>
                        <a:rPr lang="en-US" sz="1150" b="1" dirty="0">
                          <a:solidFill>
                            <a:schemeClr val="tx1"/>
                          </a:solidFill>
                        </a:rPr>
                        <a:t>  380</a:t>
                      </a:r>
                    </a:p>
                  </a:txBody>
                  <a:tcPr>
                    <a:solidFill>
                      <a:schemeClr val="accent1">
                        <a:alpha val="29000"/>
                      </a:schemeClr>
                    </a:solidFill>
                  </a:tcPr>
                </a:tc>
                <a:extLst>
                  <a:ext uri="{0D108BD9-81ED-4DB2-BD59-A6C34878D82A}">
                    <a16:rowId xmlns:a16="http://schemas.microsoft.com/office/drawing/2014/main" val="10012"/>
                  </a:ext>
                </a:extLst>
              </a:tr>
              <a:tr h="370840">
                <a:tc>
                  <a:txBody>
                    <a:bodyPr/>
                    <a:lstStyle/>
                    <a:p>
                      <a:r>
                        <a:rPr lang="en-US" sz="1150" b="1" dirty="0">
                          <a:solidFill>
                            <a:schemeClr val="tx1"/>
                          </a:solidFill>
                        </a:rPr>
                        <a:t>* Task 3</a:t>
                      </a:r>
                      <a:r>
                        <a:rPr lang="en-US" sz="1150" b="1" baseline="0" dirty="0">
                          <a:solidFill>
                            <a:schemeClr val="tx1"/>
                          </a:solidFill>
                        </a:rPr>
                        <a:t> </a:t>
                      </a:r>
                      <a:r>
                        <a:rPr lang="en-US" sz="1150" b="1" dirty="0">
                          <a:solidFill>
                            <a:schemeClr val="tx1"/>
                          </a:solidFill>
                          <a:hlinkClick r:id="rId9" action="ppaction://hlinksldjump"/>
                        </a:rPr>
                        <a:t>Modify Menu page </a:t>
                      </a:r>
                      <a:r>
                        <a:rPr lang="en-US" sz="1150" b="1" dirty="0">
                          <a:solidFill>
                            <a:schemeClr val="tx1"/>
                          </a:solidFill>
                        </a:rPr>
                        <a:t> --</a:t>
                      </a:r>
                      <a:r>
                        <a:rPr lang="en-US" sz="1150" b="1" baseline="0" dirty="0">
                          <a:solidFill>
                            <a:schemeClr val="tx1"/>
                          </a:solidFill>
                        </a:rPr>
                        <a:t> add comments on changed instructions </a:t>
                      </a:r>
                      <a:r>
                        <a:rPr lang="en-US" sz="1150" b="1" dirty="0">
                          <a:solidFill>
                            <a:schemeClr val="tx1"/>
                          </a:solidFill>
                        </a:rPr>
                        <a:t>(Chap8, Task 3) (5%)</a:t>
                      </a:r>
                    </a:p>
                  </a:txBody>
                  <a:tcPr>
                    <a:solidFill>
                      <a:schemeClr val="accent1">
                        <a:alpha val="29000"/>
                      </a:schemeClr>
                    </a:solidFill>
                  </a:tcPr>
                </a:tc>
                <a:tc>
                  <a:txBody>
                    <a:bodyPr/>
                    <a:lstStyle/>
                    <a:p>
                      <a:r>
                        <a:rPr lang="en-US" sz="1150" b="1" dirty="0">
                          <a:solidFill>
                            <a:schemeClr val="tx1"/>
                          </a:solidFill>
                        </a:rPr>
                        <a:t>Paragraph 8.2, </a:t>
                      </a:r>
                      <a:r>
                        <a:rPr lang="en-US" sz="1150" b="1" dirty="0" err="1">
                          <a:solidFill>
                            <a:schemeClr val="tx1"/>
                          </a:solidFill>
                        </a:rPr>
                        <a:t>pg</a:t>
                      </a:r>
                      <a:r>
                        <a:rPr lang="en-US" sz="1150" b="1" dirty="0">
                          <a:solidFill>
                            <a:schemeClr val="tx1"/>
                          </a:solidFill>
                        </a:rPr>
                        <a:t> 374</a:t>
                      </a:r>
                    </a:p>
                  </a:txBody>
                  <a:tcPr>
                    <a:solidFill>
                      <a:schemeClr val="accent1">
                        <a:alpha val="29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453241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fontScale="90000"/>
          </a:bodyPr>
          <a:lstStyle/>
          <a:p>
            <a:r>
              <a:rPr lang="en-US" dirty="0" err="1"/>
              <a:t>JavaJam</a:t>
            </a:r>
            <a:r>
              <a:rPr lang="en-US" dirty="0"/>
              <a:t> Case Study MP3 Chapter 6 (2-column layout)</a:t>
            </a:r>
          </a:p>
        </p:txBody>
      </p:sp>
      <p:sp>
        <p:nvSpPr>
          <p:cNvPr id="4" name="Rectangle 3"/>
          <p:cNvSpPr/>
          <p:nvPr/>
        </p:nvSpPr>
        <p:spPr>
          <a:xfrm>
            <a:off x="225778" y="533400"/>
            <a:ext cx="4572000" cy="6286336"/>
          </a:xfrm>
          <a:prstGeom prst="rect">
            <a:avLst/>
          </a:prstGeom>
        </p:spPr>
        <p:txBody>
          <a:bodyPr>
            <a:spAutoFit/>
          </a:bodyPr>
          <a:lstStyle/>
          <a:p>
            <a:r>
              <a:rPr lang="en-US" sz="1150" dirty="0">
                <a:latin typeface="+mn-lt"/>
              </a:rPr>
              <a:t>In this case study, you will implement a new two- column CSS page layout for </a:t>
            </a:r>
            <a:r>
              <a:rPr lang="en-US" sz="1150" dirty="0" err="1">
                <a:latin typeface="+mn-lt"/>
              </a:rPr>
              <a:t>JavaJam</a:t>
            </a:r>
            <a:r>
              <a:rPr lang="en-US" sz="1150" dirty="0">
                <a:latin typeface="+mn-lt"/>
              </a:rPr>
              <a:t>. Figure 6.49 shows a wireframe for a two-column page layout with wrapper, header, navigation, main content, hero image, and footer areas.</a:t>
            </a:r>
          </a:p>
          <a:p>
            <a:endParaRPr lang="en-US" sz="1150" dirty="0">
              <a:latin typeface="+mn-lt"/>
            </a:endParaRPr>
          </a:p>
          <a:p>
            <a:r>
              <a:rPr lang="en-US" sz="1150" dirty="0">
                <a:solidFill>
                  <a:schemeClr val="tx2"/>
                </a:solidFill>
                <a:latin typeface="+mn-lt"/>
              </a:rPr>
              <a:t>Preparation(in-class):</a:t>
            </a:r>
          </a:p>
          <a:p>
            <a:r>
              <a:rPr lang="en-US" sz="1150" dirty="0">
                <a:latin typeface="+mn-lt"/>
              </a:rPr>
              <a:t>Download </a:t>
            </a:r>
            <a:r>
              <a:rPr lang="en-US" sz="1150" dirty="0">
                <a:latin typeface="+mn-lt"/>
                <a:hlinkClick r:id="rId2"/>
              </a:rPr>
              <a:t>“</a:t>
            </a:r>
            <a:r>
              <a:rPr lang="en-US" sz="1150" dirty="0" err="1">
                <a:latin typeface="+mn-lt"/>
                <a:hlinkClick r:id="rId2"/>
              </a:rPr>
              <a:t>freshstart</a:t>
            </a:r>
            <a:r>
              <a:rPr lang="en-US" sz="1150" dirty="0">
                <a:latin typeface="+mn-lt"/>
                <a:hlinkClick r:id="rId2"/>
              </a:rPr>
              <a:t>”, </a:t>
            </a:r>
            <a:r>
              <a:rPr lang="en-US" sz="1150" dirty="0" err="1">
                <a:latin typeface="+mn-lt"/>
              </a:rPr>
              <a:t>UnZip</a:t>
            </a:r>
            <a:r>
              <a:rPr lang="en-US" sz="1150" dirty="0">
                <a:latin typeface="+mn-lt"/>
              </a:rPr>
              <a:t>, and place in javajam6 folder.</a:t>
            </a:r>
          </a:p>
          <a:p>
            <a:r>
              <a:rPr lang="en-US" sz="1150" dirty="0">
                <a:latin typeface="+mn-lt"/>
              </a:rPr>
              <a:t>File includes new  Chap6 images --  place in images folder.</a:t>
            </a:r>
          </a:p>
          <a:p>
            <a:endParaRPr lang="en-US" sz="1150" dirty="0">
              <a:latin typeface="+mn-lt"/>
            </a:endParaRPr>
          </a:p>
          <a:p>
            <a:r>
              <a:rPr lang="en-US" sz="1150" dirty="0">
                <a:solidFill>
                  <a:schemeClr val="tx2"/>
                </a:solidFill>
                <a:latin typeface="+mn-lt"/>
              </a:rPr>
              <a:t>Task 2 </a:t>
            </a:r>
            <a:r>
              <a:rPr lang="en-US" sz="1150" dirty="0">
                <a:latin typeface="+mn-lt"/>
                <a:hlinkClick r:id="rId3" action="ppaction://hlinksldjump"/>
              </a:rPr>
              <a:t>Modify javajam.css </a:t>
            </a:r>
            <a:r>
              <a:rPr lang="en-US" sz="1150" dirty="0">
                <a:solidFill>
                  <a:schemeClr val="tx2"/>
                </a:solidFill>
                <a:latin typeface="+mn-lt"/>
              </a:rPr>
              <a:t>: </a:t>
            </a:r>
            <a:r>
              <a:rPr lang="en-US" sz="1150" dirty="0">
                <a:latin typeface="+mn-lt"/>
              </a:rPr>
              <a:t>Configure the CSS. Open </a:t>
            </a:r>
            <a:r>
              <a:rPr lang="en-US" sz="1150" dirty="0" err="1">
                <a:latin typeface="+mn-lt"/>
              </a:rPr>
              <a:t>javajam.css</a:t>
            </a:r>
            <a:r>
              <a:rPr lang="en-US" sz="1150" dirty="0">
                <a:latin typeface="+mn-lt"/>
              </a:rPr>
              <a:t> in a text editor. Edit the style rules as follows:</a:t>
            </a:r>
          </a:p>
          <a:p>
            <a:pPr marL="228600" indent="-228600">
              <a:buAutoNum type="arabicPeriod"/>
            </a:pPr>
            <a:r>
              <a:rPr lang="en-US" sz="1150" dirty="0">
                <a:latin typeface="+mn-lt"/>
              </a:rPr>
              <a:t>Configure the universal selector with a box-sizing: border-box style declaration.</a:t>
            </a:r>
          </a:p>
          <a:p>
            <a:pPr marL="234950"/>
            <a:r>
              <a:rPr lang="en-US" sz="1150" dirty="0">
                <a:solidFill>
                  <a:schemeClr val="tx2"/>
                </a:solidFill>
                <a:latin typeface="+mn-lt"/>
              </a:rPr>
              <a:t>* { box-sizing: border-box; }</a:t>
            </a:r>
          </a:p>
          <a:p>
            <a:pPr marL="406400" indent="-171450">
              <a:buFont typeface="Arial" charset="0"/>
              <a:buChar char="•"/>
            </a:pPr>
            <a:endParaRPr lang="en-US" sz="1150" dirty="0">
              <a:latin typeface="+mn-lt"/>
            </a:endParaRPr>
          </a:p>
          <a:p>
            <a:r>
              <a:rPr lang="en-US" sz="1150" dirty="0">
                <a:latin typeface="+mn-lt"/>
              </a:rPr>
              <a:t>2. Configure id selectors for the hero image on each page. </a:t>
            </a:r>
          </a:p>
          <a:p>
            <a:r>
              <a:rPr lang="en-US" sz="1150" dirty="0">
                <a:latin typeface="+mn-lt"/>
              </a:rPr>
              <a:t>a. Configure an id selector named </a:t>
            </a:r>
            <a:r>
              <a:rPr lang="en-US" sz="1150" dirty="0" err="1">
                <a:latin typeface="+mn-lt"/>
              </a:rPr>
              <a:t>heroroad</a:t>
            </a:r>
            <a:r>
              <a:rPr lang="en-US" sz="1150" dirty="0">
                <a:latin typeface="+mn-lt"/>
              </a:rPr>
              <a:t>. Set the background image to </a:t>
            </a:r>
            <a:r>
              <a:rPr lang="en-US" sz="1150" dirty="0" err="1">
                <a:latin typeface="+mn-lt"/>
              </a:rPr>
              <a:t>heroroad.jpg</a:t>
            </a:r>
            <a:r>
              <a:rPr lang="en-US" sz="1150" dirty="0">
                <a:latin typeface="+mn-lt"/>
              </a:rPr>
              <a:t>. Configure 100% background-size and height of 250 pixels.</a:t>
            </a:r>
          </a:p>
          <a:p>
            <a:r>
              <a:rPr lang="en-US" sz="1150" dirty="0">
                <a:latin typeface="+mn-lt"/>
              </a:rPr>
              <a:t>b. Configure an id selector named </a:t>
            </a:r>
            <a:r>
              <a:rPr lang="en-US" sz="1150" dirty="0" err="1">
                <a:latin typeface="+mn-lt"/>
              </a:rPr>
              <a:t>heromugs</a:t>
            </a:r>
            <a:r>
              <a:rPr lang="en-US" sz="1150" dirty="0">
                <a:latin typeface="+mn-lt"/>
              </a:rPr>
              <a:t>. Set the background image to </a:t>
            </a:r>
            <a:r>
              <a:rPr lang="en-US" sz="1150" dirty="0" err="1">
                <a:latin typeface="+mn-lt"/>
              </a:rPr>
              <a:t>heromugs.jpg</a:t>
            </a:r>
            <a:r>
              <a:rPr lang="en-US" sz="1150" dirty="0">
                <a:latin typeface="+mn-lt"/>
              </a:rPr>
              <a:t>. Configure 100% background-size and height of 250 pixels.</a:t>
            </a:r>
          </a:p>
          <a:p>
            <a:r>
              <a:rPr lang="en-US" sz="1150" dirty="0">
                <a:latin typeface="+mn-lt"/>
              </a:rPr>
              <a:t>c. Configure an id selector named </a:t>
            </a:r>
            <a:r>
              <a:rPr lang="en-US" sz="1150" dirty="0" err="1">
                <a:latin typeface="+mn-lt"/>
              </a:rPr>
              <a:t>heroguitar</a:t>
            </a:r>
            <a:r>
              <a:rPr lang="en-US" sz="1150" dirty="0">
                <a:latin typeface="+mn-lt"/>
              </a:rPr>
              <a:t>. Set the background image to </a:t>
            </a:r>
            <a:r>
              <a:rPr lang="en-US" sz="1150" dirty="0" err="1">
                <a:latin typeface="+mn-lt"/>
              </a:rPr>
              <a:t>heroguitar.jpg</a:t>
            </a:r>
            <a:r>
              <a:rPr lang="en-US" sz="1150" dirty="0">
                <a:latin typeface="+mn-lt"/>
              </a:rPr>
              <a:t>. Configure 100% background-size and height of 250 pixels.</a:t>
            </a:r>
          </a:p>
          <a:p>
            <a:endParaRPr lang="en-US" sz="1150" dirty="0">
              <a:latin typeface="+mn-lt"/>
            </a:endParaRPr>
          </a:p>
          <a:p>
            <a:r>
              <a:rPr lang="en-US" sz="1150" dirty="0">
                <a:latin typeface="+mn-lt"/>
              </a:rPr>
              <a:t>3. Edit the style rules for the main selector so that the hero image will fill the entire area. Change left padding to 0. Change right padding to 0. Also configure a 200px left margin, 0 top padding, and #FEF6C2 background color.</a:t>
            </a:r>
          </a:p>
          <a:p>
            <a:endParaRPr lang="en-US" sz="1150" dirty="0">
              <a:latin typeface="+mn-lt"/>
            </a:endParaRPr>
          </a:p>
          <a:p>
            <a:r>
              <a:rPr lang="en-US" sz="1150" dirty="0">
                <a:latin typeface="+mn-lt"/>
              </a:rPr>
              <a:t>4. Since the main content area no longer has any left or right padding, configure descendant selectors to configure style rules for the following elements within the main element: h2, h3, h4, p, div, </a:t>
            </a:r>
            <a:r>
              <a:rPr lang="en-US" sz="1150" dirty="0" err="1">
                <a:latin typeface="+mn-lt"/>
              </a:rPr>
              <a:t>ul</a:t>
            </a:r>
            <a:r>
              <a:rPr lang="en-US" sz="1150" dirty="0">
                <a:latin typeface="+mn-lt"/>
              </a:rPr>
              <a:t>, dl. Set left padding to 3em and right padding to 2em.</a:t>
            </a:r>
          </a:p>
        </p:txBody>
      </p:sp>
      <p:sp>
        <p:nvSpPr>
          <p:cNvPr id="5" name="Rectangle 4"/>
          <p:cNvSpPr/>
          <p:nvPr/>
        </p:nvSpPr>
        <p:spPr>
          <a:xfrm>
            <a:off x="5105400" y="2819400"/>
            <a:ext cx="3581400" cy="2123658"/>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mn-lt"/>
                <a:ea typeface="Calibri" charset="0"/>
                <a:cs typeface="Times New Roman" charset="0"/>
              </a:rPr>
              <a:t>#</a:t>
            </a:r>
            <a:r>
              <a:rPr lang="en-US" sz="1200" dirty="0" err="1">
                <a:solidFill>
                  <a:schemeClr val="tx2"/>
                </a:solidFill>
                <a:latin typeface="+mn-lt"/>
                <a:ea typeface="Calibri" charset="0"/>
                <a:cs typeface="Times New Roman" charset="0"/>
              </a:rPr>
              <a:t>heroroad</a:t>
            </a:r>
            <a:r>
              <a:rPr lang="en-US" sz="1200" dirty="0">
                <a:solidFill>
                  <a:schemeClr val="tx2"/>
                </a:solidFill>
                <a:latin typeface="+mn-lt"/>
                <a:ea typeface="Calibri" charset="0"/>
                <a:cs typeface="Times New Roman" charset="0"/>
              </a:rPr>
              <a:t> { background-image: </a:t>
            </a:r>
            <a:r>
              <a:rPr lang="en-US" sz="1200" dirty="0" err="1">
                <a:solidFill>
                  <a:schemeClr val="tx2"/>
                </a:solidFill>
                <a:latin typeface="+mn-lt"/>
                <a:ea typeface="Calibri" charset="0"/>
                <a:cs typeface="Times New Roman" charset="0"/>
              </a:rPr>
              <a:t>url</a:t>
            </a:r>
            <a:r>
              <a:rPr lang="en-US" sz="1200" dirty="0">
                <a:solidFill>
                  <a:schemeClr val="tx2"/>
                </a:solidFill>
                <a:latin typeface="+mn-lt"/>
                <a:ea typeface="Calibri" charset="0"/>
                <a:cs typeface="Times New Roman" charset="0"/>
              </a:rPr>
              <a:t>(</a:t>
            </a:r>
            <a:r>
              <a:rPr lang="en-US" sz="1200" dirty="0" err="1">
                <a:solidFill>
                  <a:schemeClr val="tx2"/>
                </a:solidFill>
                <a:latin typeface="+mn-lt"/>
                <a:ea typeface="Calibri" charset="0"/>
                <a:cs typeface="Times New Roman" charset="0"/>
              </a:rPr>
              <a:t>heroroad.jpg</a:t>
            </a:r>
            <a:r>
              <a:rPr lang="en-US" sz="1200" dirty="0">
                <a:solidFill>
                  <a:schemeClr val="tx2"/>
                </a:solidFill>
                <a:latin typeface="+mn-lt"/>
                <a:ea typeface="Calibri" charset="0"/>
                <a:cs typeface="Times New Roman" charset="0"/>
              </a:rPr>
              <a:t>);</a:t>
            </a:r>
          </a:p>
          <a:p>
            <a:pPr marL="0" marR="0">
              <a:spcBef>
                <a:spcPts val="0"/>
              </a:spcBef>
              <a:spcAft>
                <a:spcPts val="0"/>
              </a:spcAft>
            </a:pPr>
            <a:r>
              <a:rPr lang="en-US" sz="1200" dirty="0">
                <a:solidFill>
                  <a:schemeClr val="tx2"/>
                </a:solidFill>
                <a:latin typeface="+mn-lt"/>
                <a:ea typeface="Calibri" charset="0"/>
                <a:cs typeface="Times New Roman" charset="0"/>
              </a:rPr>
              <a:t>           background-size: 100% 100%;</a:t>
            </a:r>
          </a:p>
          <a:p>
            <a:pPr marL="0" marR="0">
              <a:spcBef>
                <a:spcPts val="0"/>
              </a:spcBef>
              <a:spcAft>
                <a:spcPts val="0"/>
              </a:spcAft>
            </a:pPr>
            <a:r>
              <a:rPr lang="en-US" sz="1200" dirty="0">
                <a:solidFill>
                  <a:schemeClr val="tx2"/>
                </a:solidFill>
                <a:latin typeface="+mn-lt"/>
                <a:ea typeface="Calibri" charset="0"/>
                <a:cs typeface="Times New Roman" charset="0"/>
              </a:rPr>
              <a:t>		   height: 250px; }</a:t>
            </a:r>
          </a:p>
          <a:p>
            <a:pPr marL="0" marR="0">
              <a:spcBef>
                <a:spcPts val="0"/>
              </a:spcBef>
              <a:spcAft>
                <a:spcPts val="0"/>
              </a:spcAft>
            </a:pPr>
            <a:r>
              <a:rPr lang="en-US" sz="1200" dirty="0">
                <a:solidFill>
                  <a:schemeClr val="tx2"/>
                </a:solidFill>
                <a:latin typeface="+mn-lt"/>
                <a:ea typeface="Calibri" charset="0"/>
                <a:cs typeface="Times New Roman" charset="0"/>
              </a:rPr>
              <a:t> </a:t>
            </a:r>
          </a:p>
          <a:p>
            <a:pPr marL="0" marR="0">
              <a:spcBef>
                <a:spcPts val="0"/>
              </a:spcBef>
              <a:spcAft>
                <a:spcPts val="0"/>
              </a:spcAft>
            </a:pPr>
            <a:r>
              <a:rPr lang="en-US" sz="1200" dirty="0">
                <a:solidFill>
                  <a:schemeClr val="tx2"/>
                </a:solidFill>
                <a:latin typeface="+mn-lt"/>
                <a:ea typeface="Calibri" charset="0"/>
                <a:cs typeface="Times New Roman" charset="0"/>
              </a:rPr>
              <a:t>#</a:t>
            </a:r>
            <a:r>
              <a:rPr lang="en-US" sz="1200" dirty="0" err="1">
                <a:solidFill>
                  <a:schemeClr val="tx2"/>
                </a:solidFill>
                <a:latin typeface="+mn-lt"/>
                <a:ea typeface="Calibri" charset="0"/>
                <a:cs typeface="Times New Roman" charset="0"/>
              </a:rPr>
              <a:t>heromugs</a:t>
            </a:r>
            <a:r>
              <a:rPr lang="en-US" sz="1200" dirty="0">
                <a:solidFill>
                  <a:schemeClr val="tx2"/>
                </a:solidFill>
                <a:latin typeface="+mn-lt"/>
                <a:ea typeface="Calibri" charset="0"/>
                <a:cs typeface="Times New Roman" charset="0"/>
              </a:rPr>
              <a:t> { background-image: </a:t>
            </a:r>
            <a:r>
              <a:rPr lang="en-US" sz="1200" dirty="0" err="1">
                <a:solidFill>
                  <a:schemeClr val="tx2"/>
                </a:solidFill>
                <a:latin typeface="+mn-lt"/>
                <a:ea typeface="Calibri" charset="0"/>
                <a:cs typeface="Times New Roman" charset="0"/>
              </a:rPr>
              <a:t>url</a:t>
            </a:r>
            <a:r>
              <a:rPr lang="en-US" sz="1200" dirty="0">
                <a:solidFill>
                  <a:schemeClr val="tx2"/>
                </a:solidFill>
                <a:latin typeface="+mn-lt"/>
                <a:ea typeface="Calibri" charset="0"/>
                <a:cs typeface="Times New Roman" charset="0"/>
              </a:rPr>
              <a:t>(</a:t>
            </a:r>
            <a:r>
              <a:rPr lang="en-US" sz="1200" dirty="0" err="1">
                <a:solidFill>
                  <a:schemeClr val="tx2"/>
                </a:solidFill>
                <a:latin typeface="+mn-lt"/>
                <a:ea typeface="Calibri" charset="0"/>
                <a:cs typeface="Times New Roman" charset="0"/>
              </a:rPr>
              <a:t>heromugs.jpg</a:t>
            </a:r>
            <a:r>
              <a:rPr lang="en-US" sz="1200" dirty="0">
                <a:solidFill>
                  <a:schemeClr val="tx2"/>
                </a:solidFill>
                <a:latin typeface="+mn-lt"/>
                <a:ea typeface="Calibri" charset="0"/>
                <a:cs typeface="Times New Roman" charset="0"/>
              </a:rPr>
              <a:t>);</a:t>
            </a:r>
          </a:p>
          <a:p>
            <a:pPr marL="0" marR="0">
              <a:spcBef>
                <a:spcPts val="0"/>
              </a:spcBef>
              <a:spcAft>
                <a:spcPts val="0"/>
              </a:spcAft>
            </a:pPr>
            <a:r>
              <a:rPr lang="en-US" sz="1200" dirty="0">
                <a:solidFill>
                  <a:schemeClr val="tx2"/>
                </a:solidFill>
                <a:latin typeface="+mn-lt"/>
                <a:ea typeface="Calibri" charset="0"/>
                <a:cs typeface="Times New Roman" charset="0"/>
              </a:rPr>
              <a:t>           background-size: 100% 100%;</a:t>
            </a:r>
          </a:p>
          <a:p>
            <a:pPr marL="0" marR="0">
              <a:spcBef>
                <a:spcPts val="0"/>
              </a:spcBef>
              <a:spcAft>
                <a:spcPts val="0"/>
              </a:spcAft>
            </a:pPr>
            <a:r>
              <a:rPr lang="en-US" sz="1200" dirty="0">
                <a:solidFill>
                  <a:schemeClr val="tx2"/>
                </a:solidFill>
                <a:latin typeface="+mn-lt"/>
                <a:ea typeface="Calibri" charset="0"/>
                <a:cs typeface="Times New Roman" charset="0"/>
              </a:rPr>
              <a:t>		   height: 250px; }</a:t>
            </a:r>
          </a:p>
          <a:p>
            <a:pPr marL="0" marR="0">
              <a:spcBef>
                <a:spcPts val="0"/>
              </a:spcBef>
              <a:spcAft>
                <a:spcPts val="0"/>
              </a:spcAft>
            </a:pPr>
            <a:r>
              <a:rPr lang="en-US" sz="1200" dirty="0">
                <a:solidFill>
                  <a:schemeClr val="tx2"/>
                </a:solidFill>
                <a:latin typeface="+mn-lt"/>
                <a:ea typeface="Calibri" charset="0"/>
                <a:cs typeface="Times New Roman" charset="0"/>
              </a:rPr>
              <a:t> </a:t>
            </a:r>
          </a:p>
          <a:p>
            <a:pPr marL="0" marR="0">
              <a:spcBef>
                <a:spcPts val="0"/>
              </a:spcBef>
              <a:spcAft>
                <a:spcPts val="0"/>
              </a:spcAft>
            </a:pPr>
            <a:r>
              <a:rPr lang="en-US" sz="1200" dirty="0">
                <a:solidFill>
                  <a:schemeClr val="tx2"/>
                </a:solidFill>
                <a:latin typeface="+mn-lt"/>
                <a:ea typeface="Calibri" charset="0"/>
                <a:cs typeface="Times New Roman" charset="0"/>
              </a:rPr>
              <a:t>#</a:t>
            </a:r>
            <a:r>
              <a:rPr lang="en-US" sz="1200" dirty="0" err="1">
                <a:solidFill>
                  <a:schemeClr val="tx2"/>
                </a:solidFill>
                <a:latin typeface="+mn-lt"/>
                <a:ea typeface="Calibri" charset="0"/>
                <a:cs typeface="Times New Roman" charset="0"/>
              </a:rPr>
              <a:t>heroguitar</a:t>
            </a:r>
            <a:r>
              <a:rPr lang="en-US" sz="1200" dirty="0">
                <a:solidFill>
                  <a:schemeClr val="tx2"/>
                </a:solidFill>
                <a:latin typeface="+mn-lt"/>
                <a:ea typeface="Calibri" charset="0"/>
                <a:cs typeface="Times New Roman" charset="0"/>
              </a:rPr>
              <a:t> { background-image: </a:t>
            </a:r>
            <a:r>
              <a:rPr lang="en-US" sz="1200" dirty="0" err="1">
                <a:solidFill>
                  <a:schemeClr val="tx2"/>
                </a:solidFill>
                <a:latin typeface="+mn-lt"/>
                <a:ea typeface="Calibri" charset="0"/>
                <a:cs typeface="Times New Roman" charset="0"/>
              </a:rPr>
              <a:t>url</a:t>
            </a:r>
            <a:r>
              <a:rPr lang="en-US" sz="1200" dirty="0">
                <a:solidFill>
                  <a:schemeClr val="tx2"/>
                </a:solidFill>
                <a:latin typeface="+mn-lt"/>
                <a:ea typeface="Calibri" charset="0"/>
                <a:cs typeface="Times New Roman" charset="0"/>
              </a:rPr>
              <a:t>(</a:t>
            </a:r>
            <a:r>
              <a:rPr lang="en-US" sz="1200" dirty="0" err="1">
                <a:solidFill>
                  <a:schemeClr val="tx2"/>
                </a:solidFill>
                <a:latin typeface="+mn-lt"/>
                <a:ea typeface="Calibri" charset="0"/>
                <a:cs typeface="Times New Roman" charset="0"/>
              </a:rPr>
              <a:t>heroguitar.jpg</a:t>
            </a:r>
            <a:r>
              <a:rPr lang="en-US" sz="1200" dirty="0">
                <a:solidFill>
                  <a:schemeClr val="tx2"/>
                </a:solidFill>
                <a:latin typeface="+mn-lt"/>
                <a:ea typeface="Calibri" charset="0"/>
                <a:cs typeface="Times New Roman" charset="0"/>
              </a:rPr>
              <a:t>);</a:t>
            </a:r>
          </a:p>
          <a:p>
            <a:pPr marL="0" marR="0">
              <a:spcBef>
                <a:spcPts val="0"/>
              </a:spcBef>
              <a:spcAft>
                <a:spcPts val="0"/>
              </a:spcAft>
            </a:pPr>
            <a:r>
              <a:rPr lang="en-US" sz="1200" dirty="0">
                <a:solidFill>
                  <a:schemeClr val="tx2"/>
                </a:solidFill>
                <a:latin typeface="+mn-lt"/>
                <a:ea typeface="Calibri" charset="0"/>
                <a:cs typeface="Times New Roman" charset="0"/>
              </a:rPr>
              <a:t>           background-size: 100% 100%;</a:t>
            </a:r>
          </a:p>
          <a:p>
            <a:r>
              <a:rPr lang="en-US" sz="1200" dirty="0">
                <a:solidFill>
                  <a:schemeClr val="tx2"/>
                </a:solidFill>
                <a:latin typeface="+mn-lt"/>
                <a:ea typeface="Calibri" charset="0"/>
                <a:cs typeface="Times New Roman" charset="0"/>
              </a:rPr>
              <a:t>		   height: 250px; }</a:t>
            </a:r>
            <a:r>
              <a:rPr lang="en-US" sz="1200" dirty="0">
                <a:solidFill>
                  <a:schemeClr val="tx2"/>
                </a:solidFill>
                <a:latin typeface="+mn-lt"/>
              </a:rPr>
              <a:t> </a:t>
            </a:r>
          </a:p>
        </p:txBody>
      </p:sp>
      <p:sp>
        <p:nvSpPr>
          <p:cNvPr id="6" name="Rectangle 5"/>
          <p:cNvSpPr/>
          <p:nvPr/>
        </p:nvSpPr>
        <p:spPr>
          <a:xfrm>
            <a:off x="5372100" y="5105400"/>
            <a:ext cx="3048000" cy="830997"/>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Calibri" charset="0"/>
                <a:ea typeface="Calibri" charset="0"/>
                <a:cs typeface="Times New Roman" charset="0"/>
              </a:rPr>
              <a:t>main { padding: 0 0 2em 0;</a:t>
            </a:r>
          </a:p>
          <a:p>
            <a:pPr marL="0" marR="0">
              <a:spcBef>
                <a:spcPts val="0"/>
              </a:spcBef>
              <a:spcAft>
                <a:spcPts val="0"/>
              </a:spcAft>
            </a:pPr>
            <a:r>
              <a:rPr lang="en-US" sz="1200" dirty="0">
                <a:solidFill>
                  <a:schemeClr val="tx2"/>
                </a:solidFill>
                <a:latin typeface="Calibri" charset="0"/>
                <a:ea typeface="Calibri" charset="0"/>
                <a:cs typeface="Times New Roman" charset="0"/>
              </a:rPr>
              <a:t>      margin-left: 200px;</a:t>
            </a:r>
          </a:p>
          <a:p>
            <a:pPr marL="0" marR="0">
              <a:spcBef>
                <a:spcPts val="0"/>
              </a:spcBef>
              <a:spcAft>
                <a:spcPts val="0"/>
              </a:spcAft>
            </a:pPr>
            <a:r>
              <a:rPr lang="en-US" sz="1200" dirty="0">
                <a:solidFill>
                  <a:schemeClr val="tx2"/>
                </a:solidFill>
                <a:latin typeface="Calibri" charset="0"/>
                <a:ea typeface="Calibri" charset="0"/>
                <a:cs typeface="Times New Roman" charset="0"/>
              </a:rPr>
              <a:t>	  background-color: #FEF6C2;</a:t>
            </a:r>
          </a:p>
          <a:p>
            <a:pPr marL="0" marR="0">
              <a:spcBef>
                <a:spcPts val="0"/>
              </a:spcBef>
              <a:spcAft>
                <a:spcPts val="0"/>
              </a:spcAft>
            </a:pPr>
            <a:r>
              <a:rPr lang="en-US" sz="1200" dirty="0">
                <a:solidFill>
                  <a:schemeClr val="tx2"/>
                </a:solidFill>
                <a:latin typeface="Calibri" charset="0"/>
                <a:ea typeface="Calibri" charset="0"/>
                <a:cs typeface="Times New Roman" charset="0"/>
              </a:rPr>
              <a:t>}</a:t>
            </a:r>
            <a:endParaRPr lang="en-US" sz="1200" dirty="0">
              <a:solidFill>
                <a:schemeClr val="tx2"/>
              </a:solidFill>
              <a:effectLst/>
              <a:latin typeface="Calibri" charset="0"/>
              <a:ea typeface="Calibri" charset="0"/>
              <a:cs typeface="Times New Roman" charset="0"/>
            </a:endParaRPr>
          </a:p>
        </p:txBody>
      </p:sp>
      <p:sp>
        <p:nvSpPr>
          <p:cNvPr id="7" name="Rectangle 6"/>
          <p:cNvSpPr/>
          <p:nvPr/>
        </p:nvSpPr>
        <p:spPr>
          <a:xfrm>
            <a:off x="4797778" y="6098739"/>
            <a:ext cx="4267200" cy="461665"/>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Calibri" charset="0"/>
                <a:ea typeface="Calibri" charset="0"/>
                <a:cs typeface="Times New Roman" charset="0"/>
              </a:rPr>
              <a:t>main h2, main h3, main h4, main p, main div, main </a:t>
            </a:r>
            <a:r>
              <a:rPr lang="en-US" sz="1200" dirty="0" err="1">
                <a:solidFill>
                  <a:schemeClr val="tx2"/>
                </a:solidFill>
                <a:latin typeface="Calibri" charset="0"/>
                <a:ea typeface="Calibri" charset="0"/>
                <a:cs typeface="Times New Roman" charset="0"/>
              </a:rPr>
              <a:t>ul</a:t>
            </a:r>
            <a:r>
              <a:rPr lang="en-US" sz="1200" dirty="0">
                <a:solidFill>
                  <a:schemeClr val="tx2"/>
                </a:solidFill>
                <a:latin typeface="Calibri" charset="0"/>
                <a:ea typeface="Calibri" charset="0"/>
                <a:cs typeface="Times New Roman" charset="0"/>
              </a:rPr>
              <a:t>, main dl { padding-left: 3em; padding-right: 2em; }</a:t>
            </a:r>
            <a:endParaRPr lang="en-US" sz="1200" dirty="0">
              <a:solidFill>
                <a:schemeClr val="tx2"/>
              </a:solidFill>
              <a:effectLst/>
              <a:latin typeface="Calibri" charset="0"/>
              <a:ea typeface="Calibri" charset="0"/>
              <a:cs typeface="Times New Roman" charset="0"/>
            </a:endParaRPr>
          </a:p>
        </p:txBody>
      </p:sp>
    </p:spTree>
    <p:extLst>
      <p:ext uri="{BB962C8B-B14F-4D97-AF65-F5344CB8AC3E}">
        <p14:creationId xmlns:p14="http://schemas.microsoft.com/office/powerpoint/2010/main" val="144675865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fontScale="90000"/>
          </a:bodyPr>
          <a:lstStyle/>
          <a:p>
            <a:r>
              <a:rPr lang="en-US" dirty="0" err="1"/>
              <a:t>JavaJam</a:t>
            </a:r>
            <a:r>
              <a:rPr lang="en-US" dirty="0"/>
              <a:t> Case Study MP3 Chapter 6 (2-column layout)</a:t>
            </a:r>
          </a:p>
        </p:txBody>
      </p:sp>
      <p:sp>
        <p:nvSpPr>
          <p:cNvPr id="3" name="Rectangle 2"/>
          <p:cNvSpPr/>
          <p:nvPr/>
        </p:nvSpPr>
        <p:spPr>
          <a:xfrm>
            <a:off x="251178" y="457200"/>
            <a:ext cx="4334933" cy="6286336"/>
          </a:xfrm>
          <a:prstGeom prst="rect">
            <a:avLst/>
          </a:prstGeom>
        </p:spPr>
        <p:txBody>
          <a:bodyPr wrap="square">
            <a:spAutoFit/>
          </a:bodyPr>
          <a:lstStyle/>
          <a:p>
            <a:r>
              <a:rPr lang="en-US" sz="1150" dirty="0">
                <a:latin typeface="+mn-lt"/>
              </a:rPr>
              <a:t>5. Configure the left-column navigation area. Add style declarations to the </a:t>
            </a:r>
            <a:r>
              <a:rPr lang="en-US" sz="1150" dirty="0" err="1">
                <a:latin typeface="+mn-lt"/>
              </a:rPr>
              <a:t>nav</a:t>
            </a:r>
            <a:r>
              <a:rPr lang="en-US" sz="1150" dirty="0">
                <a:latin typeface="+mn-lt"/>
              </a:rPr>
              <a:t> element selector to configure an area that floats to the left and is 200 pixels wide.</a:t>
            </a:r>
          </a:p>
          <a:p>
            <a:endParaRPr lang="en-US" sz="1150" dirty="0">
              <a:latin typeface="+mn-lt"/>
            </a:endParaRPr>
          </a:p>
          <a:p>
            <a:r>
              <a:rPr lang="en-US" sz="1150" dirty="0">
                <a:latin typeface="+mn-lt"/>
              </a:rPr>
              <a:t>6. Configure the :link, :visited, and :hover pseudo-classes for the navigation hyper-links. Use the following text colors: #FEF6C2 (unvisited hyperlinks), #D2B48C (visited hyperlinks), and #CC9933 (hyperlinks with :hover). For example, </a:t>
            </a:r>
            <a:r>
              <a:rPr lang="en-US" sz="1150" dirty="0" err="1">
                <a:latin typeface="+mn-lt"/>
              </a:rPr>
              <a:t>nav</a:t>
            </a:r>
            <a:r>
              <a:rPr lang="en-US" sz="1150" dirty="0">
                <a:latin typeface="+mn-lt"/>
              </a:rPr>
              <a:t> </a:t>
            </a:r>
            <a:r>
              <a:rPr lang="en-US" sz="1150" dirty="0" err="1">
                <a:latin typeface="+mn-lt"/>
              </a:rPr>
              <a:t>a:link</a:t>
            </a:r>
            <a:r>
              <a:rPr lang="en-US" sz="1150" dirty="0">
                <a:latin typeface="+mn-lt"/>
              </a:rPr>
              <a:t> { color: #FEF6C2; }</a:t>
            </a:r>
          </a:p>
          <a:p>
            <a:r>
              <a:rPr lang="en-US" sz="1150" dirty="0">
                <a:latin typeface="+mn-lt"/>
              </a:rPr>
              <a:t>7. You will organize the navigation hyperlinks within an unordered list in later tasks. The navigation area in Figure 6.50 does not show list markers. Code a </a:t>
            </a:r>
            <a:r>
              <a:rPr lang="en-US" sz="1150" dirty="0" err="1">
                <a:latin typeface="+mn-lt"/>
              </a:rPr>
              <a:t>nav</a:t>
            </a:r>
            <a:r>
              <a:rPr lang="en-US" sz="1150" dirty="0">
                <a:latin typeface="+mn-lt"/>
              </a:rPr>
              <a:t> </a:t>
            </a:r>
            <a:r>
              <a:rPr lang="en-US" sz="1150" dirty="0" err="1">
                <a:latin typeface="+mn-lt"/>
              </a:rPr>
              <a:t>ul</a:t>
            </a:r>
            <a:r>
              <a:rPr lang="en-US" sz="1150" dirty="0">
                <a:latin typeface="+mn-lt"/>
              </a:rPr>
              <a:t> descendant selector to configure unordered lists in the navigation area to display without list mark- </a:t>
            </a:r>
            <a:r>
              <a:rPr lang="en-US" sz="1150" dirty="0" err="1">
                <a:latin typeface="+mn-lt"/>
              </a:rPr>
              <a:t>ers</a:t>
            </a:r>
            <a:r>
              <a:rPr lang="en-US" sz="1150" dirty="0">
                <a:latin typeface="+mn-lt"/>
              </a:rPr>
              <a:t> and with 0 left padding.</a:t>
            </a:r>
          </a:p>
          <a:p>
            <a:endParaRPr lang="en-US" sz="1150" dirty="0">
              <a:latin typeface="+mn-lt"/>
            </a:endParaRPr>
          </a:p>
          <a:p>
            <a:r>
              <a:rPr lang="en-US" sz="1150" dirty="0">
                <a:latin typeface="+mn-lt"/>
              </a:rPr>
              <a:t>8. Modify the wrapper id. Configure a dark background color (#231814) which will display behind the column with the navigation area.</a:t>
            </a:r>
          </a:p>
          <a:p>
            <a:endParaRPr lang="en-US" sz="1150" dirty="0">
              <a:latin typeface="+mn-lt"/>
            </a:endParaRPr>
          </a:p>
          <a:p>
            <a:r>
              <a:rPr lang="en-US" sz="1150" dirty="0">
                <a:latin typeface="+mn-lt"/>
              </a:rPr>
              <a:t>9. Modify the h4 element selector style rules. View the Music page shown in Figure 6.52 and notice that the &lt;h4&gt; tags are styled differently, with all uppercase text (use text-transform), a bottom border, and 0 bottom padding. Also configure a style declaration to clear floats on the left.</a:t>
            </a:r>
          </a:p>
          <a:p>
            <a:endParaRPr lang="en-US" sz="1150" dirty="0">
              <a:latin typeface="+mn-lt"/>
            </a:endParaRPr>
          </a:p>
          <a:p>
            <a:r>
              <a:rPr lang="en-US" sz="1150" dirty="0">
                <a:latin typeface="+mn-lt"/>
              </a:rPr>
              <a:t>10. Refer to the Music page shown in Figure 6.52 and notice how the images float on the left side of the paragraph description. Configure a new class named </a:t>
            </a:r>
            <a:r>
              <a:rPr lang="en-US" sz="1150" dirty="0" err="1">
                <a:latin typeface="+mn-lt"/>
              </a:rPr>
              <a:t>floatleft</a:t>
            </a:r>
            <a:r>
              <a:rPr lang="en-US" sz="1150" dirty="0">
                <a:latin typeface="+mn-lt"/>
              </a:rPr>
              <a:t> that floats to the left with 20 pixels of right and bottom padding.</a:t>
            </a:r>
          </a:p>
          <a:p>
            <a:endParaRPr lang="en-US" sz="1150" dirty="0">
              <a:latin typeface="+mn-lt"/>
            </a:endParaRPr>
          </a:p>
          <a:p>
            <a:r>
              <a:rPr lang="en-US" sz="1150" dirty="0">
                <a:latin typeface="+mn-lt"/>
              </a:rPr>
              <a:t>11. Modify the style rules for the details class and add the overflow: auto; style declaration.</a:t>
            </a:r>
          </a:p>
          <a:p>
            <a:endParaRPr lang="en-US" sz="1150" dirty="0">
              <a:latin typeface="+mn-lt"/>
            </a:endParaRPr>
          </a:p>
          <a:p>
            <a:r>
              <a:rPr lang="en-US" sz="1150" dirty="0">
                <a:latin typeface="+mn-lt"/>
              </a:rPr>
              <a:t>12. Add the following CSS to be compatible with most older browsers: </a:t>
            </a:r>
            <a:r>
              <a:rPr lang="en-US" sz="1150" dirty="0">
                <a:solidFill>
                  <a:schemeClr val="tx2"/>
                </a:solidFill>
                <a:latin typeface="+mn-lt"/>
              </a:rPr>
              <a:t>header, </a:t>
            </a:r>
            <a:r>
              <a:rPr lang="en-US" sz="1150" dirty="0" err="1">
                <a:solidFill>
                  <a:schemeClr val="tx2"/>
                </a:solidFill>
                <a:latin typeface="+mn-lt"/>
              </a:rPr>
              <a:t>nav</a:t>
            </a:r>
            <a:r>
              <a:rPr lang="en-US" sz="1150" dirty="0">
                <a:solidFill>
                  <a:schemeClr val="tx2"/>
                </a:solidFill>
                <a:latin typeface="+mn-lt"/>
              </a:rPr>
              <a:t>, main, footer { display: block; }</a:t>
            </a:r>
          </a:p>
          <a:p>
            <a:r>
              <a:rPr lang="en-US" sz="1150" dirty="0">
                <a:latin typeface="+mn-lt"/>
              </a:rPr>
              <a:t>Save the </a:t>
            </a:r>
            <a:r>
              <a:rPr lang="en-US" sz="1150" dirty="0" err="1">
                <a:latin typeface="+mn-lt"/>
              </a:rPr>
              <a:t>javajam.css</a:t>
            </a:r>
            <a:r>
              <a:rPr lang="en-US" sz="1150" dirty="0">
                <a:latin typeface="+mn-lt"/>
              </a:rPr>
              <a:t> file. </a:t>
            </a:r>
          </a:p>
        </p:txBody>
      </p:sp>
      <p:sp>
        <p:nvSpPr>
          <p:cNvPr id="5" name="Rectangle 4"/>
          <p:cNvSpPr/>
          <p:nvPr/>
        </p:nvSpPr>
        <p:spPr>
          <a:xfrm>
            <a:off x="5257800" y="3059289"/>
            <a:ext cx="3429000" cy="276999"/>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Calibri" charset="0"/>
                <a:ea typeface="Calibri" charset="0"/>
                <a:cs typeface="Times New Roman" charset="0"/>
              </a:rPr>
              <a:t>#wrapper { background-color: #231814;</a:t>
            </a:r>
            <a:endParaRPr lang="en-US" sz="1200" dirty="0">
              <a:solidFill>
                <a:schemeClr val="tx2"/>
              </a:solidFill>
              <a:effectLst/>
              <a:latin typeface="Calibri" charset="0"/>
              <a:ea typeface="Calibri" charset="0"/>
              <a:cs typeface="Times New Roman" charset="0"/>
            </a:endParaRPr>
          </a:p>
        </p:txBody>
      </p:sp>
      <p:sp>
        <p:nvSpPr>
          <p:cNvPr id="6" name="Rectangle 5"/>
          <p:cNvSpPr/>
          <p:nvPr/>
        </p:nvSpPr>
        <p:spPr>
          <a:xfrm>
            <a:off x="5257800" y="460022"/>
            <a:ext cx="3429000" cy="1200329"/>
          </a:xfrm>
          <a:prstGeom prst="rect">
            <a:avLst/>
          </a:prstGeom>
          <a:ln>
            <a:solidFill>
              <a:schemeClr val="accent1"/>
            </a:solidFill>
          </a:ln>
        </p:spPr>
        <p:txBody>
          <a:bodyPr wrap="square">
            <a:spAutoFit/>
          </a:bodyPr>
          <a:lstStyle/>
          <a:p>
            <a:pPr marL="0" marR="0">
              <a:spcBef>
                <a:spcPts val="0"/>
              </a:spcBef>
              <a:spcAft>
                <a:spcPts val="0"/>
              </a:spcAft>
            </a:pPr>
            <a:r>
              <a:rPr lang="en-US" sz="1200" dirty="0" err="1">
                <a:solidFill>
                  <a:schemeClr val="tx2"/>
                </a:solidFill>
                <a:latin typeface="Calibri" charset="0"/>
                <a:ea typeface="Calibri" charset="0"/>
                <a:cs typeface="Times New Roman" charset="0"/>
              </a:rPr>
              <a:t>nav</a:t>
            </a:r>
            <a:r>
              <a:rPr lang="en-US" sz="1200" dirty="0">
                <a:solidFill>
                  <a:schemeClr val="tx2"/>
                </a:solidFill>
                <a:latin typeface="Calibri" charset="0"/>
                <a:ea typeface="Calibri" charset="0"/>
                <a:cs typeface="Times New Roman" charset="0"/>
              </a:rPr>
              <a:t> { text-align: center; </a:t>
            </a:r>
          </a:p>
          <a:p>
            <a:pPr marL="0" marR="0">
              <a:spcBef>
                <a:spcPts val="0"/>
              </a:spcBef>
              <a:spcAft>
                <a:spcPts val="0"/>
              </a:spcAft>
            </a:pPr>
            <a:r>
              <a:rPr lang="en-US" sz="1200" dirty="0">
                <a:solidFill>
                  <a:schemeClr val="tx2"/>
                </a:solidFill>
                <a:latin typeface="Calibri" charset="0"/>
                <a:ea typeface="Calibri" charset="0"/>
                <a:cs typeface="Times New Roman" charset="0"/>
              </a:rPr>
              <a:t>     font-weight: bold; </a:t>
            </a:r>
          </a:p>
          <a:p>
            <a:pPr marL="0" marR="0">
              <a:spcBef>
                <a:spcPts val="0"/>
              </a:spcBef>
              <a:spcAft>
                <a:spcPts val="0"/>
              </a:spcAft>
            </a:pPr>
            <a:r>
              <a:rPr lang="en-US" sz="1200" dirty="0">
                <a:solidFill>
                  <a:schemeClr val="tx2"/>
                </a:solidFill>
                <a:latin typeface="Calibri" charset="0"/>
                <a:ea typeface="Calibri" charset="0"/>
                <a:cs typeface="Times New Roman" charset="0"/>
              </a:rPr>
              <a:t>	 font-size: 1.5em;</a:t>
            </a:r>
          </a:p>
          <a:p>
            <a:pPr marL="0" marR="0">
              <a:spcBef>
                <a:spcPts val="0"/>
              </a:spcBef>
              <a:spcAft>
                <a:spcPts val="0"/>
              </a:spcAft>
            </a:pPr>
            <a:r>
              <a:rPr lang="en-US" sz="1200" dirty="0">
                <a:solidFill>
                  <a:schemeClr val="tx2"/>
                </a:solidFill>
                <a:latin typeface="Calibri" charset="0"/>
                <a:ea typeface="Calibri" charset="0"/>
                <a:cs typeface="Times New Roman" charset="0"/>
              </a:rPr>
              <a:t>	 padding-top: 10px;</a:t>
            </a:r>
          </a:p>
          <a:p>
            <a:pPr marL="0" marR="0">
              <a:spcBef>
                <a:spcPts val="0"/>
              </a:spcBef>
              <a:spcAft>
                <a:spcPts val="0"/>
              </a:spcAft>
            </a:pPr>
            <a:r>
              <a:rPr lang="en-US" sz="1200" dirty="0">
                <a:solidFill>
                  <a:schemeClr val="tx2"/>
                </a:solidFill>
                <a:latin typeface="Calibri" charset="0"/>
                <a:ea typeface="Calibri" charset="0"/>
                <a:cs typeface="Times New Roman" charset="0"/>
              </a:rPr>
              <a:t>	 float: left;</a:t>
            </a:r>
          </a:p>
          <a:p>
            <a:pPr marL="0" marR="0">
              <a:spcBef>
                <a:spcPts val="0"/>
              </a:spcBef>
              <a:spcAft>
                <a:spcPts val="0"/>
              </a:spcAft>
            </a:pPr>
            <a:r>
              <a:rPr lang="en-US" sz="1200" dirty="0">
                <a:solidFill>
                  <a:schemeClr val="tx2"/>
                </a:solidFill>
                <a:latin typeface="Calibri" charset="0"/>
                <a:ea typeface="Calibri" charset="0"/>
                <a:cs typeface="Times New Roman" charset="0"/>
              </a:rPr>
              <a:t>	 width: 200px;</a:t>
            </a:r>
            <a:endParaRPr lang="en-US" sz="1200" dirty="0">
              <a:solidFill>
                <a:schemeClr val="tx2"/>
              </a:solidFill>
              <a:effectLst/>
              <a:latin typeface="Calibri" charset="0"/>
              <a:ea typeface="Calibri" charset="0"/>
              <a:cs typeface="Times New Roman" charset="0"/>
            </a:endParaRPr>
          </a:p>
        </p:txBody>
      </p:sp>
      <p:sp>
        <p:nvSpPr>
          <p:cNvPr id="7" name="Rectangle 6"/>
          <p:cNvSpPr/>
          <p:nvPr/>
        </p:nvSpPr>
        <p:spPr>
          <a:xfrm>
            <a:off x="5257800" y="1663005"/>
            <a:ext cx="3429000" cy="1384995"/>
          </a:xfrm>
          <a:prstGeom prst="rect">
            <a:avLst/>
          </a:prstGeom>
          <a:ln>
            <a:solidFill>
              <a:schemeClr val="accent1"/>
            </a:solidFill>
          </a:ln>
        </p:spPr>
        <p:txBody>
          <a:bodyPr wrap="square">
            <a:spAutoFit/>
          </a:bodyPr>
          <a:lstStyle/>
          <a:p>
            <a:pPr marL="0" marR="0">
              <a:spcBef>
                <a:spcPts val="0"/>
              </a:spcBef>
              <a:spcAft>
                <a:spcPts val="0"/>
              </a:spcAft>
            </a:pPr>
            <a:r>
              <a:rPr lang="en-US" sz="1200" dirty="0" err="1">
                <a:solidFill>
                  <a:schemeClr val="tx2"/>
                </a:solidFill>
                <a:latin typeface="+mn-lt"/>
                <a:ea typeface="Calibri" charset="0"/>
                <a:cs typeface="Times New Roman" charset="0"/>
              </a:rPr>
              <a:t>nav</a:t>
            </a:r>
            <a:r>
              <a:rPr lang="en-US" sz="1200" dirty="0">
                <a:solidFill>
                  <a:schemeClr val="tx2"/>
                </a:solidFill>
                <a:latin typeface="+mn-lt"/>
                <a:ea typeface="Calibri" charset="0"/>
                <a:cs typeface="Times New Roman" charset="0"/>
              </a:rPr>
              <a:t> a { text-decoration: none; }</a:t>
            </a:r>
          </a:p>
          <a:p>
            <a:pPr marL="0" marR="0">
              <a:spcBef>
                <a:spcPts val="0"/>
              </a:spcBef>
              <a:spcAft>
                <a:spcPts val="0"/>
              </a:spcAft>
            </a:pPr>
            <a:r>
              <a:rPr lang="en-US" sz="1200" dirty="0" err="1">
                <a:solidFill>
                  <a:schemeClr val="tx2"/>
                </a:solidFill>
                <a:latin typeface="+mn-lt"/>
                <a:ea typeface="Calibri" charset="0"/>
                <a:cs typeface="Times New Roman" charset="0"/>
              </a:rPr>
              <a:t>nav</a:t>
            </a: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a:link</a:t>
            </a:r>
            <a:r>
              <a:rPr lang="en-US" sz="1200" dirty="0">
                <a:solidFill>
                  <a:schemeClr val="tx2"/>
                </a:solidFill>
                <a:latin typeface="+mn-lt"/>
                <a:ea typeface="Calibri" charset="0"/>
                <a:cs typeface="Times New Roman" charset="0"/>
              </a:rPr>
              <a:t> { color: #FEF6C2; }</a:t>
            </a:r>
          </a:p>
          <a:p>
            <a:pPr marL="0" marR="0">
              <a:spcBef>
                <a:spcPts val="0"/>
              </a:spcBef>
              <a:spcAft>
                <a:spcPts val="0"/>
              </a:spcAft>
            </a:pPr>
            <a:r>
              <a:rPr lang="en-US" sz="1200" dirty="0" err="1">
                <a:solidFill>
                  <a:schemeClr val="tx2"/>
                </a:solidFill>
                <a:latin typeface="+mn-lt"/>
                <a:ea typeface="Calibri" charset="0"/>
                <a:cs typeface="Times New Roman" charset="0"/>
              </a:rPr>
              <a:t>nav</a:t>
            </a: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a:visited</a:t>
            </a:r>
            <a:r>
              <a:rPr lang="en-US" sz="1200" dirty="0">
                <a:solidFill>
                  <a:schemeClr val="tx2"/>
                </a:solidFill>
                <a:latin typeface="+mn-lt"/>
                <a:ea typeface="Calibri" charset="0"/>
                <a:cs typeface="Times New Roman" charset="0"/>
              </a:rPr>
              <a:t>{ color: #D2B48C; }</a:t>
            </a:r>
          </a:p>
          <a:p>
            <a:pPr marL="0" marR="0">
              <a:spcBef>
                <a:spcPts val="0"/>
              </a:spcBef>
              <a:spcAft>
                <a:spcPts val="0"/>
              </a:spcAft>
            </a:pPr>
            <a:r>
              <a:rPr lang="en-US" sz="1200" dirty="0" err="1">
                <a:solidFill>
                  <a:schemeClr val="tx2"/>
                </a:solidFill>
                <a:latin typeface="+mn-lt"/>
                <a:ea typeface="Calibri" charset="0"/>
                <a:cs typeface="Times New Roman" charset="0"/>
              </a:rPr>
              <a:t>nav</a:t>
            </a: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a:hover</a:t>
            </a:r>
            <a:r>
              <a:rPr lang="en-US" sz="1200" dirty="0">
                <a:solidFill>
                  <a:schemeClr val="tx2"/>
                </a:solidFill>
                <a:latin typeface="+mn-lt"/>
                <a:ea typeface="Calibri" charset="0"/>
                <a:cs typeface="Times New Roman" charset="0"/>
              </a:rPr>
              <a:t> { color: #CC9933; }</a:t>
            </a:r>
          </a:p>
          <a:p>
            <a:pPr marL="0" marR="0">
              <a:spcBef>
                <a:spcPts val="0"/>
              </a:spcBef>
              <a:spcAft>
                <a:spcPts val="0"/>
              </a:spcAft>
            </a:pPr>
            <a:r>
              <a:rPr lang="en-US" sz="1200" dirty="0" err="1">
                <a:solidFill>
                  <a:schemeClr val="tx2"/>
                </a:solidFill>
                <a:latin typeface="+mn-lt"/>
                <a:ea typeface="Calibri" charset="0"/>
                <a:cs typeface="Times New Roman" charset="0"/>
              </a:rPr>
              <a:t>nav</a:t>
            </a: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ul</a:t>
            </a:r>
            <a:r>
              <a:rPr lang="en-US" sz="1200" dirty="0">
                <a:solidFill>
                  <a:schemeClr val="tx2"/>
                </a:solidFill>
                <a:latin typeface="+mn-lt"/>
                <a:ea typeface="Calibri" charset="0"/>
                <a:cs typeface="Times New Roman" charset="0"/>
              </a:rPr>
              <a:t> { list-style-type: none;</a:t>
            </a:r>
          </a:p>
          <a:p>
            <a:pPr marL="0" marR="0">
              <a:spcBef>
                <a:spcPts val="0"/>
              </a:spcBef>
              <a:spcAft>
                <a:spcPts val="0"/>
              </a:spcAft>
            </a:pPr>
            <a:r>
              <a:rPr lang="en-US" sz="1200" dirty="0">
                <a:solidFill>
                  <a:schemeClr val="tx2"/>
                </a:solidFill>
                <a:latin typeface="+mn-lt"/>
                <a:ea typeface="Calibri" charset="0"/>
                <a:cs typeface="Times New Roman" charset="0"/>
              </a:rPr>
              <a:t>       padding-left: 0; </a:t>
            </a:r>
          </a:p>
          <a:p>
            <a:r>
              <a:rPr lang="en-US" sz="1200" dirty="0">
                <a:solidFill>
                  <a:schemeClr val="tx2"/>
                </a:solidFill>
                <a:latin typeface="+mn-lt"/>
                <a:ea typeface="Calibri" charset="0"/>
                <a:cs typeface="Times New Roman" charset="0"/>
              </a:rPr>
              <a:t>}</a:t>
            </a:r>
            <a:r>
              <a:rPr lang="en-US" sz="1200" dirty="0">
                <a:solidFill>
                  <a:schemeClr val="tx2"/>
                </a:solidFill>
                <a:latin typeface="+mn-lt"/>
              </a:rPr>
              <a:t> </a:t>
            </a:r>
          </a:p>
        </p:txBody>
      </p:sp>
      <p:sp>
        <p:nvSpPr>
          <p:cNvPr id="8" name="Rectangle 7"/>
          <p:cNvSpPr/>
          <p:nvPr/>
        </p:nvSpPr>
        <p:spPr>
          <a:xfrm>
            <a:off x="5254978" y="3347577"/>
            <a:ext cx="3429000" cy="1569660"/>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Calibri" charset="0"/>
                <a:ea typeface="Calibri" charset="0"/>
                <a:cs typeface="Times New Roman" charset="0"/>
              </a:rPr>
              <a:t>h4 { background-color: #d2B48C;</a:t>
            </a:r>
          </a:p>
          <a:p>
            <a:pPr marL="0" marR="0">
              <a:spcBef>
                <a:spcPts val="0"/>
              </a:spcBef>
              <a:spcAft>
                <a:spcPts val="0"/>
              </a:spcAft>
            </a:pPr>
            <a:r>
              <a:rPr lang="en-US" sz="1200" dirty="0">
                <a:solidFill>
                  <a:schemeClr val="tx2"/>
                </a:solidFill>
                <a:latin typeface="Calibri" charset="0"/>
                <a:ea typeface="Calibri" charset="0"/>
                <a:cs typeface="Times New Roman" charset="0"/>
              </a:rPr>
              <a:t>    font-size: 1.2em;</a:t>
            </a:r>
          </a:p>
          <a:p>
            <a:pPr marL="0" marR="0">
              <a:spcBef>
                <a:spcPts val="0"/>
              </a:spcBef>
              <a:spcAft>
                <a:spcPts val="0"/>
              </a:spcAft>
            </a:pPr>
            <a:r>
              <a:rPr lang="en-US" sz="1200" dirty="0">
                <a:solidFill>
                  <a:schemeClr val="tx2"/>
                </a:solidFill>
                <a:latin typeface="Calibri" charset="0"/>
                <a:ea typeface="Calibri" charset="0"/>
                <a:cs typeface="Times New Roman" charset="0"/>
              </a:rPr>
              <a:t>	padding-left: 10px;</a:t>
            </a:r>
          </a:p>
          <a:p>
            <a:pPr marL="0" marR="0">
              <a:spcBef>
                <a:spcPts val="0"/>
              </a:spcBef>
              <a:spcAft>
                <a:spcPts val="0"/>
              </a:spcAft>
            </a:pPr>
            <a:r>
              <a:rPr lang="en-US" sz="1200" dirty="0">
                <a:solidFill>
                  <a:schemeClr val="tx2"/>
                </a:solidFill>
                <a:latin typeface="Calibri" charset="0"/>
                <a:ea typeface="Calibri" charset="0"/>
                <a:cs typeface="Times New Roman" charset="0"/>
              </a:rPr>
              <a:t>	padding-bottom: 0;</a:t>
            </a:r>
          </a:p>
          <a:p>
            <a:pPr marL="0" marR="0">
              <a:spcBef>
                <a:spcPts val="0"/>
              </a:spcBef>
              <a:spcAft>
                <a:spcPts val="0"/>
              </a:spcAft>
            </a:pPr>
            <a:r>
              <a:rPr lang="en-US" sz="1200" dirty="0">
                <a:solidFill>
                  <a:schemeClr val="tx2"/>
                </a:solidFill>
                <a:latin typeface="Calibri" charset="0"/>
                <a:ea typeface="Calibri" charset="0"/>
                <a:cs typeface="Times New Roman" charset="0"/>
              </a:rPr>
              <a:t>	text-transform: uppercase;</a:t>
            </a:r>
          </a:p>
          <a:p>
            <a:pPr marL="0" marR="0">
              <a:spcBef>
                <a:spcPts val="0"/>
              </a:spcBef>
              <a:spcAft>
                <a:spcPts val="0"/>
              </a:spcAft>
            </a:pPr>
            <a:r>
              <a:rPr lang="en-US" sz="1200" dirty="0">
                <a:solidFill>
                  <a:schemeClr val="tx2"/>
                </a:solidFill>
                <a:latin typeface="Calibri" charset="0"/>
                <a:ea typeface="Calibri" charset="0"/>
                <a:cs typeface="Times New Roman" charset="0"/>
              </a:rPr>
              <a:t>	border-bottom: 1px solid #000033;</a:t>
            </a:r>
          </a:p>
          <a:p>
            <a:pPr marL="0" marR="0">
              <a:spcBef>
                <a:spcPts val="0"/>
              </a:spcBef>
              <a:spcAft>
                <a:spcPts val="0"/>
              </a:spcAft>
            </a:pPr>
            <a:r>
              <a:rPr lang="en-US" sz="1200" dirty="0">
                <a:solidFill>
                  <a:schemeClr val="tx2"/>
                </a:solidFill>
                <a:latin typeface="Calibri" charset="0"/>
                <a:ea typeface="Calibri" charset="0"/>
                <a:cs typeface="Times New Roman" charset="0"/>
              </a:rPr>
              <a:t>	clear: left;</a:t>
            </a:r>
          </a:p>
          <a:p>
            <a:pPr marL="0" marR="0">
              <a:spcBef>
                <a:spcPts val="0"/>
              </a:spcBef>
              <a:spcAft>
                <a:spcPts val="0"/>
              </a:spcAft>
            </a:pPr>
            <a:r>
              <a:rPr lang="en-US" sz="1200" dirty="0">
                <a:solidFill>
                  <a:schemeClr val="tx2"/>
                </a:solidFill>
                <a:latin typeface="Calibri" charset="0"/>
                <a:ea typeface="Calibri" charset="0"/>
                <a:cs typeface="Times New Roman" charset="0"/>
              </a:rPr>
              <a:t>}</a:t>
            </a:r>
            <a:endParaRPr lang="en-US" sz="1200" dirty="0">
              <a:solidFill>
                <a:schemeClr val="tx2"/>
              </a:solidFill>
              <a:effectLst/>
              <a:latin typeface="Calibri" charset="0"/>
              <a:ea typeface="Calibri" charset="0"/>
              <a:cs typeface="Times New Roman" charset="0"/>
            </a:endParaRPr>
          </a:p>
        </p:txBody>
      </p:sp>
      <p:sp>
        <p:nvSpPr>
          <p:cNvPr id="9" name="Rectangle 8"/>
          <p:cNvSpPr/>
          <p:nvPr/>
        </p:nvSpPr>
        <p:spPr>
          <a:xfrm>
            <a:off x="5254978" y="4917237"/>
            <a:ext cx="3429000" cy="1015663"/>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Calibri" charset="0"/>
                <a:ea typeface="Calibri" charset="0"/>
                <a:cs typeface="Times New Roman" charset="0"/>
              </a:rPr>
              <a:t>.</a:t>
            </a:r>
            <a:r>
              <a:rPr lang="en-US" sz="1200" dirty="0" err="1">
                <a:solidFill>
                  <a:schemeClr val="tx2"/>
                </a:solidFill>
                <a:latin typeface="Calibri" charset="0"/>
                <a:ea typeface="Calibri" charset="0"/>
                <a:cs typeface="Times New Roman" charset="0"/>
              </a:rPr>
              <a:t>floatleft</a:t>
            </a:r>
            <a:r>
              <a:rPr lang="en-US" sz="1200" dirty="0">
                <a:solidFill>
                  <a:schemeClr val="tx2"/>
                </a:solidFill>
                <a:latin typeface="Calibri" charset="0"/>
                <a:ea typeface="Calibri" charset="0"/>
                <a:cs typeface="Times New Roman" charset="0"/>
              </a:rPr>
              <a:t> { float: left;</a:t>
            </a:r>
          </a:p>
          <a:p>
            <a:pPr marL="0" marR="0">
              <a:spcBef>
                <a:spcPts val="0"/>
              </a:spcBef>
              <a:spcAft>
                <a:spcPts val="0"/>
              </a:spcAft>
            </a:pPr>
            <a:r>
              <a:rPr lang="en-US" sz="1200" dirty="0">
                <a:solidFill>
                  <a:schemeClr val="tx2"/>
                </a:solidFill>
                <a:latin typeface="Calibri" charset="0"/>
                <a:ea typeface="Calibri" charset="0"/>
                <a:cs typeface="Times New Roman" charset="0"/>
              </a:rPr>
              <a:t>             padding-right: 20px;</a:t>
            </a:r>
          </a:p>
          <a:p>
            <a:pPr marL="0" marR="0">
              <a:spcBef>
                <a:spcPts val="0"/>
              </a:spcBef>
              <a:spcAft>
                <a:spcPts val="0"/>
              </a:spcAft>
            </a:pPr>
            <a:r>
              <a:rPr lang="en-US" sz="1200" dirty="0">
                <a:solidFill>
                  <a:schemeClr val="tx2"/>
                </a:solidFill>
                <a:latin typeface="Calibri" charset="0"/>
                <a:ea typeface="Calibri" charset="0"/>
                <a:cs typeface="Times New Roman" charset="0"/>
              </a:rPr>
              <a:t>			 padding-bottom: 20px; </a:t>
            </a:r>
          </a:p>
          <a:p>
            <a:pPr marL="0" marR="0">
              <a:spcBef>
                <a:spcPts val="0"/>
              </a:spcBef>
              <a:spcAft>
                <a:spcPts val="0"/>
              </a:spcAft>
            </a:pPr>
            <a:r>
              <a:rPr lang="en-US" sz="1200" dirty="0">
                <a:solidFill>
                  <a:schemeClr val="tx2"/>
                </a:solidFill>
                <a:latin typeface="Calibri" charset="0"/>
                <a:ea typeface="Calibri" charset="0"/>
                <a:cs typeface="Times New Roman" charset="0"/>
              </a:rPr>
              <a:t>}</a:t>
            </a:r>
            <a:endParaRPr lang="en-US" sz="1200" dirty="0">
              <a:solidFill>
                <a:schemeClr val="tx2"/>
              </a:solidFill>
              <a:effectLst/>
              <a:latin typeface="Calibri" charset="0"/>
              <a:ea typeface="Calibri" charset="0"/>
              <a:cs typeface="Times New Roman" charset="0"/>
            </a:endParaRPr>
          </a:p>
        </p:txBody>
      </p:sp>
      <p:sp>
        <p:nvSpPr>
          <p:cNvPr id="10" name="Rectangle 9"/>
          <p:cNvSpPr/>
          <p:nvPr/>
        </p:nvSpPr>
        <p:spPr>
          <a:xfrm>
            <a:off x="5254978" y="5939133"/>
            <a:ext cx="3429000" cy="830997"/>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Calibri" charset="0"/>
                <a:ea typeface="Calibri" charset="0"/>
                <a:cs typeface="Times New Roman" charset="0"/>
              </a:rPr>
              <a:t>.details { padding-left: 20%;</a:t>
            </a:r>
          </a:p>
          <a:p>
            <a:pPr marL="0" marR="0">
              <a:spcBef>
                <a:spcPts val="0"/>
              </a:spcBef>
              <a:spcAft>
                <a:spcPts val="0"/>
              </a:spcAft>
            </a:pPr>
            <a:r>
              <a:rPr lang="en-US" sz="1200" dirty="0">
                <a:solidFill>
                  <a:schemeClr val="tx2"/>
                </a:solidFill>
                <a:latin typeface="Calibri" charset="0"/>
                <a:ea typeface="Calibri" charset="0"/>
                <a:cs typeface="Times New Roman" charset="0"/>
              </a:rPr>
              <a:t>          padding-right: 20%;</a:t>
            </a:r>
          </a:p>
          <a:p>
            <a:pPr marL="0" marR="0">
              <a:spcBef>
                <a:spcPts val="0"/>
              </a:spcBef>
              <a:spcAft>
                <a:spcPts val="0"/>
              </a:spcAft>
            </a:pPr>
            <a:r>
              <a:rPr lang="en-US" sz="1200" dirty="0">
                <a:solidFill>
                  <a:schemeClr val="tx2"/>
                </a:solidFill>
                <a:latin typeface="Calibri" charset="0"/>
                <a:ea typeface="Calibri" charset="0"/>
                <a:cs typeface="Times New Roman" charset="0"/>
              </a:rPr>
              <a:t>		  overflow: auto;</a:t>
            </a:r>
          </a:p>
          <a:p>
            <a:pPr marL="0" marR="0">
              <a:spcBef>
                <a:spcPts val="0"/>
              </a:spcBef>
              <a:spcAft>
                <a:spcPts val="0"/>
              </a:spcAft>
            </a:pPr>
            <a:r>
              <a:rPr lang="en-US" sz="1200" dirty="0">
                <a:solidFill>
                  <a:schemeClr val="tx2"/>
                </a:solidFill>
                <a:latin typeface="Calibri" charset="0"/>
                <a:ea typeface="Calibri" charset="0"/>
                <a:cs typeface="Times New Roman" charset="0"/>
              </a:rPr>
              <a:t>}</a:t>
            </a:r>
            <a:endParaRPr lang="en-US" sz="1200" dirty="0">
              <a:solidFill>
                <a:schemeClr val="tx2"/>
              </a:solidFill>
              <a:effectLst/>
              <a:latin typeface="Calibri" charset="0"/>
              <a:ea typeface="Calibri" charset="0"/>
              <a:cs typeface="Times New Roman" charset="0"/>
            </a:endParaRPr>
          </a:p>
        </p:txBody>
      </p:sp>
    </p:spTree>
    <p:extLst>
      <p:ext uri="{BB962C8B-B14F-4D97-AF65-F5344CB8AC3E}">
        <p14:creationId xmlns:p14="http://schemas.microsoft.com/office/powerpoint/2010/main" val="10617972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8130822" cy="387798"/>
          </a:xfrm>
        </p:spPr>
        <p:txBody>
          <a:bodyPr>
            <a:normAutofit fontScale="90000"/>
          </a:bodyPr>
          <a:lstStyle/>
          <a:p>
            <a:r>
              <a:rPr lang="en-US" dirty="0" err="1"/>
              <a:t>JavaJam</a:t>
            </a:r>
            <a:r>
              <a:rPr lang="en-US" dirty="0"/>
              <a:t> Case Study MP3 Chapter 6 (2-column layout)</a:t>
            </a:r>
          </a:p>
        </p:txBody>
      </p:sp>
      <p:sp>
        <p:nvSpPr>
          <p:cNvPr id="3" name="Rectangle 2"/>
          <p:cNvSpPr/>
          <p:nvPr/>
        </p:nvSpPr>
        <p:spPr>
          <a:xfrm>
            <a:off x="347133" y="685800"/>
            <a:ext cx="4334933" cy="5955476"/>
          </a:xfrm>
          <a:prstGeom prst="rect">
            <a:avLst/>
          </a:prstGeom>
        </p:spPr>
        <p:txBody>
          <a:bodyPr wrap="square">
            <a:spAutoFit/>
          </a:bodyPr>
          <a:lstStyle/>
          <a:p>
            <a:r>
              <a:rPr lang="en-US" sz="1200" dirty="0">
                <a:solidFill>
                  <a:schemeClr val="tx2"/>
                </a:solidFill>
                <a:latin typeface="+mn-lt"/>
              </a:rPr>
              <a:t>Task 3 </a:t>
            </a:r>
            <a:r>
              <a:rPr lang="en-US" sz="1200" dirty="0">
                <a:latin typeface="+mn-lt"/>
                <a:hlinkClick r:id="rId2" action="ppaction://hlinksldjump"/>
              </a:rPr>
              <a:t>Modify Home page </a:t>
            </a:r>
            <a:r>
              <a:rPr lang="en-US" sz="1200" dirty="0">
                <a:solidFill>
                  <a:schemeClr val="tx2"/>
                </a:solidFill>
                <a:latin typeface="+mn-lt"/>
              </a:rPr>
              <a:t>: </a:t>
            </a:r>
            <a:r>
              <a:rPr lang="en-US" sz="1200" dirty="0">
                <a:latin typeface="+mn-lt"/>
              </a:rPr>
              <a:t>Open </a:t>
            </a:r>
            <a:r>
              <a:rPr lang="en-US" sz="1200" dirty="0" err="1">
                <a:latin typeface="+mn-lt"/>
              </a:rPr>
              <a:t>index.html</a:t>
            </a:r>
            <a:r>
              <a:rPr lang="en-US" sz="1200" dirty="0">
                <a:latin typeface="+mn-lt"/>
              </a:rPr>
              <a:t> in a text editor. </a:t>
            </a:r>
          </a:p>
          <a:p>
            <a:r>
              <a:rPr lang="en-US" sz="1200" dirty="0">
                <a:latin typeface="+mn-lt"/>
              </a:rPr>
              <a:t>Edit the code as follows:</a:t>
            </a:r>
          </a:p>
          <a:p>
            <a:endParaRPr lang="en-US" sz="1200" dirty="0">
              <a:latin typeface="+mn-lt"/>
            </a:endParaRPr>
          </a:p>
          <a:p>
            <a:r>
              <a:rPr lang="en-US" sz="1200" dirty="0">
                <a:latin typeface="+mn-lt"/>
              </a:rPr>
              <a:t>1. Add the following HTML5 shim code in the head section of the web page after the link element (to assist Internet Explorer 8 and earlier versions):</a:t>
            </a:r>
          </a:p>
          <a:p>
            <a:r>
              <a:rPr lang="en-US" sz="1200" dirty="0">
                <a:solidFill>
                  <a:schemeClr val="tx2"/>
                </a:solidFill>
                <a:latin typeface="+mn-lt"/>
              </a:rPr>
              <a:t>&lt;!--[if </a:t>
            </a:r>
            <a:r>
              <a:rPr lang="en-US" sz="1200" dirty="0" err="1">
                <a:solidFill>
                  <a:schemeClr val="tx2"/>
                </a:solidFill>
                <a:latin typeface="+mn-lt"/>
              </a:rPr>
              <a:t>lt</a:t>
            </a:r>
            <a:r>
              <a:rPr lang="en-US" sz="1200" dirty="0">
                <a:solidFill>
                  <a:schemeClr val="tx2"/>
                </a:solidFill>
                <a:latin typeface="+mn-lt"/>
              </a:rPr>
              <a:t> IE 9]&gt; &lt;script </a:t>
            </a:r>
            <a:r>
              <a:rPr lang="en-US" sz="1200" dirty="0" err="1">
                <a:solidFill>
                  <a:schemeClr val="tx2"/>
                </a:solidFill>
                <a:latin typeface="+mn-lt"/>
              </a:rPr>
              <a:t>src</a:t>
            </a:r>
            <a:r>
              <a:rPr lang="en-US" sz="1200" dirty="0">
                <a:solidFill>
                  <a:schemeClr val="tx2"/>
                </a:solidFill>
                <a:latin typeface="+mn-lt"/>
              </a:rPr>
              <a:t>="http://html5shim.googlecode.com/</a:t>
            </a:r>
            <a:r>
              <a:rPr lang="en-US" sz="1200" dirty="0" err="1">
                <a:solidFill>
                  <a:schemeClr val="tx2"/>
                </a:solidFill>
                <a:latin typeface="+mn-lt"/>
              </a:rPr>
              <a:t>svn</a:t>
            </a:r>
            <a:r>
              <a:rPr lang="en-US" sz="1200" dirty="0">
                <a:solidFill>
                  <a:schemeClr val="tx2"/>
                </a:solidFill>
                <a:latin typeface="+mn-lt"/>
              </a:rPr>
              <a:t>/trunk/html5.js"&gt; &lt;/script&gt; &lt;![</a:t>
            </a:r>
            <a:r>
              <a:rPr lang="en-US" sz="1200" dirty="0" err="1">
                <a:solidFill>
                  <a:schemeClr val="tx2"/>
                </a:solidFill>
                <a:latin typeface="+mn-lt"/>
              </a:rPr>
              <a:t>endif</a:t>
            </a:r>
            <a:r>
              <a:rPr lang="en-US" sz="1200" dirty="0">
                <a:solidFill>
                  <a:schemeClr val="tx2"/>
                </a:solidFill>
                <a:latin typeface="+mn-lt"/>
              </a:rPr>
              <a:t>]--&gt;</a:t>
            </a:r>
          </a:p>
          <a:p>
            <a:endParaRPr lang="en-US" sz="1200" dirty="0">
              <a:latin typeface="+mn-lt"/>
            </a:endParaRPr>
          </a:p>
          <a:p>
            <a:r>
              <a:rPr lang="en-US" sz="1200" dirty="0">
                <a:latin typeface="+mn-lt"/>
              </a:rPr>
              <a:t>2. Configure the left-column navigation area, which is contained within the </a:t>
            </a:r>
            <a:r>
              <a:rPr lang="en-US" sz="1200" dirty="0" err="1">
                <a:latin typeface="+mn-lt"/>
              </a:rPr>
              <a:t>nav</a:t>
            </a:r>
            <a:r>
              <a:rPr lang="en-US" sz="1200" dirty="0">
                <a:latin typeface="+mn-lt"/>
              </a:rPr>
              <a:t> element. Remove any &amp;</a:t>
            </a:r>
            <a:r>
              <a:rPr lang="en-US" sz="1200" dirty="0" err="1">
                <a:latin typeface="+mn-lt"/>
              </a:rPr>
              <a:t>nbsp</a:t>
            </a:r>
            <a:r>
              <a:rPr lang="en-US" sz="1200" dirty="0">
                <a:latin typeface="+mn-lt"/>
              </a:rPr>
              <a:t>; characters that may be present. Code an unordered list to organize the navigation hyperlinks. Each hyperlink should be contained within &lt;li&gt; tags.</a:t>
            </a:r>
          </a:p>
          <a:p>
            <a:r>
              <a:rPr lang="en-US" sz="1150" dirty="0">
                <a:solidFill>
                  <a:schemeClr val="tx2"/>
                </a:solidFill>
                <a:latin typeface="+mn-lt"/>
              </a:rPr>
              <a:t>&lt;</a:t>
            </a:r>
            <a:r>
              <a:rPr lang="en-US" sz="1150" dirty="0" err="1">
                <a:solidFill>
                  <a:schemeClr val="tx2"/>
                </a:solidFill>
                <a:latin typeface="+mn-lt"/>
              </a:rPr>
              <a:t>ul</a:t>
            </a:r>
            <a:r>
              <a:rPr lang="en-US" sz="1150" dirty="0">
                <a:solidFill>
                  <a:schemeClr val="tx2"/>
                </a:solidFill>
                <a:latin typeface="+mn-lt"/>
              </a:rPr>
              <a:t>&gt;</a:t>
            </a:r>
          </a:p>
          <a:p>
            <a:r>
              <a:rPr lang="en-US" sz="1150" dirty="0">
                <a:solidFill>
                  <a:schemeClr val="tx2"/>
                </a:solidFill>
                <a:latin typeface="+mn-lt"/>
              </a:rPr>
              <a:t>  &lt;li&gt;&lt;a </a:t>
            </a:r>
            <a:r>
              <a:rPr lang="en-US" sz="1150" dirty="0" err="1">
                <a:solidFill>
                  <a:schemeClr val="tx2"/>
                </a:solidFill>
                <a:latin typeface="+mn-lt"/>
              </a:rPr>
              <a:t>href</a:t>
            </a:r>
            <a:r>
              <a:rPr lang="en-US" sz="1150" dirty="0">
                <a:solidFill>
                  <a:schemeClr val="tx2"/>
                </a:solidFill>
                <a:latin typeface="+mn-lt"/>
              </a:rPr>
              <a:t>="</a:t>
            </a:r>
            <a:r>
              <a:rPr lang="en-US" sz="1150" dirty="0" err="1">
                <a:solidFill>
                  <a:schemeClr val="tx2"/>
                </a:solidFill>
                <a:latin typeface="+mn-lt"/>
              </a:rPr>
              <a:t>index.html</a:t>
            </a:r>
            <a:r>
              <a:rPr lang="en-US" sz="1150" dirty="0">
                <a:solidFill>
                  <a:schemeClr val="tx2"/>
                </a:solidFill>
                <a:latin typeface="+mn-lt"/>
              </a:rPr>
              <a:t>"&gt;Home&lt;/a&gt;&lt;/li&gt;</a:t>
            </a:r>
          </a:p>
          <a:p>
            <a:r>
              <a:rPr lang="en-US" sz="1150" dirty="0">
                <a:solidFill>
                  <a:schemeClr val="tx2"/>
                </a:solidFill>
                <a:latin typeface="+mn-lt"/>
              </a:rPr>
              <a:t>  &lt;li&gt;&lt;a </a:t>
            </a:r>
            <a:r>
              <a:rPr lang="en-US" sz="1150" dirty="0" err="1">
                <a:solidFill>
                  <a:schemeClr val="tx2"/>
                </a:solidFill>
                <a:latin typeface="+mn-lt"/>
              </a:rPr>
              <a:t>href</a:t>
            </a:r>
            <a:r>
              <a:rPr lang="en-US" sz="1150" dirty="0">
                <a:solidFill>
                  <a:schemeClr val="tx2"/>
                </a:solidFill>
                <a:latin typeface="+mn-lt"/>
              </a:rPr>
              <a:t>="</a:t>
            </a:r>
            <a:r>
              <a:rPr lang="en-US" sz="1150" dirty="0" err="1">
                <a:solidFill>
                  <a:schemeClr val="tx2"/>
                </a:solidFill>
                <a:latin typeface="+mn-lt"/>
              </a:rPr>
              <a:t>menu.html</a:t>
            </a:r>
            <a:r>
              <a:rPr lang="en-US" sz="1150" dirty="0">
                <a:solidFill>
                  <a:schemeClr val="tx2"/>
                </a:solidFill>
                <a:latin typeface="+mn-lt"/>
              </a:rPr>
              <a:t>"&gt;Menu&lt;/a&gt;&lt;/li&gt;</a:t>
            </a:r>
          </a:p>
          <a:p>
            <a:r>
              <a:rPr lang="en-US" sz="1150" dirty="0">
                <a:solidFill>
                  <a:schemeClr val="tx2"/>
                </a:solidFill>
                <a:latin typeface="+mn-lt"/>
              </a:rPr>
              <a:t>  &lt;li&gt;&lt;a </a:t>
            </a:r>
            <a:r>
              <a:rPr lang="en-US" sz="1150" dirty="0" err="1">
                <a:solidFill>
                  <a:schemeClr val="tx2"/>
                </a:solidFill>
                <a:latin typeface="+mn-lt"/>
              </a:rPr>
              <a:t>href</a:t>
            </a:r>
            <a:r>
              <a:rPr lang="en-US" sz="1150" dirty="0">
                <a:solidFill>
                  <a:schemeClr val="tx2"/>
                </a:solidFill>
                <a:latin typeface="+mn-lt"/>
              </a:rPr>
              <a:t>="</a:t>
            </a:r>
            <a:r>
              <a:rPr lang="en-US" sz="1150" dirty="0" err="1">
                <a:solidFill>
                  <a:schemeClr val="tx2"/>
                </a:solidFill>
                <a:latin typeface="+mn-lt"/>
              </a:rPr>
              <a:t>music.html</a:t>
            </a:r>
            <a:r>
              <a:rPr lang="en-US" sz="1150" dirty="0">
                <a:solidFill>
                  <a:schemeClr val="tx2"/>
                </a:solidFill>
                <a:latin typeface="+mn-lt"/>
              </a:rPr>
              <a:t>"&gt;Music&lt;/a&gt;&lt;/li&gt;</a:t>
            </a:r>
          </a:p>
          <a:p>
            <a:r>
              <a:rPr lang="en-US" sz="1150" dirty="0">
                <a:solidFill>
                  <a:schemeClr val="tx2"/>
                </a:solidFill>
                <a:latin typeface="+mn-lt"/>
              </a:rPr>
              <a:t>  &lt;li&gt;&lt;a </a:t>
            </a:r>
            <a:r>
              <a:rPr lang="en-US" sz="1150" dirty="0" err="1">
                <a:solidFill>
                  <a:schemeClr val="tx2"/>
                </a:solidFill>
                <a:latin typeface="+mn-lt"/>
              </a:rPr>
              <a:t>href</a:t>
            </a:r>
            <a:r>
              <a:rPr lang="en-US" sz="1150" dirty="0">
                <a:solidFill>
                  <a:schemeClr val="tx2"/>
                </a:solidFill>
                <a:latin typeface="+mn-lt"/>
              </a:rPr>
              <a:t>="</a:t>
            </a:r>
            <a:r>
              <a:rPr lang="en-US" sz="1150" dirty="0" err="1">
                <a:solidFill>
                  <a:schemeClr val="tx2"/>
                </a:solidFill>
                <a:latin typeface="+mn-lt"/>
              </a:rPr>
              <a:t>jobs.html</a:t>
            </a:r>
            <a:r>
              <a:rPr lang="en-US" sz="1150" dirty="0">
                <a:solidFill>
                  <a:schemeClr val="tx2"/>
                </a:solidFill>
                <a:latin typeface="+mn-lt"/>
              </a:rPr>
              <a:t>"&gt;Jobs&lt;/a&gt;&lt;/li&gt;</a:t>
            </a:r>
          </a:p>
          <a:p>
            <a:r>
              <a:rPr lang="en-US" sz="1150" dirty="0">
                <a:solidFill>
                  <a:schemeClr val="tx2"/>
                </a:solidFill>
                <a:latin typeface="+mn-lt"/>
              </a:rPr>
              <a:t>&lt;/</a:t>
            </a:r>
            <a:r>
              <a:rPr lang="en-US" sz="1150" dirty="0" err="1">
                <a:solidFill>
                  <a:schemeClr val="tx2"/>
                </a:solidFill>
                <a:latin typeface="+mn-lt"/>
              </a:rPr>
              <a:t>ul</a:t>
            </a:r>
            <a:r>
              <a:rPr lang="en-US" sz="1150" dirty="0">
                <a:solidFill>
                  <a:schemeClr val="tx2"/>
                </a:solidFill>
                <a:latin typeface="+mn-lt"/>
              </a:rPr>
              <a:t>&gt;</a:t>
            </a:r>
          </a:p>
          <a:p>
            <a:endParaRPr lang="en-US" sz="1200" dirty="0">
              <a:latin typeface="+mn-lt"/>
            </a:endParaRPr>
          </a:p>
          <a:p>
            <a:r>
              <a:rPr lang="en-US" sz="1200" dirty="0">
                <a:latin typeface="+mn-lt"/>
              </a:rPr>
              <a:t>3. Remove the </a:t>
            </a:r>
            <a:r>
              <a:rPr lang="en-US" sz="1200" dirty="0" err="1">
                <a:latin typeface="+mn-lt"/>
              </a:rPr>
              <a:t>img</a:t>
            </a:r>
            <a:r>
              <a:rPr lang="en-US" sz="1200" dirty="0">
                <a:latin typeface="+mn-lt"/>
              </a:rPr>
              <a:t> tag for the </a:t>
            </a:r>
            <a:r>
              <a:rPr lang="en-US" sz="1200" dirty="0" err="1">
                <a:latin typeface="+mn-lt"/>
              </a:rPr>
              <a:t>windingroad.jpg</a:t>
            </a:r>
            <a:r>
              <a:rPr lang="en-US" sz="1200" dirty="0">
                <a:latin typeface="+mn-lt"/>
              </a:rPr>
              <a:t> image. Configure a div element assigned to the </a:t>
            </a:r>
            <a:r>
              <a:rPr lang="en-US" sz="1200" dirty="0" err="1">
                <a:latin typeface="+mn-lt"/>
              </a:rPr>
              <a:t>heroroad</a:t>
            </a:r>
            <a:r>
              <a:rPr lang="en-US" sz="1200" dirty="0">
                <a:latin typeface="+mn-lt"/>
              </a:rPr>
              <a:t> id between the opening main tag and the opening h2 tag. There will be no HTML content in this div, which is a container for a background image you configured with CSS in Task 2.</a:t>
            </a:r>
          </a:p>
          <a:p>
            <a:r>
              <a:rPr lang="en-US" sz="1150" dirty="0">
                <a:solidFill>
                  <a:schemeClr val="tx2"/>
                </a:solidFill>
                <a:latin typeface="+mn-lt"/>
              </a:rPr>
              <a:t>&lt;div id="</a:t>
            </a:r>
            <a:r>
              <a:rPr lang="en-US" sz="1150" dirty="0" err="1">
                <a:solidFill>
                  <a:schemeClr val="tx2"/>
                </a:solidFill>
                <a:latin typeface="+mn-lt"/>
              </a:rPr>
              <a:t>heroroad</a:t>
            </a:r>
            <a:r>
              <a:rPr lang="en-US" sz="1150" dirty="0">
                <a:solidFill>
                  <a:schemeClr val="tx2"/>
                </a:solidFill>
                <a:latin typeface="+mn-lt"/>
              </a:rPr>
              <a:t>"&gt;&lt;/div&gt;</a:t>
            </a:r>
          </a:p>
          <a:p>
            <a:endParaRPr lang="en-US" sz="1200" dirty="0">
              <a:latin typeface="+mn-lt"/>
            </a:endParaRPr>
          </a:p>
          <a:p>
            <a:r>
              <a:rPr lang="en-US" sz="1200" dirty="0">
                <a:latin typeface="+mn-lt"/>
              </a:rPr>
              <a:t>Save the </a:t>
            </a:r>
            <a:r>
              <a:rPr lang="en-US" sz="1200" dirty="0" err="1">
                <a:latin typeface="+mn-lt"/>
              </a:rPr>
              <a:t>index.html</a:t>
            </a:r>
            <a:r>
              <a:rPr lang="en-US" sz="1200" dirty="0">
                <a:latin typeface="+mn-lt"/>
              </a:rPr>
              <a:t> file. It should look similar to the web page shown in Figure 6.50. Remember that validating your HTML and CSS can help you find syntax errors. Test and correct this page before you continue.</a:t>
            </a:r>
          </a:p>
        </p:txBody>
      </p:sp>
      <p:pic>
        <p:nvPicPr>
          <p:cNvPr id="4" name="Picture 3"/>
          <p:cNvPicPr>
            <a:picLocks noChangeAspect="1"/>
          </p:cNvPicPr>
          <p:nvPr/>
        </p:nvPicPr>
        <p:blipFill>
          <a:blip r:embed="rId3"/>
          <a:stretch>
            <a:fillRect/>
          </a:stretch>
        </p:blipFill>
        <p:spPr>
          <a:xfrm>
            <a:off x="5257800" y="762000"/>
            <a:ext cx="2819400" cy="2479504"/>
          </a:xfrm>
          <a:prstGeom prst="rect">
            <a:avLst/>
          </a:prstGeom>
        </p:spPr>
      </p:pic>
    </p:spTree>
    <p:extLst>
      <p:ext uri="{BB962C8B-B14F-4D97-AF65-F5344CB8AC3E}">
        <p14:creationId xmlns:p14="http://schemas.microsoft.com/office/powerpoint/2010/main" val="186284644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8130822" cy="387798"/>
          </a:xfrm>
        </p:spPr>
        <p:txBody>
          <a:bodyPr>
            <a:normAutofit fontScale="90000"/>
          </a:bodyPr>
          <a:lstStyle/>
          <a:p>
            <a:r>
              <a:rPr lang="en-US" dirty="0" err="1"/>
              <a:t>JavaJam</a:t>
            </a:r>
            <a:r>
              <a:rPr lang="en-US" dirty="0"/>
              <a:t> Case Study MP3 Chapter 6 (2-column layout)</a:t>
            </a:r>
          </a:p>
        </p:txBody>
      </p:sp>
      <p:sp>
        <p:nvSpPr>
          <p:cNvPr id="5" name="Rectangle 4"/>
          <p:cNvSpPr/>
          <p:nvPr/>
        </p:nvSpPr>
        <p:spPr>
          <a:xfrm>
            <a:off x="381000" y="545966"/>
            <a:ext cx="4334933" cy="6155531"/>
          </a:xfrm>
          <a:prstGeom prst="rect">
            <a:avLst/>
          </a:prstGeom>
        </p:spPr>
        <p:txBody>
          <a:bodyPr wrap="square">
            <a:spAutoFit/>
          </a:bodyPr>
          <a:lstStyle/>
          <a:p>
            <a:r>
              <a:rPr lang="en-US" sz="1200" dirty="0">
                <a:solidFill>
                  <a:schemeClr val="tx2"/>
                </a:solidFill>
                <a:latin typeface="+mn-lt"/>
              </a:rPr>
              <a:t>Task 4 </a:t>
            </a:r>
            <a:r>
              <a:rPr lang="en-US" sz="1200" dirty="0">
                <a:latin typeface="+mn-lt"/>
                <a:hlinkClick r:id="rId2" action="ppaction://hlinksldjump"/>
              </a:rPr>
              <a:t>Modify Menu page</a:t>
            </a:r>
            <a:r>
              <a:rPr lang="en-US" sz="1200" dirty="0">
                <a:latin typeface="+mn-lt"/>
              </a:rPr>
              <a:t>  </a:t>
            </a:r>
            <a:r>
              <a:rPr lang="en-US" sz="1200" dirty="0">
                <a:solidFill>
                  <a:schemeClr val="tx2"/>
                </a:solidFill>
                <a:latin typeface="+mn-lt"/>
              </a:rPr>
              <a:t>: </a:t>
            </a:r>
            <a:r>
              <a:rPr lang="en-US" sz="1200" dirty="0">
                <a:latin typeface="+mn-lt"/>
              </a:rPr>
              <a:t>Open </a:t>
            </a:r>
            <a:r>
              <a:rPr lang="en-US" sz="1200" dirty="0" err="1">
                <a:latin typeface="+mn-lt"/>
              </a:rPr>
              <a:t>menu.html</a:t>
            </a:r>
            <a:r>
              <a:rPr lang="en-US" sz="1200" dirty="0">
                <a:latin typeface="+mn-lt"/>
              </a:rPr>
              <a:t> in a text editor. Configure the left-column navigation area, navigation hyperlinks, and HTML5 shim in the same manner as the home page. Remove the </a:t>
            </a:r>
            <a:r>
              <a:rPr lang="en-US" sz="1200" dirty="0" err="1">
                <a:latin typeface="+mn-lt"/>
              </a:rPr>
              <a:t>img</a:t>
            </a:r>
            <a:r>
              <a:rPr lang="en-US" sz="1200" dirty="0">
                <a:latin typeface="+mn-lt"/>
              </a:rPr>
              <a:t> tag for the </a:t>
            </a:r>
            <a:r>
              <a:rPr lang="en-US" sz="1200" dirty="0" err="1">
                <a:latin typeface="+mn-lt"/>
              </a:rPr>
              <a:t>mugs.jpg</a:t>
            </a:r>
            <a:r>
              <a:rPr lang="en-US" sz="1200" dirty="0">
                <a:latin typeface="+mn-lt"/>
              </a:rPr>
              <a:t> image. Configure a div element assigned to the </a:t>
            </a:r>
            <a:r>
              <a:rPr lang="en-US" sz="1200" dirty="0" err="1">
                <a:latin typeface="+mn-lt"/>
              </a:rPr>
              <a:t>heromugs</a:t>
            </a:r>
            <a:r>
              <a:rPr lang="en-US" sz="1200" dirty="0">
                <a:latin typeface="+mn-lt"/>
              </a:rPr>
              <a:t> id between the opening main tag and the opening h2 tag. </a:t>
            </a:r>
          </a:p>
          <a:p>
            <a:r>
              <a:rPr lang="en-US" sz="1150" dirty="0">
                <a:latin typeface="+mn-lt"/>
              </a:rPr>
              <a:t>Replace: </a:t>
            </a:r>
            <a:r>
              <a:rPr lang="en-US" sz="1150" dirty="0">
                <a:solidFill>
                  <a:schemeClr val="tx2"/>
                </a:solidFill>
                <a:latin typeface="+mn-lt"/>
              </a:rPr>
              <a:t>&lt;</a:t>
            </a:r>
            <a:r>
              <a:rPr lang="en-US" sz="1150" dirty="0" err="1">
                <a:solidFill>
                  <a:schemeClr val="tx2"/>
                </a:solidFill>
                <a:latin typeface="+mn-lt"/>
              </a:rPr>
              <a:t>img</a:t>
            </a:r>
            <a:r>
              <a:rPr lang="en-US" sz="1150" dirty="0">
                <a:solidFill>
                  <a:schemeClr val="tx2"/>
                </a:solidFill>
                <a:latin typeface="+mn-lt"/>
              </a:rPr>
              <a:t> </a:t>
            </a:r>
            <a:r>
              <a:rPr lang="en-US" sz="1150" dirty="0" err="1">
                <a:solidFill>
                  <a:schemeClr val="tx2"/>
                </a:solidFill>
                <a:latin typeface="+mn-lt"/>
              </a:rPr>
              <a:t>src</a:t>
            </a:r>
            <a:r>
              <a:rPr lang="en-US" sz="1150" dirty="0">
                <a:solidFill>
                  <a:schemeClr val="tx2"/>
                </a:solidFill>
                <a:latin typeface="+mn-lt"/>
              </a:rPr>
              <a:t>="</a:t>
            </a:r>
            <a:r>
              <a:rPr lang="en-US" sz="1150" dirty="0" err="1">
                <a:solidFill>
                  <a:schemeClr val="tx2"/>
                </a:solidFill>
                <a:latin typeface="+mn-lt"/>
              </a:rPr>
              <a:t>mugs.jpg</a:t>
            </a:r>
            <a:r>
              <a:rPr lang="en-US" sz="1150" dirty="0">
                <a:solidFill>
                  <a:schemeClr val="tx2"/>
                </a:solidFill>
                <a:latin typeface="+mn-lt"/>
              </a:rPr>
              <a:t>" alt="mugs on a wall" align="right" width="400" height="300"&gt;</a:t>
            </a:r>
          </a:p>
          <a:p>
            <a:r>
              <a:rPr lang="en-US" sz="1150" dirty="0">
                <a:latin typeface="+mn-lt"/>
              </a:rPr>
              <a:t>With: </a:t>
            </a:r>
            <a:r>
              <a:rPr lang="en-US" sz="1150" dirty="0">
                <a:solidFill>
                  <a:schemeClr val="tx2"/>
                </a:solidFill>
                <a:latin typeface="+mn-lt"/>
              </a:rPr>
              <a:t>&lt;div id="</a:t>
            </a:r>
            <a:r>
              <a:rPr lang="en-US" sz="1150" dirty="0" err="1">
                <a:solidFill>
                  <a:schemeClr val="tx2"/>
                </a:solidFill>
                <a:latin typeface="+mn-lt"/>
              </a:rPr>
              <a:t>heromugs</a:t>
            </a:r>
            <a:r>
              <a:rPr lang="en-US" sz="1150" dirty="0">
                <a:solidFill>
                  <a:schemeClr val="tx2"/>
                </a:solidFill>
                <a:latin typeface="+mn-lt"/>
              </a:rPr>
              <a:t>"&gt;&lt;/div&gt;</a:t>
            </a:r>
          </a:p>
          <a:p>
            <a:endParaRPr lang="en-US" sz="1200" dirty="0">
              <a:latin typeface="+mn-lt"/>
            </a:endParaRPr>
          </a:p>
          <a:p>
            <a:r>
              <a:rPr lang="en-US" sz="1200" dirty="0">
                <a:latin typeface="+mn-lt"/>
              </a:rPr>
              <a:t>Save your new </a:t>
            </a:r>
            <a:r>
              <a:rPr lang="en-US" sz="1200" dirty="0" err="1">
                <a:latin typeface="+mn-lt"/>
              </a:rPr>
              <a:t>menu.html</a:t>
            </a:r>
            <a:r>
              <a:rPr lang="en-US" sz="1200" dirty="0">
                <a:latin typeface="+mn-lt"/>
              </a:rPr>
              <a:t> page and test it in a browser. It should look similar to the web page shown in Figure 6.51. Use the CSS and HTML validators to help you find syntax errors.</a:t>
            </a:r>
          </a:p>
          <a:p>
            <a:endParaRPr lang="en-US" sz="1200" dirty="0">
              <a:latin typeface="+mn-lt"/>
            </a:endParaRPr>
          </a:p>
          <a:p>
            <a:r>
              <a:rPr lang="en-US" sz="1200" dirty="0">
                <a:solidFill>
                  <a:schemeClr val="tx2"/>
                </a:solidFill>
                <a:latin typeface="+mn-lt"/>
              </a:rPr>
              <a:t>Task 5 </a:t>
            </a:r>
            <a:r>
              <a:rPr lang="en-US" sz="1200" dirty="0">
                <a:latin typeface="+mn-lt"/>
                <a:hlinkClick r:id="rId2" action="ppaction://hlinksldjump"/>
              </a:rPr>
              <a:t>Modify Music page</a:t>
            </a:r>
            <a:r>
              <a:rPr lang="en-US" sz="1200" dirty="0">
                <a:latin typeface="+mn-lt"/>
              </a:rPr>
              <a:t>  </a:t>
            </a:r>
            <a:r>
              <a:rPr lang="en-US" sz="1200" dirty="0">
                <a:solidFill>
                  <a:schemeClr val="tx2"/>
                </a:solidFill>
                <a:latin typeface="+mn-lt"/>
              </a:rPr>
              <a:t>: </a:t>
            </a:r>
            <a:r>
              <a:rPr lang="en-US" sz="1200" dirty="0">
                <a:latin typeface="+mn-lt"/>
              </a:rPr>
              <a:t>Open </a:t>
            </a:r>
            <a:r>
              <a:rPr lang="en-US" sz="1200" dirty="0" err="1">
                <a:latin typeface="+mn-lt"/>
              </a:rPr>
              <a:t>music.html</a:t>
            </a:r>
            <a:r>
              <a:rPr lang="en-US" sz="1200" dirty="0">
                <a:latin typeface="+mn-lt"/>
              </a:rPr>
              <a:t> in a text editor. Configure the left-column navigation area, navigation hyperlinks, and HTML5 shim in the same manner as the home page. Configure a div element assigned to the </a:t>
            </a:r>
            <a:r>
              <a:rPr lang="en-US" sz="1200" dirty="0" err="1">
                <a:latin typeface="+mn-lt"/>
              </a:rPr>
              <a:t>heroguitar</a:t>
            </a:r>
            <a:r>
              <a:rPr lang="en-US" sz="1200" dirty="0">
                <a:latin typeface="+mn-lt"/>
              </a:rPr>
              <a:t> id between the opening main tag and the opening h2 tag.</a:t>
            </a:r>
          </a:p>
          <a:p>
            <a:r>
              <a:rPr lang="en-US" sz="1200" dirty="0">
                <a:latin typeface="+mn-lt"/>
              </a:rPr>
              <a:t>Configure the thumbnail images to float to the left. Add class="</a:t>
            </a:r>
            <a:r>
              <a:rPr lang="en-US" sz="1200" dirty="0" err="1">
                <a:latin typeface="+mn-lt"/>
              </a:rPr>
              <a:t>floatleft</a:t>
            </a:r>
            <a:r>
              <a:rPr lang="en-US" sz="1200" dirty="0">
                <a:latin typeface="+mn-lt"/>
              </a:rPr>
              <a:t>" to the image tag for each thumbnail image. </a:t>
            </a:r>
          </a:p>
          <a:p>
            <a:endParaRPr lang="en-US" sz="1200" dirty="0">
              <a:latin typeface="+mn-lt"/>
            </a:endParaRPr>
          </a:p>
          <a:p>
            <a:r>
              <a:rPr lang="en-US" sz="1150" dirty="0">
                <a:solidFill>
                  <a:schemeClr val="tx2"/>
                </a:solidFill>
                <a:latin typeface="+mn-lt"/>
              </a:rPr>
              <a:t>&lt;div id="</a:t>
            </a:r>
            <a:r>
              <a:rPr lang="en-US" sz="1150" dirty="0" err="1">
                <a:solidFill>
                  <a:schemeClr val="tx2"/>
                </a:solidFill>
                <a:latin typeface="+mn-lt"/>
              </a:rPr>
              <a:t>heroguitar</a:t>
            </a:r>
            <a:r>
              <a:rPr lang="en-US" sz="1150" dirty="0">
                <a:solidFill>
                  <a:schemeClr val="tx2"/>
                </a:solidFill>
                <a:latin typeface="+mn-lt"/>
              </a:rPr>
              <a:t>"&gt;&lt;/div&gt;</a:t>
            </a:r>
          </a:p>
          <a:p>
            <a:r>
              <a:rPr lang="en-US" sz="1150" dirty="0">
                <a:latin typeface="+mn-lt"/>
              </a:rPr>
              <a:t>Replace: </a:t>
            </a:r>
            <a:r>
              <a:rPr lang="en-US" sz="1150" dirty="0">
                <a:solidFill>
                  <a:schemeClr val="tx2"/>
                </a:solidFill>
                <a:latin typeface="+mn-lt"/>
              </a:rPr>
              <a:t>&lt;a </a:t>
            </a:r>
            <a:r>
              <a:rPr lang="en-US" sz="1150" dirty="0" err="1">
                <a:solidFill>
                  <a:schemeClr val="tx2"/>
                </a:solidFill>
                <a:latin typeface="+mn-lt"/>
              </a:rPr>
              <a:t>href</a:t>
            </a:r>
            <a:r>
              <a:rPr lang="en-US" sz="1150" dirty="0">
                <a:solidFill>
                  <a:schemeClr val="tx2"/>
                </a:solidFill>
                <a:latin typeface="+mn-lt"/>
              </a:rPr>
              <a:t>="images/</a:t>
            </a:r>
            <a:r>
              <a:rPr lang="en-US" sz="1150" dirty="0" err="1">
                <a:solidFill>
                  <a:schemeClr val="tx2"/>
                </a:solidFill>
                <a:latin typeface="+mn-lt"/>
              </a:rPr>
              <a:t>melanie.jpg</a:t>
            </a:r>
            <a:r>
              <a:rPr lang="en-US" sz="1150" dirty="0">
                <a:solidFill>
                  <a:schemeClr val="tx2"/>
                </a:solidFill>
                <a:latin typeface="+mn-lt"/>
              </a:rPr>
              <a:t>"&gt;&lt;</a:t>
            </a:r>
            <a:r>
              <a:rPr lang="en-US" sz="1150" dirty="0" err="1">
                <a:solidFill>
                  <a:schemeClr val="tx2"/>
                </a:solidFill>
                <a:latin typeface="+mn-lt"/>
              </a:rPr>
              <a:t>img</a:t>
            </a:r>
            <a:r>
              <a:rPr lang="en-US" sz="1150" dirty="0">
                <a:solidFill>
                  <a:schemeClr val="tx2"/>
                </a:solidFill>
                <a:latin typeface="+mn-lt"/>
              </a:rPr>
              <a:t> </a:t>
            </a:r>
            <a:r>
              <a:rPr lang="en-US" sz="1150" dirty="0" err="1">
                <a:solidFill>
                  <a:schemeClr val="tx2"/>
                </a:solidFill>
                <a:latin typeface="+mn-lt"/>
              </a:rPr>
              <a:t>src</a:t>
            </a:r>
            <a:r>
              <a:rPr lang="en-US" sz="1150" dirty="0">
                <a:solidFill>
                  <a:schemeClr val="tx2"/>
                </a:solidFill>
                <a:latin typeface="+mn-lt"/>
              </a:rPr>
              <a:t>="images/</a:t>
            </a:r>
            <a:r>
              <a:rPr lang="en-US" sz="1150" dirty="0" err="1">
                <a:solidFill>
                  <a:schemeClr val="tx2"/>
                </a:solidFill>
                <a:latin typeface="+mn-lt"/>
              </a:rPr>
              <a:t>melaniethumb.jpg</a:t>
            </a:r>
            <a:r>
              <a:rPr lang="en-US" sz="1150" dirty="0">
                <a:solidFill>
                  <a:schemeClr val="tx2"/>
                </a:solidFill>
                <a:latin typeface="+mn-lt"/>
              </a:rPr>
              <a:t>" alt="Melanie Morris" width="80" height="80"&gt;&lt;/a&gt;</a:t>
            </a:r>
          </a:p>
          <a:p>
            <a:r>
              <a:rPr lang="en-US" sz="1150" dirty="0">
                <a:latin typeface="+mn-lt"/>
              </a:rPr>
              <a:t>With: </a:t>
            </a:r>
            <a:r>
              <a:rPr lang="en-US" sz="1150" dirty="0">
                <a:solidFill>
                  <a:schemeClr val="tx2"/>
                </a:solidFill>
                <a:latin typeface="+mn-lt"/>
              </a:rPr>
              <a:t>&lt;a </a:t>
            </a:r>
            <a:r>
              <a:rPr lang="en-US" sz="1150" dirty="0" err="1">
                <a:solidFill>
                  <a:schemeClr val="tx2"/>
                </a:solidFill>
                <a:latin typeface="+mn-lt"/>
              </a:rPr>
              <a:t>href</a:t>
            </a:r>
            <a:r>
              <a:rPr lang="en-US" sz="1150" dirty="0">
                <a:solidFill>
                  <a:schemeClr val="tx2"/>
                </a:solidFill>
                <a:latin typeface="+mn-lt"/>
              </a:rPr>
              <a:t>="</a:t>
            </a:r>
            <a:r>
              <a:rPr lang="en-US" sz="1150" dirty="0">
                <a:solidFill>
                  <a:schemeClr val="tx2"/>
                </a:solidFill>
              </a:rPr>
              <a:t> </a:t>
            </a:r>
            <a:r>
              <a:rPr lang="en-US" sz="1150" dirty="0">
                <a:solidFill>
                  <a:schemeClr val="tx2"/>
                </a:solidFill>
                <a:latin typeface="+mn-lt"/>
              </a:rPr>
              <a:t>images/</a:t>
            </a:r>
            <a:r>
              <a:rPr lang="en-US" sz="1150" dirty="0">
                <a:solidFill>
                  <a:schemeClr val="tx2"/>
                </a:solidFill>
                <a:latin typeface="+mn-lt"/>
              </a:rPr>
              <a:t>melanie.jpg"&gt;&lt;</a:t>
            </a:r>
            <a:r>
              <a:rPr lang="en-US" sz="1150" dirty="0" err="1">
                <a:solidFill>
                  <a:schemeClr val="tx2"/>
                </a:solidFill>
                <a:latin typeface="+mn-lt"/>
              </a:rPr>
              <a:t>img</a:t>
            </a:r>
            <a:r>
              <a:rPr lang="en-US" sz="1150" dirty="0">
                <a:solidFill>
                  <a:schemeClr val="tx2"/>
                </a:solidFill>
                <a:latin typeface="+mn-lt"/>
              </a:rPr>
              <a:t> </a:t>
            </a:r>
            <a:r>
              <a:rPr lang="en-US" sz="1150" dirty="0" err="1">
                <a:solidFill>
                  <a:schemeClr val="tx2"/>
                </a:solidFill>
                <a:latin typeface="+mn-lt"/>
              </a:rPr>
              <a:t>src</a:t>
            </a:r>
            <a:r>
              <a:rPr lang="en-US" sz="1150" dirty="0">
                <a:solidFill>
                  <a:schemeClr val="tx2"/>
                </a:solidFill>
                <a:latin typeface="+mn-lt"/>
              </a:rPr>
              <a:t>="</a:t>
            </a:r>
            <a:r>
              <a:rPr lang="en-US" sz="1150" dirty="0">
                <a:solidFill>
                  <a:schemeClr val="tx2"/>
                </a:solidFill>
              </a:rPr>
              <a:t> </a:t>
            </a:r>
            <a:r>
              <a:rPr lang="en-US" sz="1150" dirty="0">
                <a:solidFill>
                  <a:schemeClr val="tx2"/>
                </a:solidFill>
                <a:latin typeface="+mn-lt"/>
              </a:rPr>
              <a:t>images/</a:t>
            </a:r>
            <a:r>
              <a:rPr lang="en-US" sz="1150" dirty="0">
                <a:solidFill>
                  <a:schemeClr val="tx2"/>
                </a:solidFill>
                <a:latin typeface="+mn-lt"/>
              </a:rPr>
              <a:t>melaniethumb.jpg" class="</a:t>
            </a:r>
            <a:r>
              <a:rPr lang="en-US" sz="1150" dirty="0" err="1">
                <a:solidFill>
                  <a:schemeClr val="tx2"/>
                </a:solidFill>
                <a:latin typeface="+mn-lt"/>
              </a:rPr>
              <a:t>floatleft</a:t>
            </a:r>
            <a:r>
              <a:rPr lang="en-US" sz="1150" dirty="0">
                <a:solidFill>
                  <a:schemeClr val="tx2"/>
                </a:solidFill>
                <a:latin typeface="+mn-lt"/>
              </a:rPr>
              <a:t>" alt="Melanie Morris" width="80" height="80"&gt;&lt;/a&gt;   </a:t>
            </a:r>
            <a:r>
              <a:rPr lang="en-US" sz="1150" dirty="0">
                <a:latin typeface="+mn-lt"/>
              </a:rPr>
              <a:t> Also do for “Greg” images.</a:t>
            </a:r>
          </a:p>
          <a:p>
            <a:endParaRPr lang="en-US" sz="1200" dirty="0">
              <a:latin typeface="+mn-lt"/>
            </a:endParaRPr>
          </a:p>
          <a:p>
            <a:r>
              <a:rPr lang="en-US" sz="1200" dirty="0">
                <a:latin typeface="+mn-lt"/>
              </a:rPr>
              <a:t>Save your new </a:t>
            </a:r>
            <a:r>
              <a:rPr lang="en-US" sz="1200" dirty="0" err="1">
                <a:latin typeface="+mn-lt"/>
              </a:rPr>
              <a:t>music.html</a:t>
            </a:r>
            <a:r>
              <a:rPr lang="en-US" sz="1200" dirty="0">
                <a:latin typeface="+mn-lt"/>
              </a:rPr>
              <a:t> page and test it in a browser. It should look similar to the web page shown in Figure 6.52. Use the CSS and HTML validators to help you find syntax errors.</a:t>
            </a:r>
          </a:p>
        </p:txBody>
      </p:sp>
      <p:pic>
        <p:nvPicPr>
          <p:cNvPr id="7" name="Picture 6"/>
          <p:cNvPicPr>
            <a:picLocks noChangeAspect="1"/>
          </p:cNvPicPr>
          <p:nvPr/>
        </p:nvPicPr>
        <p:blipFill>
          <a:blip r:embed="rId3"/>
          <a:stretch>
            <a:fillRect/>
          </a:stretch>
        </p:blipFill>
        <p:spPr>
          <a:xfrm>
            <a:off x="5632132" y="1066799"/>
            <a:ext cx="2904391" cy="2556933"/>
          </a:xfrm>
          <a:prstGeom prst="rect">
            <a:avLst/>
          </a:prstGeom>
        </p:spPr>
      </p:pic>
      <p:pic>
        <p:nvPicPr>
          <p:cNvPr id="8" name="Picture 7"/>
          <p:cNvPicPr>
            <a:picLocks noChangeAspect="1"/>
          </p:cNvPicPr>
          <p:nvPr/>
        </p:nvPicPr>
        <p:blipFill>
          <a:blip r:embed="rId4"/>
          <a:stretch>
            <a:fillRect/>
          </a:stretch>
        </p:blipFill>
        <p:spPr>
          <a:xfrm>
            <a:off x="5943600" y="3886200"/>
            <a:ext cx="2282065" cy="2593256"/>
          </a:xfrm>
          <a:prstGeom prst="rect">
            <a:avLst/>
          </a:prstGeom>
        </p:spPr>
      </p:pic>
    </p:spTree>
    <p:extLst>
      <p:ext uri="{BB962C8B-B14F-4D97-AF65-F5344CB8AC3E}">
        <p14:creationId xmlns:p14="http://schemas.microsoft.com/office/powerpoint/2010/main" val="5465852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78422" cy="387798"/>
          </a:xfrm>
        </p:spPr>
        <p:txBody>
          <a:bodyPr>
            <a:normAutofit fontScale="90000"/>
          </a:bodyPr>
          <a:lstStyle/>
          <a:p>
            <a:r>
              <a:rPr lang="en-US" dirty="0" err="1"/>
              <a:t>JavaJam</a:t>
            </a:r>
            <a:r>
              <a:rPr lang="en-US" dirty="0"/>
              <a:t> Case Study MP3 Chapter 7 (3-column layout)</a:t>
            </a:r>
          </a:p>
        </p:txBody>
      </p:sp>
      <p:sp>
        <p:nvSpPr>
          <p:cNvPr id="4" name="Rectangle 3"/>
          <p:cNvSpPr/>
          <p:nvPr/>
        </p:nvSpPr>
        <p:spPr>
          <a:xfrm>
            <a:off x="152400" y="521037"/>
            <a:ext cx="4572000" cy="5755422"/>
          </a:xfrm>
          <a:prstGeom prst="rect">
            <a:avLst/>
          </a:prstGeom>
        </p:spPr>
        <p:txBody>
          <a:bodyPr>
            <a:spAutoFit/>
          </a:bodyPr>
          <a:lstStyle/>
          <a:p>
            <a:r>
              <a:rPr lang="en-US" sz="1150" dirty="0">
                <a:latin typeface="+mn-lt"/>
              </a:rPr>
              <a:t>See Chapter 2 for an introduction to the </a:t>
            </a:r>
            <a:r>
              <a:rPr lang="en-US" sz="1150" dirty="0" err="1">
                <a:latin typeface="+mn-lt"/>
              </a:rPr>
              <a:t>JavaJam</a:t>
            </a:r>
            <a:r>
              <a:rPr lang="en-US" sz="1150" dirty="0">
                <a:latin typeface="+mn-lt"/>
              </a:rPr>
              <a:t> Coffee House case study. Figure 2.30 shows a site map for the </a:t>
            </a:r>
            <a:r>
              <a:rPr lang="en-US" sz="1150" dirty="0" err="1">
                <a:latin typeface="+mn-lt"/>
              </a:rPr>
              <a:t>JavaJam</a:t>
            </a:r>
            <a:r>
              <a:rPr lang="en-US" sz="1150" dirty="0">
                <a:latin typeface="+mn-lt"/>
              </a:rPr>
              <a:t> website. In this case study, you will configure the website to display in mobile devices using the single-column layout shown in Figure 7.17. You will code media queries for mobile styles; modify the current desktop styles; and update the Home, Menu, and Music pages. Use the Chapter 6 </a:t>
            </a:r>
            <a:r>
              <a:rPr lang="en-US" sz="1150" dirty="0" err="1">
                <a:latin typeface="+mn-lt"/>
              </a:rPr>
              <a:t>JavaJam</a:t>
            </a:r>
            <a:r>
              <a:rPr lang="en-US" sz="1150" dirty="0">
                <a:latin typeface="+mn-lt"/>
              </a:rPr>
              <a:t> website as a starting point for this case study. When you are finished, the website will look the same in desktop browsers (see Figure 6.50). The mobile display should be similar to Figure 7.37 or 7.38.</a:t>
            </a:r>
          </a:p>
          <a:p>
            <a:endParaRPr lang="en-US" sz="1150" dirty="0">
              <a:latin typeface="+mn-lt"/>
            </a:endParaRPr>
          </a:p>
          <a:p>
            <a:r>
              <a:rPr lang="en-US" sz="1150" dirty="0">
                <a:solidFill>
                  <a:schemeClr val="tx2"/>
                </a:solidFill>
                <a:latin typeface="+mn-lt"/>
              </a:rPr>
              <a:t>Task 2: Modify the Home Page. </a:t>
            </a:r>
            <a:r>
              <a:rPr lang="en-US" sz="1150" dirty="0">
                <a:latin typeface="+mn-lt"/>
              </a:rPr>
              <a:t>Open </a:t>
            </a:r>
            <a:r>
              <a:rPr lang="en-US" sz="1150" dirty="0" err="1">
                <a:latin typeface="+mn-lt"/>
              </a:rPr>
              <a:t>index.html</a:t>
            </a:r>
            <a:r>
              <a:rPr lang="en-US" sz="1150" dirty="0">
                <a:latin typeface="+mn-lt"/>
              </a:rPr>
              <a:t> in a text editor. Edit the code as follows: </a:t>
            </a:r>
          </a:p>
          <a:p>
            <a:r>
              <a:rPr lang="en-US" sz="1150" dirty="0">
                <a:latin typeface="+mn-lt"/>
              </a:rPr>
              <a:t>1. Configure a viewport meta tag that configures the width to the device-width and sets the initial-scale to 1.0.</a:t>
            </a:r>
          </a:p>
          <a:p>
            <a:r>
              <a:rPr lang="en-US" sz="1150" dirty="0">
                <a:solidFill>
                  <a:schemeClr val="tx2"/>
                </a:solidFill>
                <a:latin typeface="+mn-lt"/>
              </a:rPr>
              <a:t>&lt;meta name="viewport" content="width=device-width, initial-scale=1.0"&gt;</a:t>
            </a:r>
          </a:p>
          <a:p>
            <a:endParaRPr lang="en-US" sz="1150" dirty="0">
              <a:latin typeface="+mn-lt"/>
            </a:endParaRPr>
          </a:p>
          <a:p>
            <a:r>
              <a:rPr lang="en-US" sz="1150" dirty="0">
                <a:latin typeface="+mn-lt"/>
              </a:rPr>
              <a:t>2. The home page displays a phone number in the contact information area.  Wouldn’t it be handy if a person using a smartphone could click on the phone number to call the coffee house? You can make that happen by using </a:t>
            </a:r>
            <a:r>
              <a:rPr lang="en-US" sz="1150" dirty="0" err="1">
                <a:latin typeface="+mn-lt"/>
              </a:rPr>
              <a:t>tel</a:t>
            </a:r>
            <a:r>
              <a:rPr lang="en-US" sz="1150" dirty="0">
                <a:latin typeface="+mn-lt"/>
              </a:rPr>
              <a:t>: in a hyperlink. Configure a hyperlink assigned to an id named mobile that contains the phone number as shown below.</a:t>
            </a:r>
          </a:p>
          <a:p>
            <a:r>
              <a:rPr lang="en-US" sz="1150" dirty="0">
                <a:latin typeface="+mn-lt"/>
              </a:rPr>
              <a:t>A telephone link could confuse those visiting the site with a desktop browser. Code another phone number directly after the hyperlink. </a:t>
            </a:r>
          </a:p>
          <a:p>
            <a:r>
              <a:rPr lang="en-US" sz="1150" dirty="0">
                <a:latin typeface="+mn-lt"/>
              </a:rPr>
              <a:t>Code a span element assigned to an id named desktop around the phone number as shown below:</a:t>
            </a:r>
          </a:p>
          <a:p>
            <a:r>
              <a:rPr lang="en-US" sz="1150" dirty="0">
                <a:solidFill>
                  <a:schemeClr val="tx2"/>
                </a:solidFill>
                <a:latin typeface="+mn-lt"/>
              </a:rPr>
              <a:t>&lt;a id="mobile" </a:t>
            </a:r>
            <a:r>
              <a:rPr lang="en-US" sz="1150" dirty="0" err="1">
                <a:solidFill>
                  <a:schemeClr val="tx2"/>
                </a:solidFill>
                <a:latin typeface="+mn-lt"/>
              </a:rPr>
              <a:t>href</a:t>
            </a:r>
            <a:r>
              <a:rPr lang="en-US" sz="1150" dirty="0">
                <a:solidFill>
                  <a:schemeClr val="tx2"/>
                </a:solidFill>
                <a:latin typeface="+mn-lt"/>
              </a:rPr>
              <a:t>="tel:888-555-5555"&gt;888-555-5555&lt;/a&gt; &lt;span id="desktop"&gt;888-555-5555&lt;/span&gt;&lt;</a:t>
            </a:r>
            <a:r>
              <a:rPr lang="en-US" sz="1150" dirty="0" err="1">
                <a:solidFill>
                  <a:schemeClr val="tx2"/>
                </a:solidFill>
                <a:latin typeface="+mn-lt"/>
              </a:rPr>
              <a:t>br</a:t>
            </a:r>
            <a:r>
              <a:rPr lang="en-US" sz="1150" dirty="0">
                <a:solidFill>
                  <a:schemeClr val="tx2"/>
                </a:solidFill>
                <a:latin typeface="+mn-lt"/>
              </a:rPr>
              <a:t>&gt;&lt;</a:t>
            </a:r>
            <a:r>
              <a:rPr lang="en-US" sz="1150" dirty="0" err="1">
                <a:solidFill>
                  <a:schemeClr val="tx2"/>
                </a:solidFill>
                <a:latin typeface="+mn-lt"/>
              </a:rPr>
              <a:t>br</a:t>
            </a:r>
            <a:r>
              <a:rPr lang="en-US" sz="1150" dirty="0">
                <a:solidFill>
                  <a:schemeClr val="tx2"/>
                </a:solidFill>
                <a:latin typeface="+mn-lt"/>
              </a:rPr>
              <a:t>&gt;</a:t>
            </a:r>
          </a:p>
          <a:p>
            <a:endParaRPr lang="en-US" sz="1150" dirty="0">
              <a:solidFill>
                <a:schemeClr val="tx2"/>
              </a:solidFill>
              <a:latin typeface="+mn-lt"/>
            </a:endParaRPr>
          </a:p>
          <a:p>
            <a:r>
              <a:rPr lang="en-US" sz="1150" dirty="0">
                <a:latin typeface="+mn-lt"/>
              </a:rPr>
              <a:t>Don’t worry about the two phone numbers that are now on the page. You’ll configure CSS in Tasks 5 and 7 to show the appropriate phone number (with or without the telephone link) to your website visitors. </a:t>
            </a:r>
          </a:p>
        </p:txBody>
      </p:sp>
      <p:sp>
        <p:nvSpPr>
          <p:cNvPr id="5" name="Rectangle 4"/>
          <p:cNvSpPr/>
          <p:nvPr/>
        </p:nvSpPr>
        <p:spPr>
          <a:xfrm>
            <a:off x="4648200" y="521037"/>
            <a:ext cx="4334933" cy="4339650"/>
          </a:xfrm>
          <a:prstGeom prst="rect">
            <a:avLst/>
          </a:prstGeom>
        </p:spPr>
        <p:txBody>
          <a:bodyPr wrap="square">
            <a:spAutoFit/>
          </a:bodyPr>
          <a:lstStyle/>
          <a:p>
            <a:r>
              <a:rPr lang="en-US" sz="1150" dirty="0">
                <a:solidFill>
                  <a:schemeClr val="tx2"/>
                </a:solidFill>
                <a:latin typeface="+mn-lt"/>
              </a:rPr>
              <a:t>Task 3: Modify the Menu Page</a:t>
            </a:r>
            <a:r>
              <a:rPr lang="en-US" sz="1150" dirty="0">
                <a:latin typeface="+mn-lt"/>
              </a:rPr>
              <a:t>. Open </a:t>
            </a:r>
            <a:r>
              <a:rPr lang="en-US" sz="1150" dirty="0" err="1">
                <a:latin typeface="+mn-lt"/>
              </a:rPr>
              <a:t>menu.html</a:t>
            </a:r>
            <a:r>
              <a:rPr lang="en-US" sz="1150" dirty="0">
                <a:latin typeface="+mn-lt"/>
              </a:rPr>
              <a:t> in a text editor. Add the viewport meta tag in a manner consistent with the home page. Save and test your new </a:t>
            </a:r>
            <a:r>
              <a:rPr lang="en-US" sz="1150" dirty="0" err="1">
                <a:latin typeface="+mn-lt"/>
              </a:rPr>
              <a:t>menu.html</a:t>
            </a:r>
            <a:r>
              <a:rPr lang="en-US" sz="1150" dirty="0">
                <a:latin typeface="+mn-lt"/>
              </a:rPr>
              <a:t> page in a browser. Use the HTML validator to help you find syntax errors.</a:t>
            </a:r>
          </a:p>
          <a:p>
            <a:r>
              <a:rPr lang="en-US" sz="1150" dirty="0">
                <a:solidFill>
                  <a:schemeClr val="tx2"/>
                </a:solidFill>
                <a:latin typeface="+mn-lt"/>
              </a:rPr>
              <a:t>&lt;meta name="viewport" content="width=device-width, initial-scale=1.0"&gt;</a:t>
            </a:r>
            <a:endParaRPr lang="en-US" sz="1150" dirty="0">
              <a:latin typeface="+mn-lt"/>
            </a:endParaRPr>
          </a:p>
          <a:p>
            <a:endParaRPr lang="en-US" sz="1150" dirty="0">
              <a:latin typeface="+mn-lt"/>
            </a:endParaRPr>
          </a:p>
          <a:p>
            <a:r>
              <a:rPr lang="en-US" sz="1150" dirty="0">
                <a:solidFill>
                  <a:schemeClr val="tx2"/>
                </a:solidFill>
                <a:latin typeface="+mn-lt"/>
              </a:rPr>
              <a:t>Task 4: Modify the Music Page. </a:t>
            </a:r>
            <a:r>
              <a:rPr lang="en-US" sz="1150" dirty="0">
                <a:latin typeface="+mn-lt"/>
              </a:rPr>
              <a:t>Open </a:t>
            </a:r>
            <a:r>
              <a:rPr lang="en-US" sz="1150" dirty="0" err="1">
                <a:latin typeface="+mn-lt"/>
              </a:rPr>
              <a:t>music.html</a:t>
            </a:r>
            <a:r>
              <a:rPr lang="en-US" sz="1150" dirty="0">
                <a:latin typeface="+mn-lt"/>
              </a:rPr>
              <a:t> in a text editor. Add the viewport meta tag in a manner consistent with the home page. Save and test your new </a:t>
            </a:r>
            <a:r>
              <a:rPr lang="en-US" sz="1150" dirty="0" err="1">
                <a:latin typeface="+mn-lt"/>
              </a:rPr>
              <a:t>music.html</a:t>
            </a:r>
            <a:r>
              <a:rPr lang="en-US" sz="1150" dirty="0">
                <a:latin typeface="+mn-lt"/>
              </a:rPr>
              <a:t> page in a browser. Use the HTML validator to help you find syntax errors.</a:t>
            </a:r>
          </a:p>
          <a:p>
            <a:r>
              <a:rPr lang="en-US" sz="1150" dirty="0">
                <a:solidFill>
                  <a:schemeClr val="tx2"/>
                </a:solidFill>
                <a:latin typeface="+mn-lt"/>
              </a:rPr>
              <a:t>&lt;meta name="viewport" content="width=device-width, initial-scale=1.0"&gt;</a:t>
            </a:r>
            <a:endParaRPr lang="en-US" sz="1150" dirty="0">
              <a:latin typeface="+mn-lt"/>
            </a:endParaRPr>
          </a:p>
          <a:p>
            <a:endParaRPr lang="en-US" sz="1150" dirty="0">
              <a:latin typeface="+mn-lt"/>
            </a:endParaRPr>
          </a:p>
          <a:p>
            <a:r>
              <a:rPr lang="en-US" sz="1150" dirty="0">
                <a:solidFill>
                  <a:schemeClr val="tx2"/>
                </a:solidFill>
                <a:latin typeface="+mn-lt"/>
              </a:rPr>
              <a:t>Task 5: Modify the Desktop CSS. </a:t>
            </a:r>
            <a:r>
              <a:rPr lang="en-US" sz="1150" dirty="0">
                <a:latin typeface="+mn-lt"/>
              </a:rPr>
              <a:t>Open </a:t>
            </a:r>
            <a:r>
              <a:rPr lang="en-US" sz="1150" dirty="0" err="1">
                <a:latin typeface="+mn-lt"/>
              </a:rPr>
              <a:t>javajam.css</a:t>
            </a:r>
            <a:r>
              <a:rPr lang="en-US" sz="1150" dirty="0">
                <a:latin typeface="+mn-lt"/>
              </a:rPr>
              <a:t> in a text editor. Remember the telephone number hyperlink you created in Task 2? Configure the CSS for the phone number display as shown below:</a:t>
            </a:r>
          </a:p>
          <a:p>
            <a:r>
              <a:rPr lang="en-US" sz="1150" dirty="0">
                <a:solidFill>
                  <a:schemeClr val="tx2"/>
                </a:solidFill>
                <a:latin typeface="+mn-lt"/>
              </a:rPr>
              <a:t>#mobile { display: none; } </a:t>
            </a:r>
          </a:p>
          <a:p>
            <a:r>
              <a:rPr lang="en-US" sz="1150" dirty="0">
                <a:solidFill>
                  <a:schemeClr val="tx2"/>
                </a:solidFill>
                <a:latin typeface="+mn-lt"/>
              </a:rPr>
              <a:t>#desktop { display: inline; }</a:t>
            </a:r>
          </a:p>
          <a:p>
            <a:endParaRPr lang="en-US" sz="1150" dirty="0">
              <a:latin typeface="+mn-lt"/>
            </a:endParaRPr>
          </a:p>
          <a:p>
            <a:r>
              <a:rPr lang="en-US" sz="1150" dirty="0">
                <a:latin typeface="+mn-lt"/>
              </a:rPr>
              <a:t>Save the </a:t>
            </a:r>
            <a:r>
              <a:rPr lang="en-US" sz="1150" dirty="0" err="1">
                <a:latin typeface="+mn-lt"/>
              </a:rPr>
              <a:t>javajam.css</a:t>
            </a:r>
            <a:r>
              <a:rPr lang="en-US" sz="1150" dirty="0">
                <a:latin typeface="+mn-lt"/>
              </a:rPr>
              <a:t> file. Use the CSS validator to help you find syntax errors.</a:t>
            </a:r>
          </a:p>
          <a:p>
            <a:endParaRPr lang="en-US" sz="1150" dirty="0">
              <a:latin typeface="+mn-lt"/>
            </a:endParaRPr>
          </a:p>
          <a:p>
            <a:endParaRPr lang="en-US" sz="1150" dirty="0">
              <a:latin typeface="+mn-lt"/>
            </a:endParaRPr>
          </a:p>
        </p:txBody>
      </p:sp>
      <p:pic>
        <p:nvPicPr>
          <p:cNvPr id="6" name="Picture 5"/>
          <p:cNvPicPr>
            <a:picLocks noChangeAspect="1"/>
          </p:cNvPicPr>
          <p:nvPr/>
        </p:nvPicPr>
        <p:blipFill>
          <a:blip r:embed="rId2"/>
          <a:stretch>
            <a:fillRect/>
          </a:stretch>
        </p:blipFill>
        <p:spPr>
          <a:xfrm>
            <a:off x="5181600" y="4501773"/>
            <a:ext cx="2832410" cy="2133600"/>
          </a:xfrm>
          <a:prstGeom prst="rect">
            <a:avLst/>
          </a:prstGeom>
        </p:spPr>
      </p:pic>
    </p:spTree>
    <p:extLst>
      <p:ext uri="{BB962C8B-B14F-4D97-AF65-F5344CB8AC3E}">
        <p14:creationId xmlns:p14="http://schemas.microsoft.com/office/powerpoint/2010/main" val="6960946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45602"/>
            <a:ext cx="8511822" cy="387798"/>
          </a:xfrm>
        </p:spPr>
        <p:txBody>
          <a:bodyPr>
            <a:normAutofit fontScale="90000"/>
          </a:bodyPr>
          <a:lstStyle/>
          <a:p>
            <a:r>
              <a:rPr lang="en-US" dirty="0" err="1"/>
              <a:t>JavaJam</a:t>
            </a:r>
            <a:r>
              <a:rPr lang="en-US" dirty="0"/>
              <a:t> Case Study MP3 Chapter 7 (3-column layout)(Cont’d)</a:t>
            </a:r>
          </a:p>
        </p:txBody>
      </p:sp>
      <p:sp>
        <p:nvSpPr>
          <p:cNvPr id="5" name="Rectangle 4"/>
          <p:cNvSpPr/>
          <p:nvPr/>
        </p:nvSpPr>
        <p:spPr>
          <a:xfrm>
            <a:off x="217311" y="609600"/>
            <a:ext cx="4334933" cy="5578450"/>
          </a:xfrm>
          <a:prstGeom prst="rect">
            <a:avLst/>
          </a:prstGeom>
        </p:spPr>
        <p:txBody>
          <a:bodyPr wrap="square">
            <a:spAutoFit/>
          </a:bodyPr>
          <a:lstStyle/>
          <a:p>
            <a:r>
              <a:rPr lang="en-US" sz="1150" dirty="0">
                <a:solidFill>
                  <a:schemeClr val="tx2"/>
                </a:solidFill>
                <a:latin typeface="+mn-lt"/>
              </a:rPr>
              <a:t>Task 6: </a:t>
            </a:r>
            <a:r>
              <a:rPr lang="en-US" sz="1150" dirty="0">
                <a:latin typeface="+mn-lt"/>
              </a:rPr>
              <a:t>Configure the Tablet CSS. Open </a:t>
            </a:r>
            <a:r>
              <a:rPr lang="en-US" sz="1150" dirty="0" err="1">
                <a:latin typeface="+mn-lt"/>
              </a:rPr>
              <a:t>javajam.css</a:t>
            </a:r>
            <a:r>
              <a:rPr lang="en-US" sz="1150" dirty="0">
                <a:latin typeface="+mn-lt"/>
              </a:rPr>
              <a:t> in a text editor. Edit the style rules as follows:</a:t>
            </a:r>
          </a:p>
          <a:p>
            <a:r>
              <a:rPr lang="en-US" sz="1150" dirty="0">
                <a:latin typeface="+mn-lt"/>
              </a:rPr>
              <a:t>1. Code a media query to select for typical tablet device viewport size, such as @media only screen and (max-width: 1024px) {</a:t>
            </a:r>
          </a:p>
          <a:p>
            <a:r>
              <a:rPr lang="en-US" sz="1150" dirty="0">
                <a:latin typeface="+mn-lt"/>
              </a:rPr>
              <a:t>}</a:t>
            </a:r>
          </a:p>
          <a:p>
            <a:endParaRPr lang="en-US" sz="1150" dirty="0">
              <a:latin typeface="+mn-lt"/>
            </a:endParaRPr>
          </a:p>
          <a:p>
            <a:r>
              <a:rPr lang="en-US" sz="1150" dirty="0">
                <a:latin typeface="+mn-lt"/>
              </a:rPr>
              <a:t>2. Code the following new styles within the media query: </a:t>
            </a:r>
          </a:p>
          <a:p>
            <a:r>
              <a:rPr lang="en-US" sz="1150" dirty="0">
                <a:latin typeface="+mn-lt"/>
              </a:rPr>
              <a:t>a. Configure a body element selector with margin set to 0. Set the background-image property to none. </a:t>
            </a:r>
          </a:p>
          <a:p>
            <a:r>
              <a:rPr lang="en-US" sz="1150" dirty="0">
                <a:latin typeface="+mn-lt"/>
              </a:rPr>
              <a:t>b. Configure a wrapper id selector. Set the width to auto, min-width to 0, margin to 0, padding to 0, and box-shadow to none. </a:t>
            </a:r>
          </a:p>
          <a:p>
            <a:r>
              <a:rPr lang="en-US" sz="1150" dirty="0">
                <a:latin typeface="+mn-lt"/>
              </a:rPr>
              <a:t>c. Configure the header element selector. Configure a 5px solid #FEF6C2 bottom border.</a:t>
            </a:r>
          </a:p>
          <a:p>
            <a:r>
              <a:rPr lang="en-US" sz="1150" dirty="0">
                <a:latin typeface="+mn-lt"/>
              </a:rPr>
              <a:t>d. Configure the h1 element selector. Set top margin to 0, bottom margin to 1em, top padding to 1em, bottom padding to 1em, and 2.5em font size.</a:t>
            </a:r>
          </a:p>
          <a:p>
            <a:r>
              <a:rPr lang="en-US" sz="1150" dirty="0">
                <a:latin typeface="+mn-lt"/>
              </a:rPr>
              <a:t>e. Configure the </a:t>
            </a:r>
            <a:r>
              <a:rPr lang="en-US" sz="1150" dirty="0" err="1">
                <a:latin typeface="+mn-lt"/>
              </a:rPr>
              <a:t>nav</a:t>
            </a:r>
            <a:r>
              <a:rPr lang="en-US" sz="1150" dirty="0">
                <a:latin typeface="+mn-lt"/>
              </a:rPr>
              <a:t> element selector. The mobile layout uses a single column. Set the float to none, auto width, 0 top padding, 10px margin, and 1.3em font size. </a:t>
            </a:r>
          </a:p>
          <a:p>
            <a:r>
              <a:rPr lang="en-US" sz="1150" dirty="0">
                <a:latin typeface="+mn-lt"/>
              </a:rPr>
              <a:t>f. Configure the </a:t>
            </a:r>
            <a:r>
              <a:rPr lang="en-US" sz="1150" dirty="0" err="1">
                <a:latin typeface="+mn-lt"/>
              </a:rPr>
              <a:t>nav</a:t>
            </a:r>
            <a:r>
              <a:rPr lang="en-US" sz="1150" dirty="0">
                <a:latin typeface="+mn-lt"/>
              </a:rPr>
              <a:t> li selector. Set display to inline-block.</a:t>
            </a:r>
          </a:p>
          <a:p>
            <a:r>
              <a:rPr lang="en-US" sz="1150" dirty="0">
                <a:latin typeface="+mn-lt"/>
              </a:rPr>
              <a:t>g. Configure the </a:t>
            </a:r>
            <a:r>
              <a:rPr lang="en-US" sz="1150" dirty="0" err="1">
                <a:latin typeface="+mn-lt"/>
              </a:rPr>
              <a:t>nav</a:t>
            </a:r>
            <a:r>
              <a:rPr lang="en-US" sz="1150" dirty="0">
                <a:latin typeface="+mn-lt"/>
              </a:rPr>
              <a:t> a selector. Set padding to 1em, width to 8em, font weight to bold, and border-style to none.</a:t>
            </a:r>
          </a:p>
          <a:p>
            <a:r>
              <a:rPr lang="en-US" sz="1150" dirty="0">
                <a:latin typeface="+mn-lt"/>
              </a:rPr>
              <a:t>h. Configure the </a:t>
            </a:r>
            <a:r>
              <a:rPr lang="en-US" sz="1150" dirty="0" err="1">
                <a:latin typeface="+mn-lt"/>
              </a:rPr>
              <a:t>nav</a:t>
            </a:r>
            <a:r>
              <a:rPr lang="en-US" sz="1150" dirty="0">
                <a:latin typeface="+mn-lt"/>
              </a:rPr>
              <a:t> </a:t>
            </a:r>
            <a:r>
              <a:rPr lang="en-US" sz="1150" dirty="0" err="1">
                <a:latin typeface="+mn-lt"/>
              </a:rPr>
              <a:t>ul</a:t>
            </a:r>
            <a:r>
              <a:rPr lang="en-US" sz="1150" dirty="0">
                <a:latin typeface="+mn-lt"/>
              </a:rPr>
              <a:t> selector with 0 padding and margin.</a:t>
            </a:r>
          </a:p>
          <a:p>
            <a:r>
              <a:rPr lang="en-US" sz="1150" dirty="0" err="1">
                <a:latin typeface="+mn-lt"/>
              </a:rPr>
              <a:t>i</a:t>
            </a:r>
            <a:r>
              <a:rPr lang="en-US" sz="1150" dirty="0">
                <a:latin typeface="+mn-lt"/>
              </a:rPr>
              <a:t>. Configure the #</a:t>
            </a:r>
            <a:r>
              <a:rPr lang="en-US" sz="1150" dirty="0" err="1">
                <a:latin typeface="+mn-lt"/>
              </a:rPr>
              <a:t>heroroad</a:t>
            </a:r>
            <a:r>
              <a:rPr lang="en-US" sz="1150" dirty="0">
                <a:latin typeface="+mn-lt"/>
              </a:rPr>
              <a:t>, #</a:t>
            </a:r>
            <a:r>
              <a:rPr lang="en-US" sz="1150" dirty="0" err="1">
                <a:latin typeface="+mn-lt"/>
              </a:rPr>
              <a:t>heromugs</a:t>
            </a:r>
            <a:r>
              <a:rPr lang="en-US" sz="1150" dirty="0">
                <a:latin typeface="+mn-lt"/>
              </a:rPr>
              <a:t>, and #</a:t>
            </a:r>
            <a:r>
              <a:rPr lang="en-US" sz="1150" dirty="0" err="1">
                <a:latin typeface="+mn-lt"/>
              </a:rPr>
              <a:t>heroguitar</a:t>
            </a:r>
            <a:r>
              <a:rPr lang="en-US" sz="1150" dirty="0">
                <a:latin typeface="+mn-lt"/>
              </a:rPr>
              <a:t> selectors. Configure 0 margin and 0 padding.</a:t>
            </a:r>
          </a:p>
          <a:p>
            <a:r>
              <a:rPr lang="en-US" sz="1150" dirty="0">
                <a:latin typeface="+mn-lt"/>
              </a:rPr>
              <a:t>j. Configure the main element selector. Set padding to 0, margin to 0, and font size to 90%.</a:t>
            </a:r>
          </a:p>
          <a:p>
            <a:endParaRPr lang="en-US" sz="1150" dirty="0">
              <a:latin typeface="+mn-lt"/>
            </a:endParaRPr>
          </a:p>
          <a:p>
            <a:r>
              <a:rPr lang="en-US" sz="1150" dirty="0">
                <a:latin typeface="+mn-lt"/>
              </a:rPr>
              <a:t>Save the </a:t>
            </a:r>
            <a:r>
              <a:rPr lang="en-US" sz="1150" dirty="0" err="1">
                <a:latin typeface="+mn-lt"/>
              </a:rPr>
              <a:t>javajam.css</a:t>
            </a:r>
            <a:r>
              <a:rPr lang="en-US" sz="1150" dirty="0">
                <a:latin typeface="+mn-lt"/>
              </a:rPr>
              <a:t> file. Use the CSS validator to help you find syntax errors.</a:t>
            </a:r>
          </a:p>
        </p:txBody>
      </p:sp>
      <p:sp>
        <p:nvSpPr>
          <p:cNvPr id="4" name="Rectangle 3"/>
          <p:cNvSpPr/>
          <p:nvPr/>
        </p:nvSpPr>
        <p:spPr>
          <a:xfrm>
            <a:off x="4800600" y="398003"/>
            <a:ext cx="3742267" cy="6355586"/>
          </a:xfrm>
          <a:prstGeom prst="rect">
            <a:avLst/>
          </a:prstGeom>
          <a:ln>
            <a:solidFill>
              <a:schemeClr val="accent1"/>
            </a:solidFill>
          </a:ln>
        </p:spPr>
        <p:txBody>
          <a:bodyPr wrap="square">
            <a:spAutoFit/>
          </a:bodyPr>
          <a:lstStyle/>
          <a:p>
            <a:pPr marL="0" marR="0">
              <a:spcBef>
                <a:spcPts val="0"/>
              </a:spcBef>
              <a:spcAft>
                <a:spcPts val="0"/>
              </a:spcAft>
            </a:pPr>
            <a:r>
              <a:rPr lang="en-US" sz="1100" dirty="0">
                <a:solidFill>
                  <a:schemeClr val="tx2"/>
                </a:solidFill>
                <a:latin typeface="+mn-lt"/>
                <a:ea typeface="Calibri" charset="0"/>
                <a:cs typeface="Times New Roman" charset="0"/>
              </a:rPr>
              <a:t>@media only screen and (max-width: 1024px) {</a:t>
            </a:r>
          </a:p>
          <a:p>
            <a:pPr marL="0" marR="0">
              <a:spcBef>
                <a:spcPts val="0"/>
              </a:spcBef>
              <a:spcAft>
                <a:spcPts val="0"/>
              </a:spcAft>
            </a:pPr>
            <a:r>
              <a:rPr lang="en-US" sz="1100" dirty="0">
                <a:solidFill>
                  <a:schemeClr val="tx2"/>
                </a:solidFill>
                <a:latin typeface="+mn-lt"/>
                <a:ea typeface="Calibri" charset="0"/>
                <a:cs typeface="Times New Roman" charset="0"/>
              </a:rPr>
              <a:t>	body { background-image: none; }</a:t>
            </a:r>
          </a:p>
          <a:p>
            <a:pPr marL="0" marR="0">
              <a:spcBef>
                <a:spcPts val="0"/>
              </a:spcBef>
              <a:spcAft>
                <a:spcPts val="0"/>
              </a:spcAft>
            </a:pPr>
            <a:r>
              <a:rPr lang="en-US" sz="1100" dirty="0">
                <a:solidFill>
                  <a:schemeClr val="tx2"/>
                </a:solidFill>
                <a:latin typeface="+mn-lt"/>
                <a:ea typeface="Calibri" charset="0"/>
                <a:cs typeface="Times New Roman" charset="0"/>
              </a:rPr>
              <a:t>	#wrapper { width: auto;</a:t>
            </a:r>
          </a:p>
          <a:p>
            <a:pPr marL="0" marR="0">
              <a:spcBef>
                <a:spcPts val="0"/>
              </a:spcBef>
              <a:spcAft>
                <a:spcPts val="0"/>
              </a:spcAft>
            </a:pPr>
            <a:r>
              <a:rPr lang="en-US" sz="1100" dirty="0">
                <a:solidFill>
                  <a:schemeClr val="tx2"/>
                </a:solidFill>
                <a:latin typeface="+mn-lt"/>
                <a:ea typeface="Calibri" charset="0"/>
                <a:cs typeface="Times New Roman" charset="0"/>
              </a:rPr>
              <a:t>				min-width: 0;</a:t>
            </a:r>
          </a:p>
          <a:p>
            <a:pPr marL="0" marR="0">
              <a:spcBef>
                <a:spcPts val="0"/>
              </a:spcBef>
              <a:spcAft>
                <a:spcPts val="0"/>
              </a:spcAft>
            </a:pPr>
            <a:r>
              <a:rPr lang="en-US" sz="1100" dirty="0">
                <a:solidFill>
                  <a:schemeClr val="tx2"/>
                </a:solidFill>
                <a:latin typeface="+mn-lt"/>
                <a:ea typeface="Calibri" charset="0"/>
                <a:cs typeface="Times New Roman" charset="0"/>
              </a:rPr>
              <a:t>				margin: 0;</a:t>
            </a:r>
          </a:p>
          <a:p>
            <a:pPr marL="0" marR="0">
              <a:spcBef>
                <a:spcPts val="0"/>
              </a:spcBef>
              <a:spcAft>
                <a:spcPts val="0"/>
              </a:spcAft>
            </a:pPr>
            <a:r>
              <a:rPr lang="en-US" sz="1100" dirty="0">
                <a:solidFill>
                  <a:schemeClr val="tx2"/>
                </a:solidFill>
                <a:latin typeface="+mn-lt"/>
                <a:ea typeface="Calibri" charset="0"/>
                <a:cs typeface="Times New Roman" charset="0"/>
              </a:rPr>
              <a:t>				padding: 0;</a:t>
            </a:r>
          </a:p>
          <a:p>
            <a:pPr marL="0" marR="0">
              <a:spcBef>
                <a:spcPts val="0"/>
              </a:spcBef>
              <a:spcAft>
                <a:spcPts val="0"/>
              </a:spcAft>
            </a:pPr>
            <a:r>
              <a:rPr lang="en-US" sz="1100" dirty="0">
                <a:solidFill>
                  <a:schemeClr val="tx2"/>
                </a:solidFill>
                <a:latin typeface="+mn-lt"/>
                <a:ea typeface="Calibri" charset="0"/>
                <a:cs typeface="Times New Roman" charset="0"/>
              </a:rPr>
              <a:t>				box-shadow: none; 	}</a:t>
            </a:r>
          </a:p>
          <a:p>
            <a:pPr marL="0" marR="0">
              <a:spcBef>
                <a:spcPts val="0"/>
              </a:spcBef>
              <a:spcAft>
                <a:spcPts val="0"/>
              </a:spcAft>
            </a:pPr>
            <a:r>
              <a:rPr lang="en-US" sz="1100" dirty="0">
                <a:solidFill>
                  <a:schemeClr val="tx2"/>
                </a:solidFill>
                <a:latin typeface="+mn-lt"/>
                <a:ea typeface="Calibri" charset="0"/>
                <a:cs typeface="Times New Roman" charset="0"/>
              </a:rPr>
              <a:t>	header { border-bottom: 5px solid #FEF6C2; }</a:t>
            </a:r>
          </a:p>
          <a:p>
            <a:pPr marL="0" marR="0">
              <a:spcBef>
                <a:spcPts val="0"/>
              </a:spcBef>
              <a:spcAft>
                <a:spcPts val="0"/>
              </a:spcAft>
            </a:pPr>
            <a:r>
              <a:rPr lang="en-US" sz="1100" dirty="0">
                <a:solidFill>
                  <a:schemeClr val="tx2"/>
                </a:solidFill>
                <a:latin typeface="+mn-lt"/>
                <a:ea typeface="Calibri" charset="0"/>
                <a:cs typeface="Times New Roman" charset="0"/>
              </a:rPr>
              <a:t>	h1 { margin-top: 0;</a:t>
            </a:r>
          </a:p>
          <a:p>
            <a:pPr marL="0" marR="0">
              <a:spcBef>
                <a:spcPts val="0"/>
              </a:spcBef>
              <a:spcAft>
                <a:spcPts val="0"/>
              </a:spcAft>
            </a:pPr>
            <a:r>
              <a:rPr lang="en-US" sz="1100" dirty="0">
                <a:solidFill>
                  <a:schemeClr val="tx2"/>
                </a:solidFill>
                <a:latin typeface="+mn-lt"/>
                <a:ea typeface="Calibri" charset="0"/>
                <a:cs typeface="Times New Roman" charset="0"/>
              </a:rPr>
              <a:t>	    margin-bottom: 1em;</a:t>
            </a:r>
          </a:p>
          <a:p>
            <a:pPr marL="0" marR="0">
              <a:spcBef>
                <a:spcPts val="0"/>
              </a:spcBef>
              <a:spcAft>
                <a:spcPts val="0"/>
              </a:spcAft>
            </a:pPr>
            <a:r>
              <a:rPr lang="en-US" sz="1100" dirty="0">
                <a:solidFill>
                  <a:schemeClr val="tx2"/>
                </a:solidFill>
                <a:latin typeface="+mn-lt"/>
                <a:ea typeface="Calibri" charset="0"/>
                <a:cs typeface="Times New Roman" charset="0"/>
              </a:rPr>
              <a:t>		padding-top: 1em;</a:t>
            </a:r>
          </a:p>
          <a:p>
            <a:pPr marL="0" marR="0">
              <a:spcBef>
                <a:spcPts val="0"/>
              </a:spcBef>
              <a:spcAft>
                <a:spcPts val="0"/>
              </a:spcAft>
            </a:pPr>
            <a:r>
              <a:rPr lang="en-US" sz="1100" dirty="0">
                <a:solidFill>
                  <a:schemeClr val="tx2"/>
                </a:solidFill>
                <a:latin typeface="+mn-lt"/>
                <a:ea typeface="Calibri" charset="0"/>
                <a:cs typeface="Times New Roman" charset="0"/>
              </a:rPr>
              <a:t>		padding-bottom: 1em;</a:t>
            </a:r>
          </a:p>
          <a:p>
            <a:pPr marL="0" marR="0">
              <a:spcBef>
                <a:spcPts val="0"/>
              </a:spcBef>
              <a:spcAft>
                <a:spcPts val="0"/>
              </a:spcAft>
            </a:pPr>
            <a:r>
              <a:rPr lang="en-US" sz="1100" dirty="0">
                <a:solidFill>
                  <a:schemeClr val="tx2"/>
                </a:solidFill>
                <a:latin typeface="+mn-lt"/>
                <a:ea typeface="Calibri" charset="0"/>
                <a:cs typeface="Times New Roman" charset="0"/>
              </a:rPr>
              <a:t>		font-size: 2.5em; 	}</a:t>
            </a:r>
          </a:p>
          <a:p>
            <a:pPr marL="0" marR="0">
              <a:spcBef>
                <a:spcPts val="0"/>
              </a:spcBef>
              <a:spcAft>
                <a:spcPts val="0"/>
              </a:spcAft>
            </a:pPr>
            <a:r>
              <a:rPr lang="en-US" sz="1100" dirty="0">
                <a:solidFill>
                  <a:schemeClr val="tx2"/>
                </a:solidFill>
                <a:latin typeface="+mn-lt"/>
                <a:ea typeface="Calibri" charset="0"/>
                <a:cs typeface="Times New Roman" charset="0"/>
              </a:rPr>
              <a:t>	</a:t>
            </a:r>
            <a:r>
              <a:rPr lang="en-US" sz="1100" dirty="0" err="1">
                <a:solidFill>
                  <a:schemeClr val="tx2"/>
                </a:solidFill>
                <a:latin typeface="+mn-lt"/>
                <a:ea typeface="Calibri" charset="0"/>
                <a:cs typeface="Times New Roman" charset="0"/>
              </a:rPr>
              <a:t>nav</a:t>
            </a:r>
            <a:r>
              <a:rPr lang="en-US" sz="1100" dirty="0">
                <a:solidFill>
                  <a:schemeClr val="tx2"/>
                </a:solidFill>
                <a:latin typeface="+mn-lt"/>
                <a:ea typeface="Calibri" charset="0"/>
                <a:cs typeface="Times New Roman" charset="0"/>
              </a:rPr>
              <a:t> { float: none;</a:t>
            </a:r>
          </a:p>
          <a:p>
            <a:pPr marL="0" marR="0">
              <a:spcBef>
                <a:spcPts val="0"/>
              </a:spcBef>
              <a:spcAft>
                <a:spcPts val="0"/>
              </a:spcAft>
            </a:pPr>
            <a:r>
              <a:rPr lang="en-US" sz="1100" dirty="0">
                <a:solidFill>
                  <a:schemeClr val="tx2"/>
                </a:solidFill>
                <a:latin typeface="+mn-lt"/>
                <a:ea typeface="Calibri" charset="0"/>
                <a:cs typeface="Times New Roman" charset="0"/>
              </a:rPr>
              <a:t>	      width: auto;</a:t>
            </a:r>
          </a:p>
          <a:p>
            <a:pPr marL="0" marR="0">
              <a:spcBef>
                <a:spcPts val="0"/>
              </a:spcBef>
              <a:spcAft>
                <a:spcPts val="0"/>
              </a:spcAft>
            </a:pPr>
            <a:r>
              <a:rPr lang="en-US" sz="1100" dirty="0">
                <a:solidFill>
                  <a:schemeClr val="tx2"/>
                </a:solidFill>
                <a:latin typeface="+mn-lt"/>
                <a:ea typeface="Calibri" charset="0"/>
                <a:cs typeface="Times New Roman" charset="0"/>
              </a:rPr>
              <a:t>		  padding-top: 0;</a:t>
            </a:r>
          </a:p>
          <a:p>
            <a:pPr marL="0" marR="0">
              <a:spcBef>
                <a:spcPts val="0"/>
              </a:spcBef>
              <a:spcAft>
                <a:spcPts val="0"/>
              </a:spcAft>
            </a:pPr>
            <a:r>
              <a:rPr lang="en-US" sz="1100" dirty="0">
                <a:solidFill>
                  <a:schemeClr val="tx2"/>
                </a:solidFill>
                <a:latin typeface="+mn-lt"/>
                <a:ea typeface="Calibri" charset="0"/>
                <a:cs typeface="Times New Roman" charset="0"/>
              </a:rPr>
              <a:t>		  margin: 10px;</a:t>
            </a:r>
          </a:p>
          <a:p>
            <a:pPr marL="0" marR="0">
              <a:spcBef>
                <a:spcPts val="0"/>
              </a:spcBef>
              <a:spcAft>
                <a:spcPts val="0"/>
              </a:spcAft>
            </a:pPr>
            <a:r>
              <a:rPr lang="en-US" sz="1100" dirty="0">
                <a:solidFill>
                  <a:schemeClr val="tx2"/>
                </a:solidFill>
                <a:latin typeface="+mn-lt"/>
                <a:ea typeface="Calibri" charset="0"/>
                <a:cs typeface="Times New Roman" charset="0"/>
              </a:rPr>
              <a:t>		  font-size: 1.3em; 	}</a:t>
            </a:r>
          </a:p>
          <a:p>
            <a:pPr marL="0" marR="0">
              <a:spcBef>
                <a:spcPts val="0"/>
              </a:spcBef>
              <a:spcAft>
                <a:spcPts val="0"/>
              </a:spcAft>
            </a:pPr>
            <a:r>
              <a:rPr lang="en-US" sz="1100" dirty="0">
                <a:solidFill>
                  <a:schemeClr val="tx2"/>
                </a:solidFill>
                <a:latin typeface="+mn-lt"/>
                <a:ea typeface="Calibri" charset="0"/>
                <a:cs typeface="Times New Roman" charset="0"/>
              </a:rPr>
              <a:t>	</a:t>
            </a:r>
            <a:r>
              <a:rPr lang="en-US" sz="1100" dirty="0" err="1">
                <a:solidFill>
                  <a:schemeClr val="tx2"/>
                </a:solidFill>
                <a:latin typeface="+mn-lt"/>
                <a:ea typeface="Calibri" charset="0"/>
                <a:cs typeface="Times New Roman" charset="0"/>
              </a:rPr>
              <a:t>nav</a:t>
            </a:r>
            <a:r>
              <a:rPr lang="en-US" sz="1100" dirty="0">
                <a:solidFill>
                  <a:schemeClr val="tx2"/>
                </a:solidFill>
                <a:latin typeface="+mn-lt"/>
                <a:ea typeface="Calibri" charset="0"/>
                <a:cs typeface="Times New Roman" charset="0"/>
              </a:rPr>
              <a:t> li  { display: inline-block; }</a:t>
            </a:r>
          </a:p>
          <a:p>
            <a:pPr marL="0" marR="0">
              <a:spcBef>
                <a:spcPts val="0"/>
              </a:spcBef>
              <a:spcAft>
                <a:spcPts val="0"/>
              </a:spcAft>
            </a:pPr>
            <a:r>
              <a:rPr lang="en-US" sz="1100" dirty="0">
                <a:solidFill>
                  <a:schemeClr val="tx2"/>
                </a:solidFill>
                <a:latin typeface="+mn-lt"/>
                <a:ea typeface="Calibri" charset="0"/>
                <a:cs typeface="Times New Roman" charset="0"/>
              </a:rPr>
              <a:t>	</a:t>
            </a:r>
            <a:r>
              <a:rPr lang="en-US" sz="1100" dirty="0" err="1">
                <a:solidFill>
                  <a:schemeClr val="tx2"/>
                </a:solidFill>
                <a:latin typeface="+mn-lt"/>
                <a:ea typeface="Calibri" charset="0"/>
                <a:cs typeface="Times New Roman" charset="0"/>
              </a:rPr>
              <a:t>nav</a:t>
            </a:r>
            <a:r>
              <a:rPr lang="en-US" sz="1100" dirty="0">
                <a:solidFill>
                  <a:schemeClr val="tx2"/>
                </a:solidFill>
                <a:latin typeface="+mn-lt"/>
                <a:ea typeface="Calibri" charset="0"/>
                <a:cs typeface="Times New Roman" charset="0"/>
              </a:rPr>
              <a:t> a { padding: 1em; </a:t>
            </a:r>
          </a:p>
          <a:p>
            <a:pPr marL="0" marR="0">
              <a:spcBef>
                <a:spcPts val="0"/>
              </a:spcBef>
              <a:spcAft>
                <a:spcPts val="0"/>
              </a:spcAft>
            </a:pPr>
            <a:r>
              <a:rPr lang="en-US" sz="1100" dirty="0">
                <a:solidFill>
                  <a:schemeClr val="tx2"/>
                </a:solidFill>
                <a:latin typeface="+mn-lt"/>
                <a:ea typeface="Calibri" charset="0"/>
                <a:cs typeface="Times New Roman" charset="0"/>
              </a:rPr>
              <a:t>	      width: 8em;</a:t>
            </a:r>
          </a:p>
          <a:p>
            <a:pPr marL="0" marR="0">
              <a:spcBef>
                <a:spcPts val="0"/>
              </a:spcBef>
              <a:spcAft>
                <a:spcPts val="0"/>
              </a:spcAft>
            </a:pPr>
            <a:r>
              <a:rPr lang="en-US" sz="1100" dirty="0">
                <a:solidFill>
                  <a:schemeClr val="tx2"/>
                </a:solidFill>
                <a:latin typeface="+mn-lt"/>
                <a:ea typeface="Calibri" charset="0"/>
                <a:cs typeface="Times New Roman" charset="0"/>
              </a:rPr>
              <a:t>		  font-weight: bold;</a:t>
            </a:r>
          </a:p>
          <a:p>
            <a:pPr marL="0" marR="0">
              <a:spcBef>
                <a:spcPts val="0"/>
              </a:spcBef>
              <a:spcAft>
                <a:spcPts val="0"/>
              </a:spcAft>
            </a:pPr>
            <a:r>
              <a:rPr lang="en-US" sz="1100" dirty="0">
                <a:solidFill>
                  <a:schemeClr val="tx2"/>
                </a:solidFill>
                <a:latin typeface="+mn-lt"/>
                <a:ea typeface="Calibri" charset="0"/>
                <a:cs typeface="Times New Roman" charset="0"/>
              </a:rPr>
              <a:t>		  border-style: none; }</a:t>
            </a:r>
          </a:p>
          <a:p>
            <a:pPr marL="0" marR="0">
              <a:spcBef>
                <a:spcPts val="0"/>
              </a:spcBef>
              <a:spcAft>
                <a:spcPts val="0"/>
              </a:spcAft>
            </a:pPr>
            <a:r>
              <a:rPr lang="en-US" sz="1100" dirty="0">
                <a:solidFill>
                  <a:schemeClr val="tx2"/>
                </a:solidFill>
                <a:latin typeface="+mn-lt"/>
                <a:ea typeface="Calibri" charset="0"/>
                <a:cs typeface="Times New Roman" charset="0"/>
              </a:rPr>
              <a:t>	</a:t>
            </a:r>
            <a:r>
              <a:rPr lang="en-US" sz="1100" dirty="0" err="1">
                <a:solidFill>
                  <a:schemeClr val="tx2"/>
                </a:solidFill>
                <a:latin typeface="+mn-lt"/>
                <a:ea typeface="Calibri" charset="0"/>
                <a:cs typeface="Times New Roman" charset="0"/>
              </a:rPr>
              <a:t>nav</a:t>
            </a:r>
            <a:r>
              <a:rPr lang="en-US" sz="1100" dirty="0">
                <a:solidFill>
                  <a:schemeClr val="tx2"/>
                </a:solidFill>
                <a:latin typeface="+mn-lt"/>
                <a:ea typeface="Calibri" charset="0"/>
                <a:cs typeface="Times New Roman" charset="0"/>
              </a:rPr>
              <a:t> </a:t>
            </a:r>
            <a:r>
              <a:rPr lang="en-US" sz="1100" dirty="0" err="1">
                <a:solidFill>
                  <a:schemeClr val="tx2"/>
                </a:solidFill>
                <a:latin typeface="+mn-lt"/>
                <a:ea typeface="Calibri" charset="0"/>
                <a:cs typeface="Times New Roman" charset="0"/>
              </a:rPr>
              <a:t>ul</a:t>
            </a:r>
            <a:r>
              <a:rPr lang="en-US" sz="1100" dirty="0">
                <a:solidFill>
                  <a:schemeClr val="tx2"/>
                </a:solidFill>
                <a:latin typeface="+mn-lt"/>
                <a:ea typeface="Calibri" charset="0"/>
                <a:cs typeface="Times New Roman" charset="0"/>
              </a:rPr>
              <a:t> { padding: 0;</a:t>
            </a:r>
          </a:p>
          <a:p>
            <a:pPr marL="0" marR="0">
              <a:spcBef>
                <a:spcPts val="0"/>
              </a:spcBef>
              <a:spcAft>
                <a:spcPts val="0"/>
              </a:spcAft>
            </a:pPr>
            <a:r>
              <a:rPr lang="en-US" sz="1100" dirty="0">
                <a:solidFill>
                  <a:schemeClr val="tx2"/>
                </a:solidFill>
                <a:latin typeface="+mn-lt"/>
                <a:ea typeface="Calibri" charset="0"/>
                <a:cs typeface="Times New Roman" charset="0"/>
              </a:rPr>
              <a:t>	      margin: 0; }</a:t>
            </a:r>
          </a:p>
          <a:p>
            <a:pPr marL="0" marR="0">
              <a:spcBef>
                <a:spcPts val="0"/>
              </a:spcBef>
              <a:spcAft>
                <a:spcPts val="0"/>
              </a:spcAft>
            </a:pPr>
            <a:r>
              <a:rPr lang="en-US" sz="1100" dirty="0">
                <a:solidFill>
                  <a:schemeClr val="tx2"/>
                </a:solidFill>
                <a:latin typeface="+mn-lt"/>
                <a:ea typeface="Calibri" charset="0"/>
                <a:cs typeface="Times New Roman" charset="0"/>
              </a:rPr>
              <a:t>	#</a:t>
            </a:r>
            <a:r>
              <a:rPr lang="en-US" sz="1100" dirty="0" err="1">
                <a:solidFill>
                  <a:schemeClr val="tx2"/>
                </a:solidFill>
                <a:latin typeface="+mn-lt"/>
                <a:ea typeface="Calibri" charset="0"/>
                <a:cs typeface="Times New Roman" charset="0"/>
              </a:rPr>
              <a:t>heroroad</a:t>
            </a:r>
            <a:r>
              <a:rPr lang="en-US" sz="1100" dirty="0">
                <a:solidFill>
                  <a:schemeClr val="tx2"/>
                </a:solidFill>
                <a:latin typeface="+mn-lt"/>
                <a:ea typeface="Calibri" charset="0"/>
                <a:cs typeface="Times New Roman" charset="0"/>
              </a:rPr>
              <a:t>, #</a:t>
            </a:r>
            <a:r>
              <a:rPr lang="en-US" sz="1100" dirty="0" err="1">
                <a:solidFill>
                  <a:schemeClr val="tx2"/>
                </a:solidFill>
                <a:latin typeface="+mn-lt"/>
                <a:ea typeface="Calibri" charset="0"/>
                <a:cs typeface="Times New Roman" charset="0"/>
              </a:rPr>
              <a:t>heromugs</a:t>
            </a:r>
            <a:r>
              <a:rPr lang="en-US" sz="1100" dirty="0">
                <a:solidFill>
                  <a:schemeClr val="tx2"/>
                </a:solidFill>
                <a:latin typeface="+mn-lt"/>
                <a:ea typeface="Calibri" charset="0"/>
                <a:cs typeface="Times New Roman" charset="0"/>
              </a:rPr>
              <a:t>, #</a:t>
            </a:r>
            <a:r>
              <a:rPr lang="en-US" sz="1100" dirty="0" err="1">
                <a:solidFill>
                  <a:schemeClr val="tx2"/>
                </a:solidFill>
                <a:latin typeface="+mn-lt"/>
                <a:ea typeface="Calibri" charset="0"/>
                <a:cs typeface="Times New Roman" charset="0"/>
              </a:rPr>
              <a:t>heroguitar</a:t>
            </a:r>
            <a:r>
              <a:rPr lang="en-US" sz="1100" dirty="0">
                <a:solidFill>
                  <a:schemeClr val="tx2"/>
                </a:solidFill>
                <a:latin typeface="+mn-lt"/>
                <a:ea typeface="Calibri" charset="0"/>
                <a:cs typeface="Times New Roman" charset="0"/>
              </a:rPr>
              <a:t> { margin: 0; padding: 0; }</a:t>
            </a:r>
          </a:p>
          <a:p>
            <a:pPr marL="0" marR="0">
              <a:spcBef>
                <a:spcPts val="0"/>
              </a:spcBef>
              <a:spcAft>
                <a:spcPts val="0"/>
              </a:spcAft>
            </a:pPr>
            <a:r>
              <a:rPr lang="en-US" sz="1100" dirty="0">
                <a:solidFill>
                  <a:schemeClr val="tx2"/>
                </a:solidFill>
                <a:latin typeface="+mn-lt"/>
                <a:ea typeface="Calibri" charset="0"/>
                <a:cs typeface="Times New Roman" charset="0"/>
              </a:rPr>
              <a:t>	main { padding: 0;</a:t>
            </a:r>
          </a:p>
          <a:p>
            <a:pPr marL="0" marR="0">
              <a:spcBef>
                <a:spcPts val="0"/>
              </a:spcBef>
              <a:spcAft>
                <a:spcPts val="0"/>
              </a:spcAft>
            </a:pPr>
            <a:r>
              <a:rPr lang="en-US" sz="1100" dirty="0">
                <a:solidFill>
                  <a:schemeClr val="tx2"/>
                </a:solidFill>
                <a:latin typeface="+mn-lt"/>
                <a:ea typeface="Calibri" charset="0"/>
                <a:cs typeface="Times New Roman" charset="0"/>
              </a:rPr>
              <a:t>	      margin: 0;</a:t>
            </a:r>
          </a:p>
          <a:p>
            <a:pPr marL="0" marR="0">
              <a:spcBef>
                <a:spcPts val="0"/>
              </a:spcBef>
              <a:spcAft>
                <a:spcPts val="0"/>
              </a:spcAft>
            </a:pPr>
            <a:r>
              <a:rPr lang="en-US" sz="1100" dirty="0">
                <a:solidFill>
                  <a:schemeClr val="tx2"/>
                </a:solidFill>
                <a:latin typeface="+mn-lt"/>
                <a:ea typeface="Calibri" charset="0"/>
                <a:cs typeface="Times New Roman" charset="0"/>
              </a:rPr>
              <a:t>		  font-size: 90%; }</a:t>
            </a:r>
          </a:p>
          <a:p>
            <a:pPr marL="0" marR="0">
              <a:spcBef>
                <a:spcPts val="0"/>
              </a:spcBef>
              <a:spcAft>
                <a:spcPts val="0"/>
              </a:spcAft>
            </a:pPr>
            <a:r>
              <a:rPr lang="en-US" sz="1100" dirty="0">
                <a:solidFill>
                  <a:schemeClr val="tx2"/>
                </a:solidFill>
                <a:latin typeface="+mn-lt"/>
                <a:ea typeface="Calibri" charset="0"/>
                <a:cs typeface="Times New Roman" charset="0"/>
              </a:rPr>
              <a:t>}</a:t>
            </a:r>
          </a:p>
        </p:txBody>
      </p:sp>
    </p:spTree>
    <p:extLst>
      <p:ext uri="{BB962C8B-B14F-4D97-AF65-F5344CB8AC3E}">
        <p14:creationId xmlns:p14="http://schemas.microsoft.com/office/powerpoint/2010/main" val="8074791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45602"/>
            <a:ext cx="8511822" cy="387798"/>
          </a:xfrm>
        </p:spPr>
        <p:txBody>
          <a:bodyPr>
            <a:normAutofit fontScale="90000"/>
          </a:bodyPr>
          <a:lstStyle/>
          <a:p>
            <a:r>
              <a:rPr lang="en-US" dirty="0" err="1"/>
              <a:t>JavaJam</a:t>
            </a:r>
            <a:r>
              <a:rPr lang="en-US" dirty="0"/>
              <a:t> Case Study MP3 Chapter 7 (3-column layout)(Cont’d)</a:t>
            </a:r>
          </a:p>
        </p:txBody>
      </p:sp>
      <p:sp>
        <p:nvSpPr>
          <p:cNvPr id="6" name="Rectangle 5"/>
          <p:cNvSpPr/>
          <p:nvPr/>
        </p:nvSpPr>
        <p:spPr>
          <a:xfrm>
            <a:off x="381000" y="491067"/>
            <a:ext cx="4648200" cy="5932393"/>
          </a:xfrm>
          <a:prstGeom prst="rect">
            <a:avLst/>
          </a:prstGeom>
        </p:spPr>
        <p:txBody>
          <a:bodyPr wrap="square">
            <a:spAutoFit/>
          </a:bodyPr>
          <a:lstStyle/>
          <a:p>
            <a:r>
              <a:rPr lang="en-US" sz="1150" dirty="0">
                <a:solidFill>
                  <a:schemeClr val="tx2"/>
                </a:solidFill>
                <a:latin typeface="+mn-lt"/>
              </a:rPr>
              <a:t>Task 7: Configure the Smartphone CSS. </a:t>
            </a:r>
            <a:r>
              <a:rPr lang="en-US" sz="1150" dirty="0">
                <a:latin typeface="+mn-lt"/>
              </a:rPr>
              <a:t>Open </a:t>
            </a:r>
            <a:r>
              <a:rPr lang="en-US" sz="1150" dirty="0" err="1">
                <a:latin typeface="+mn-lt"/>
              </a:rPr>
              <a:t>javajam.css</a:t>
            </a:r>
            <a:r>
              <a:rPr lang="en-US" sz="1150" dirty="0">
                <a:latin typeface="+mn-lt"/>
              </a:rPr>
              <a:t> in a text editor. Note that any device with a screen max-width of 1024 pixels or less will apply the styles you coded in Task 6. In this task you will code additional styles needed for smaller devices. Edit the style rules as follows:</a:t>
            </a:r>
          </a:p>
          <a:p>
            <a:endParaRPr lang="en-US" sz="1150" dirty="0">
              <a:latin typeface="+mn-lt"/>
            </a:endParaRPr>
          </a:p>
          <a:p>
            <a:r>
              <a:rPr lang="en-US" sz="1150" dirty="0">
                <a:latin typeface="+mn-lt"/>
              </a:rPr>
              <a:t>1. Code a media query to select for typical smartphone device viewport size, such as </a:t>
            </a:r>
            <a:r>
              <a:rPr lang="en-US" sz="1150" dirty="0">
                <a:solidFill>
                  <a:schemeClr val="tx2"/>
                </a:solidFill>
                <a:latin typeface="+mn-lt"/>
              </a:rPr>
              <a:t>@media only screen and (max-width: 768px) {</a:t>
            </a:r>
          </a:p>
          <a:p>
            <a:r>
              <a:rPr lang="en-US" sz="1150" dirty="0">
                <a:solidFill>
                  <a:schemeClr val="tx2"/>
                </a:solidFill>
                <a:latin typeface="+mn-lt"/>
              </a:rPr>
              <a:t>}</a:t>
            </a:r>
          </a:p>
          <a:p>
            <a:endParaRPr lang="en-US" sz="1150" dirty="0">
              <a:latin typeface="+mn-lt"/>
            </a:endParaRPr>
          </a:p>
          <a:p>
            <a:r>
              <a:rPr lang="en-US" sz="1150" dirty="0">
                <a:latin typeface="+mn-lt"/>
              </a:rPr>
              <a:t>2. Code the following new styles within the media query: </a:t>
            </a:r>
          </a:p>
          <a:p>
            <a:r>
              <a:rPr lang="en-US" sz="1150" dirty="0">
                <a:latin typeface="+mn-lt"/>
              </a:rPr>
              <a:t>a. Configure the header element selector to display an image designed for small mobile devices. Set the background image to </a:t>
            </a:r>
            <a:r>
              <a:rPr lang="en-US" sz="1150" dirty="0" err="1">
                <a:latin typeface="+mn-lt"/>
              </a:rPr>
              <a:t>javajammini.jpg</a:t>
            </a:r>
            <a:r>
              <a:rPr lang="en-US" sz="1150" dirty="0">
                <a:latin typeface="+mn-lt"/>
              </a:rPr>
              <a:t>. Set the height to 128px. </a:t>
            </a:r>
          </a:p>
          <a:p>
            <a:r>
              <a:rPr lang="en-US" sz="1150" dirty="0">
                <a:latin typeface="+mn-lt"/>
              </a:rPr>
              <a:t>b. Configure the h1 element selector. Set 2em font size, centered text, and 0 left padding. </a:t>
            </a:r>
          </a:p>
          <a:p>
            <a:r>
              <a:rPr lang="en-US" sz="1150" dirty="0">
                <a:latin typeface="+mn-lt"/>
              </a:rPr>
              <a:t>c. Configure the </a:t>
            </a:r>
            <a:r>
              <a:rPr lang="en-US" sz="1150" dirty="0" err="1">
                <a:latin typeface="+mn-lt"/>
              </a:rPr>
              <a:t>nav</a:t>
            </a:r>
            <a:r>
              <a:rPr lang="en-US" sz="1150" dirty="0">
                <a:latin typeface="+mn-lt"/>
              </a:rPr>
              <a:t> element selector. Set the margin to 0.</a:t>
            </a:r>
          </a:p>
          <a:p>
            <a:r>
              <a:rPr lang="en-US" sz="1150" dirty="0">
                <a:latin typeface="+mn-lt"/>
              </a:rPr>
              <a:t>d. Configure the anchor tags in the navigation area. Code a style rule for the </a:t>
            </a:r>
            <a:r>
              <a:rPr lang="en-US" sz="1150" dirty="0" err="1">
                <a:latin typeface="+mn-lt"/>
              </a:rPr>
              <a:t>nav</a:t>
            </a:r>
            <a:r>
              <a:rPr lang="en-US" sz="1150" dirty="0">
                <a:latin typeface="+mn-lt"/>
              </a:rPr>
              <a:t> a selector. Set the display to block, padding to 0.2em, and width to auto. Also con- figure a 1 pixel bottom border (use #FEF6C2 for the border color).</a:t>
            </a:r>
          </a:p>
          <a:p>
            <a:r>
              <a:rPr lang="en-US" sz="1150" dirty="0">
                <a:latin typeface="+mn-lt"/>
              </a:rPr>
              <a:t>e. Configure the </a:t>
            </a:r>
            <a:r>
              <a:rPr lang="en-US" sz="1150" dirty="0" err="1">
                <a:latin typeface="+mn-lt"/>
              </a:rPr>
              <a:t>nav</a:t>
            </a:r>
            <a:r>
              <a:rPr lang="en-US" sz="1150" dirty="0">
                <a:latin typeface="+mn-lt"/>
              </a:rPr>
              <a:t> li selector. Set the display to block.</a:t>
            </a:r>
          </a:p>
          <a:p>
            <a:r>
              <a:rPr lang="en-US" sz="1150" dirty="0">
                <a:latin typeface="+mn-lt"/>
              </a:rPr>
              <a:t>f. Configure the main element selector. Set top padding to 1px.</a:t>
            </a:r>
          </a:p>
          <a:p>
            <a:r>
              <a:rPr lang="en-US" sz="1150" dirty="0">
                <a:latin typeface="+mn-lt"/>
              </a:rPr>
              <a:t>g. Configure the h2 element selector. Set 0.5em top padding, 0 right padding, 0 bottom padding, and 0.5em left padding. Set the right margin to 0.5em.</a:t>
            </a:r>
          </a:p>
          <a:p>
            <a:r>
              <a:rPr lang="en-US" sz="1150" dirty="0">
                <a:latin typeface="+mn-lt"/>
              </a:rPr>
              <a:t>h. Configure the details class selector. Set left and right padding to 0. </a:t>
            </a:r>
          </a:p>
          <a:p>
            <a:r>
              <a:rPr lang="en-US" sz="1150" dirty="0" err="1">
                <a:latin typeface="+mn-lt"/>
              </a:rPr>
              <a:t>i</a:t>
            </a:r>
            <a:r>
              <a:rPr lang="en-US" sz="1150" dirty="0">
                <a:latin typeface="+mn-lt"/>
              </a:rPr>
              <a:t>. Configure the #</a:t>
            </a:r>
            <a:r>
              <a:rPr lang="en-US" sz="1150" dirty="0" err="1">
                <a:latin typeface="+mn-lt"/>
              </a:rPr>
              <a:t>heroroad</a:t>
            </a:r>
            <a:r>
              <a:rPr lang="en-US" sz="1150" dirty="0">
                <a:latin typeface="+mn-lt"/>
              </a:rPr>
              <a:t>, #</a:t>
            </a:r>
            <a:r>
              <a:rPr lang="en-US" sz="1150" dirty="0" err="1">
                <a:latin typeface="+mn-lt"/>
              </a:rPr>
              <a:t>heromugs</a:t>
            </a:r>
            <a:r>
              <a:rPr lang="en-US" sz="1150" dirty="0">
                <a:latin typeface="+mn-lt"/>
              </a:rPr>
              <a:t>, and #</a:t>
            </a:r>
            <a:r>
              <a:rPr lang="en-US" sz="1150" dirty="0" err="1">
                <a:latin typeface="+mn-lt"/>
              </a:rPr>
              <a:t>heroguitar</a:t>
            </a:r>
            <a:r>
              <a:rPr lang="en-US" sz="1150" dirty="0">
                <a:latin typeface="+mn-lt"/>
              </a:rPr>
              <a:t> selectors. Set the background image to none. Set the height to auto.</a:t>
            </a:r>
          </a:p>
          <a:p>
            <a:r>
              <a:rPr lang="en-US" sz="1150" dirty="0">
                <a:latin typeface="+mn-lt"/>
              </a:rPr>
              <a:t>j. Configure the </a:t>
            </a:r>
            <a:r>
              <a:rPr lang="en-US" sz="1150" dirty="0" err="1">
                <a:latin typeface="+mn-lt"/>
              </a:rPr>
              <a:t>floatleft</a:t>
            </a:r>
            <a:r>
              <a:rPr lang="en-US" sz="1150" dirty="0">
                <a:latin typeface="+mn-lt"/>
              </a:rPr>
              <a:t> class selector. Set left and right padding to 0.5em.</a:t>
            </a:r>
          </a:p>
          <a:p>
            <a:r>
              <a:rPr lang="en-US" sz="1150" dirty="0">
                <a:latin typeface="+mn-lt"/>
              </a:rPr>
              <a:t>k. Remember the telephone number hyperlink you created in Task 2?  Configure the CSS for the phone number display as shown below:</a:t>
            </a:r>
          </a:p>
          <a:p>
            <a:r>
              <a:rPr lang="en-US" sz="1150" dirty="0">
                <a:solidFill>
                  <a:schemeClr val="tx2"/>
                </a:solidFill>
                <a:latin typeface="+mn-lt"/>
              </a:rPr>
              <a:t>#mobile { display: inline; } #desktop { display: none; }</a:t>
            </a:r>
          </a:p>
        </p:txBody>
      </p:sp>
      <p:sp>
        <p:nvSpPr>
          <p:cNvPr id="7" name="Rectangle 6"/>
          <p:cNvSpPr/>
          <p:nvPr/>
        </p:nvSpPr>
        <p:spPr>
          <a:xfrm>
            <a:off x="5257800" y="813073"/>
            <a:ext cx="3276600" cy="5262979"/>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mn-lt"/>
                <a:ea typeface="Calibri" charset="0"/>
                <a:cs typeface="Times New Roman" charset="0"/>
              </a:rPr>
              <a:t>@media only screen and (max-width: 768px) {</a:t>
            </a:r>
          </a:p>
          <a:p>
            <a:pPr marL="0" marR="0">
              <a:spcBef>
                <a:spcPts val="0"/>
              </a:spcBef>
              <a:spcAft>
                <a:spcPts val="0"/>
              </a:spcAft>
            </a:pPr>
            <a:r>
              <a:rPr lang="en-US" sz="1200" dirty="0">
                <a:solidFill>
                  <a:schemeClr val="tx2"/>
                </a:solidFill>
                <a:latin typeface="+mn-lt"/>
                <a:ea typeface="Calibri" charset="0"/>
                <a:cs typeface="Times New Roman" charset="0"/>
              </a:rPr>
              <a:t>	header { background-image: </a:t>
            </a:r>
            <a:r>
              <a:rPr lang="en-US" sz="1200" dirty="0" err="1">
                <a:solidFill>
                  <a:schemeClr val="tx2"/>
                </a:solidFill>
                <a:latin typeface="+mn-lt"/>
                <a:ea typeface="Calibri" charset="0"/>
                <a:cs typeface="Times New Roman" charset="0"/>
              </a:rPr>
              <a:t>url</a:t>
            </a:r>
            <a:r>
              <a:rPr lang="en-US" sz="1200" dirty="0">
                <a:solidFill>
                  <a:schemeClr val="tx2"/>
                </a:solidFill>
                <a:latin typeface="+mn-lt"/>
                <a:ea typeface="Calibri" charset="0"/>
                <a:cs typeface="Times New Roman" charset="0"/>
              </a:rPr>
              <a:t>(</a:t>
            </a:r>
            <a:r>
              <a:rPr lang="en-US" sz="1200" dirty="0" err="1">
                <a:solidFill>
                  <a:schemeClr val="tx2"/>
                </a:solidFill>
                <a:latin typeface="+mn-lt"/>
                <a:ea typeface="Calibri" charset="0"/>
                <a:cs typeface="Times New Roman" charset="0"/>
              </a:rPr>
              <a:t>javajammini.jpg</a:t>
            </a:r>
            <a:r>
              <a:rPr lang="en-US" sz="1200" dirty="0">
                <a:solidFill>
                  <a:schemeClr val="tx2"/>
                </a:solidFill>
                <a:latin typeface="+mn-lt"/>
                <a:ea typeface="Calibri" charset="0"/>
                <a:cs typeface="Times New Roman" charset="0"/>
              </a:rPr>
              <a:t>); </a:t>
            </a:r>
          </a:p>
          <a:p>
            <a:pPr marL="0" marR="0">
              <a:spcBef>
                <a:spcPts val="0"/>
              </a:spcBef>
              <a:spcAft>
                <a:spcPts val="0"/>
              </a:spcAft>
            </a:pPr>
            <a:r>
              <a:rPr lang="en-US" sz="1200" dirty="0">
                <a:solidFill>
                  <a:schemeClr val="tx2"/>
                </a:solidFill>
                <a:latin typeface="+mn-lt"/>
                <a:ea typeface="Calibri" charset="0"/>
                <a:cs typeface="Times New Roman" charset="0"/>
              </a:rPr>
              <a:t>			height: 128px; }</a:t>
            </a:r>
          </a:p>
          <a:p>
            <a:pPr marL="0" marR="0">
              <a:spcBef>
                <a:spcPts val="0"/>
              </a:spcBef>
              <a:spcAft>
                <a:spcPts val="0"/>
              </a:spcAft>
            </a:pPr>
            <a:r>
              <a:rPr lang="en-US" sz="1200" dirty="0">
                <a:solidFill>
                  <a:schemeClr val="tx2"/>
                </a:solidFill>
                <a:latin typeface="+mn-lt"/>
                <a:ea typeface="Calibri" charset="0"/>
                <a:cs typeface="Times New Roman" charset="0"/>
              </a:rPr>
              <a:t>	h1 { font-size: 2em;</a:t>
            </a:r>
          </a:p>
          <a:p>
            <a:pPr marL="0" marR="0">
              <a:spcBef>
                <a:spcPts val="0"/>
              </a:spcBef>
              <a:spcAft>
                <a:spcPts val="0"/>
              </a:spcAft>
            </a:pPr>
            <a:r>
              <a:rPr lang="en-US" sz="1200" dirty="0">
                <a:solidFill>
                  <a:schemeClr val="tx2"/>
                </a:solidFill>
                <a:latin typeface="+mn-lt"/>
                <a:ea typeface="Calibri" charset="0"/>
                <a:cs typeface="Times New Roman" charset="0"/>
              </a:rPr>
              <a:t>	    text-align: center;</a:t>
            </a:r>
          </a:p>
          <a:p>
            <a:pPr marL="0" marR="0">
              <a:spcBef>
                <a:spcPts val="0"/>
              </a:spcBef>
              <a:spcAft>
                <a:spcPts val="0"/>
              </a:spcAft>
            </a:pPr>
            <a:r>
              <a:rPr lang="en-US" sz="1200" dirty="0">
                <a:solidFill>
                  <a:schemeClr val="tx2"/>
                </a:solidFill>
                <a:latin typeface="+mn-lt"/>
                <a:ea typeface="Calibri" charset="0"/>
                <a:cs typeface="Times New Roman" charset="0"/>
              </a:rPr>
              <a:t>		padding-left: 0; }</a:t>
            </a:r>
          </a:p>
          <a:p>
            <a:pPr marL="0" marR="0">
              <a:spcBef>
                <a:spcPts val="0"/>
              </a:spcBef>
              <a:spcAft>
                <a:spcPts val="0"/>
              </a:spcAft>
            </a:pP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nav</a:t>
            </a:r>
            <a:r>
              <a:rPr lang="en-US" sz="1200" dirty="0">
                <a:solidFill>
                  <a:schemeClr val="tx2"/>
                </a:solidFill>
                <a:latin typeface="+mn-lt"/>
                <a:ea typeface="Calibri" charset="0"/>
                <a:cs typeface="Times New Roman" charset="0"/>
              </a:rPr>
              <a:t> { margin: 0; }</a:t>
            </a:r>
          </a:p>
          <a:p>
            <a:pPr marL="0" marR="0">
              <a:spcBef>
                <a:spcPts val="0"/>
              </a:spcBef>
              <a:spcAft>
                <a:spcPts val="0"/>
              </a:spcAft>
            </a:pP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nav</a:t>
            </a:r>
            <a:r>
              <a:rPr lang="en-US" sz="1200" dirty="0">
                <a:solidFill>
                  <a:schemeClr val="tx2"/>
                </a:solidFill>
                <a:latin typeface="+mn-lt"/>
                <a:ea typeface="Calibri" charset="0"/>
                <a:cs typeface="Times New Roman" charset="0"/>
              </a:rPr>
              <a:t> a { display: block;</a:t>
            </a:r>
          </a:p>
          <a:p>
            <a:pPr marL="0" marR="0">
              <a:spcBef>
                <a:spcPts val="0"/>
              </a:spcBef>
              <a:spcAft>
                <a:spcPts val="0"/>
              </a:spcAft>
            </a:pPr>
            <a:r>
              <a:rPr lang="en-US" sz="1200" dirty="0">
                <a:solidFill>
                  <a:schemeClr val="tx2"/>
                </a:solidFill>
                <a:latin typeface="+mn-lt"/>
                <a:ea typeface="Calibri" charset="0"/>
                <a:cs typeface="Times New Roman" charset="0"/>
              </a:rPr>
              <a:t>	      padding: 0.2em;</a:t>
            </a:r>
          </a:p>
          <a:p>
            <a:pPr marL="0" marR="0">
              <a:spcBef>
                <a:spcPts val="0"/>
              </a:spcBef>
              <a:spcAft>
                <a:spcPts val="0"/>
              </a:spcAft>
            </a:pPr>
            <a:r>
              <a:rPr lang="en-US" sz="1200" dirty="0">
                <a:solidFill>
                  <a:schemeClr val="tx2"/>
                </a:solidFill>
                <a:latin typeface="+mn-lt"/>
                <a:ea typeface="Calibri" charset="0"/>
                <a:cs typeface="Times New Roman" charset="0"/>
              </a:rPr>
              <a:t>		  width: auto;</a:t>
            </a:r>
          </a:p>
          <a:p>
            <a:pPr marL="0" marR="0">
              <a:spcBef>
                <a:spcPts val="0"/>
              </a:spcBef>
              <a:spcAft>
                <a:spcPts val="0"/>
              </a:spcAft>
            </a:pPr>
            <a:r>
              <a:rPr lang="en-US" sz="1200" dirty="0">
                <a:solidFill>
                  <a:schemeClr val="tx2"/>
                </a:solidFill>
                <a:latin typeface="+mn-lt"/>
                <a:ea typeface="Calibri" charset="0"/>
                <a:cs typeface="Times New Roman" charset="0"/>
              </a:rPr>
              <a:t>		  border-bottom: 1px solid #FEF6C2; }</a:t>
            </a:r>
          </a:p>
          <a:p>
            <a:pPr marL="0" marR="0">
              <a:spcBef>
                <a:spcPts val="0"/>
              </a:spcBef>
              <a:spcAft>
                <a:spcPts val="0"/>
              </a:spcAft>
            </a:pP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nav</a:t>
            </a:r>
            <a:r>
              <a:rPr lang="en-US" sz="1200" dirty="0">
                <a:solidFill>
                  <a:schemeClr val="tx2"/>
                </a:solidFill>
                <a:latin typeface="+mn-lt"/>
                <a:ea typeface="Calibri" charset="0"/>
                <a:cs typeface="Times New Roman" charset="0"/>
              </a:rPr>
              <a:t> li { display: block; }</a:t>
            </a:r>
          </a:p>
          <a:p>
            <a:pPr marL="0" marR="0">
              <a:spcBef>
                <a:spcPts val="0"/>
              </a:spcBef>
              <a:spcAft>
                <a:spcPts val="0"/>
              </a:spcAft>
            </a:pPr>
            <a:r>
              <a:rPr lang="en-US" sz="1200" dirty="0">
                <a:solidFill>
                  <a:schemeClr val="tx2"/>
                </a:solidFill>
                <a:latin typeface="+mn-lt"/>
                <a:ea typeface="Calibri" charset="0"/>
                <a:cs typeface="Times New Roman" charset="0"/>
              </a:rPr>
              <a:t>	main  { padding-top: 1px; }</a:t>
            </a:r>
          </a:p>
          <a:p>
            <a:pPr marL="0" marR="0">
              <a:spcBef>
                <a:spcPts val="0"/>
              </a:spcBef>
              <a:spcAft>
                <a:spcPts val="0"/>
              </a:spcAft>
            </a:pPr>
            <a:r>
              <a:rPr lang="en-US" sz="1200" dirty="0">
                <a:solidFill>
                  <a:schemeClr val="tx2"/>
                </a:solidFill>
                <a:latin typeface="+mn-lt"/>
                <a:ea typeface="Calibri" charset="0"/>
                <a:cs typeface="Times New Roman" charset="0"/>
              </a:rPr>
              <a:t>	h2 { padding: 0.5em 0 0 0.5em;</a:t>
            </a:r>
          </a:p>
          <a:p>
            <a:pPr marL="0" marR="0">
              <a:spcBef>
                <a:spcPts val="0"/>
              </a:spcBef>
              <a:spcAft>
                <a:spcPts val="0"/>
              </a:spcAft>
            </a:pPr>
            <a:r>
              <a:rPr lang="en-US" sz="1200" dirty="0">
                <a:solidFill>
                  <a:schemeClr val="tx2"/>
                </a:solidFill>
                <a:latin typeface="+mn-lt"/>
                <a:ea typeface="Calibri" charset="0"/>
                <a:cs typeface="Times New Roman" charset="0"/>
              </a:rPr>
              <a:t>	    margin-right: 0.5em; }</a:t>
            </a:r>
          </a:p>
          <a:p>
            <a:pPr marL="0" marR="0">
              <a:spcBef>
                <a:spcPts val="0"/>
              </a:spcBef>
              <a:spcAft>
                <a:spcPts val="0"/>
              </a:spcAft>
            </a:pPr>
            <a:r>
              <a:rPr lang="en-US" sz="1200" dirty="0">
                <a:solidFill>
                  <a:schemeClr val="tx2"/>
                </a:solidFill>
                <a:latin typeface="+mn-lt"/>
                <a:ea typeface="Calibri" charset="0"/>
                <a:cs typeface="Times New Roman" charset="0"/>
              </a:rPr>
              <a:t>	.details { padding-left: 0; padding-right: 0; }</a:t>
            </a:r>
          </a:p>
          <a:p>
            <a:pPr marL="0" marR="0">
              <a:spcBef>
                <a:spcPts val="0"/>
              </a:spcBef>
              <a:spcAft>
                <a:spcPts val="0"/>
              </a:spcAft>
            </a:pP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heroroad</a:t>
            </a: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heromugs</a:t>
            </a: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heroguitar</a:t>
            </a:r>
            <a:r>
              <a:rPr lang="en-US" sz="1200" dirty="0">
                <a:solidFill>
                  <a:schemeClr val="tx2"/>
                </a:solidFill>
                <a:latin typeface="+mn-lt"/>
                <a:ea typeface="Calibri" charset="0"/>
                <a:cs typeface="Times New Roman" charset="0"/>
              </a:rPr>
              <a:t> { background-image: none; height: auto; } </a:t>
            </a:r>
          </a:p>
          <a:p>
            <a:pPr marL="0" marR="0">
              <a:spcBef>
                <a:spcPts val="0"/>
              </a:spcBef>
              <a:spcAft>
                <a:spcPts val="0"/>
              </a:spcAft>
            </a:pP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floatleft</a:t>
            </a:r>
            <a:r>
              <a:rPr lang="en-US" sz="1200" dirty="0">
                <a:solidFill>
                  <a:schemeClr val="tx2"/>
                </a:solidFill>
                <a:latin typeface="+mn-lt"/>
                <a:ea typeface="Calibri" charset="0"/>
                <a:cs typeface="Times New Roman" charset="0"/>
              </a:rPr>
              <a:t> { padding-left: 0.5em; padding-right: 0.5em; }</a:t>
            </a:r>
          </a:p>
          <a:p>
            <a:pPr marL="0" marR="0">
              <a:spcBef>
                <a:spcPts val="0"/>
              </a:spcBef>
              <a:spcAft>
                <a:spcPts val="0"/>
              </a:spcAft>
            </a:pPr>
            <a:r>
              <a:rPr lang="en-US" sz="1200" dirty="0">
                <a:solidFill>
                  <a:schemeClr val="tx2"/>
                </a:solidFill>
                <a:latin typeface="+mn-lt"/>
                <a:ea typeface="Calibri" charset="0"/>
                <a:cs typeface="Times New Roman" charset="0"/>
              </a:rPr>
              <a:t>	#mobile { display: inline; }</a:t>
            </a:r>
          </a:p>
          <a:p>
            <a:pPr marL="0" marR="0">
              <a:spcBef>
                <a:spcPts val="0"/>
              </a:spcBef>
              <a:spcAft>
                <a:spcPts val="0"/>
              </a:spcAft>
            </a:pPr>
            <a:r>
              <a:rPr lang="en-US" sz="1200" dirty="0">
                <a:solidFill>
                  <a:schemeClr val="tx2"/>
                </a:solidFill>
                <a:latin typeface="+mn-lt"/>
                <a:ea typeface="Calibri" charset="0"/>
                <a:cs typeface="Times New Roman" charset="0"/>
              </a:rPr>
              <a:t>	#desktop { display: none; }</a:t>
            </a:r>
          </a:p>
          <a:p>
            <a:r>
              <a:rPr lang="en-US" sz="1200" dirty="0">
                <a:solidFill>
                  <a:schemeClr val="tx2"/>
                </a:solidFill>
                <a:latin typeface="+mn-lt"/>
                <a:ea typeface="Calibri" charset="0"/>
                <a:cs typeface="Times New Roman" charset="0"/>
              </a:rPr>
              <a:t>}</a:t>
            </a:r>
            <a:r>
              <a:rPr lang="en-US" sz="1200" dirty="0">
                <a:solidFill>
                  <a:schemeClr val="tx2"/>
                </a:solidFill>
                <a:latin typeface="+mn-lt"/>
              </a:rPr>
              <a:t> </a:t>
            </a:r>
          </a:p>
        </p:txBody>
      </p:sp>
    </p:spTree>
    <p:extLst>
      <p:ext uri="{BB962C8B-B14F-4D97-AF65-F5344CB8AC3E}">
        <p14:creationId xmlns:p14="http://schemas.microsoft.com/office/powerpoint/2010/main" val="213428169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6149622" cy="387798"/>
          </a:xfrm>
        </p:spPr>
        <p:txBody>
          <a:bodyPr>
            <a:normAutofit fontScale="90000"/>
          </a:bodyPr>
          <a:lstStyle/>
          <a:p>
            <a:r>
              <a:rPr lang="en-US" dirty="0" err="1"/>
              <a:t>JavaJam</a:t>
            </a:r>
            <a:r>
              <a:rPr lang="en-US" dirty="0"/>
              <a:t> Case Study MP3 Chapter 8 (Tables)</a:t>
            </a:r>
          </a:p>
        </p:txBody>
      </p:sp>
      <p:sp>
        <p:nvSpPr>
          <p:cNvPr id="5" name="Rectangle 4"/>
          <p:cNvSpPr/>
          <p:nvPr/>
        </p:nvSpPr>
        <p:spPr>
          <a:xfrm>
            <a:off x="318911" y="914400"/>
            <a:ext cx="4176889" cy="5262979"/>
          </a:xfrm>
          <a:prstGeom prst="rect">
            <a:avLst/>
          </a:prstGeom>
        </p:spPr>
        <p:txBody>
          <a:bodyPr wrap="square">
            <a:spAutoFit/>
          </a:bodyPr>
          <a:lstStyle/>
          <a:p>
            <a:r>
              <a:rPr lang="en-US" sz="1200" dirty="0">
                <a:latin typeface="+mn-lt"/>
              </a:rPr>
              <a:t>See Chapter 2 for an introduction to the </a:t>
            </a:r>
            <a:r>
              <a:rPr lang="en-US" sz="1200" dirty="0" err="1">
                <a:latin typeface="+mn-lt"/>
              </a:rPr>
              <a:t>JavaJam</a:t>
            </a:r>
            <a:r>
              <a:rPr lang="en-US" sz="1200" dirty="0">
                <a:latin typeface="+mn-lt"/>
              </a:rPr>
              <a:t> Coffee House case study. Figure 2.30 shows a site map for </a:t>
            </a:r>
            <a:r>
              <a:rPr lang="en-US" sz="1200" dirty="0" err="1">
                <a:latin typeface="+mn-lt"/>
              </a:rPr>
              <a:t>JavaJam</a:t>
            </a:r>
            <a:r>
              <a:rPr lang="en-US" sz="1200" dirty="0">
                <a:latin typeface="+mn-lt"/>
              </a:rPr>
              <a:t>. Use either the Chapter 7 or Chapter 6 </a:t>
            </a:r>
            <a:r>
              <a:rPr lang="en-US" sz="1200" dirty="0" err="1">
                <a:latin typeface="+mn-lt"/>
              </a:rPr>
              <a:t>JavaJam</a:t>
            </a:r>
            <a:r>
              <a:rPr lang="en-US" sz="1200" dirty="0">
                <a:latin typeface="+mn-lt"/>
              </a:rPr>
              <a:t> website as a starting point for this case study. In this case study, you will modify the Menu page.</a:t>
            </a:r>
          </a:p>
          <a:p>
            <a:endParaRPr lang="en-US" sz="1200" dirty="0">
              <a:latin typeface="+mn-lt"/>
            </a:endParaRPr>
          </a:p>
          <a:p>
            <a:r>
              <a:rPr lang="en-US" sz="1200" dirty="0">
                <a:solidFill>
                  <a:schemeClr val="tx2"/>
                </a:solidFill>
                <a:latin typeface="+mn-lt"/>
              </a:rPr>
              <a:t>Task 2: Configure the CSS. </a:t>
            </a:r>
            <a:r>
              <a:rPr lang="en-US" sz="1200" dirty="0">
                <a:latin typeface="+mn-lt"/>
              </a:rPr>
              <a:t>Modify the external style sheet (</a:t>
            </a:r>
            <a:r>
              <a:rPr lang="en-US" sz="1200" dirty="0" err="1">
                <a:latin typeface="+mn-lt"/>
              </a:rPr>
              <a:t>javajam.css</a:t>
            </a:r>
            <a:r>
              <a:rPr lang="en-US" sz="1200" dirty="0">
                <a:latin typeface="+mn-lt"/>
              </a:rPr>
              <a:t>). Open </a:t>
            </a:r>
            <a:r>
              <a:rPr lang="en-US" sz="1200" dirty="0" err="1">
                <a:latin typeface="+mn-lt"/>
              </a:rPr>
              <a:t>javajam.css</a:t>
            </a:r>
            <a:r>
              <a:rPr lang="en-US" sz="1200" dirty="0">
                <a:latin typeface="+mn-lt"/>
              </a:rPr>
              <a:t> in a text editor. Review Figure 8.13 and note the menu descriptions, which are coded in an HTML table. Add style rules to the </a:t>
            </a:r>
            <a:r>
              <a:rPr lang="en-US" sz="1200" dirty="0" err="1">
                <a:latin typeface="+mn-lt"/>
              </a:rPr>
              <a:t>javajam.css</a:t>
            </a:r>
            <a:r>
              <a:rPr lang="en-US" sz="1200" dirty="0">
                <a:latin typeface="+mn-lt"/>
              </a:rPr>
              <a:t> external style sheet to configure a table that is centered, takes up 90% the width of its container, is configured with 0 border-spacing, has a </a:t>
            </a:r>
            <a:r>
              <a:rPr lang="en-US" sz="1200" dirty="0">
                <a:ea typeface="Calibri" charset="0"/>
                <a:cs typeface="Times New Roman" charset="0"/>
              </a:rPr>
              <a:t>#FFFFCC</a:t>
            </a:r>
            <a:r>
              <a:rPr lang="en-US" sz="1200" dirty="0">
                <a:latin typeface="+mn-lt"/>
              </a:rPr>
              <a:t> background color, has td and </a:t>
            </a:r>
            <a:r>
              <a:rPr lang="en-US" sz="1200" dirty="0" err="1">
                <a:latin typeface="+mn-lt"/>
              </a:rPr>
              <a:t>th</a:t>
            </a:r>
            <a:r>
              <a:rPr lang="en-US" sz="1200" dirty="0">
                <a:latin typeface="+mn-lt"/>
              </a:rPr>
              <a:t> selectors with 10 pixels of padding, and displays a background color of </a:t>
            </a:r>
            <a:r>
              <a:rPr lang="en-US" sz="1200" dirty="0">
                <a:ea typeface="Calibri" charset="0"/>
                <a:cs typeface="Times New Roman" charset="0"/>
              </a:rPr>
              <a:t>#D2B48C</a:t>
            </a:r>
            <a:r>
              <a:rPr lang="en-US" sz="1200" dirty="0">
                <a:latin typeface="+mn-lt"/>
              </a:rPr>
              <a:t> in alternate rows (use a class or the :nth-of-type pseudo-class to configure odd table rows). </a:t>
            </a:r>
          </a:p>
          <a:p>
            <a:r>
              <a:rPr lang="en-US" sz="1200" dirty="0">
                <a:latin typeface="+mn-lt"/>
              </a:rPr>
              <a:t>Save the </a:t>
            </a:r>
            <a:r>
              <a:rPr lang="en-US" sz="1200" dirty="0" err="1">
                <a:latin typeface="+mn-lt"/>
              </a:rPr>
              <a:t>javajam.css</a:t>
            </a:r>
            <a:r>
              <a:rPr lang="en-US" sz="1200" dirty="0">
                <a:latin typeface="+mn-lt"/>
              </a:rPr>
              <a:t> file.</a:t>
            </a:r>
          </a:p>
          <a:p>
            <a:endParaRPr lang="en-US" sz="1200" dirty="0">
              <a:latin typeface="+mn-lt"/>
            </a:endParaRPr>
          </a:p>
          <a:p>
            <a:r>
              <a:rPr lang="en-US" sz="1200" dirty="0">
                <a:solidFill>
                  <a:schemeClr val="tx2"/>
                </a:solidFill>
                <a:latin typeface="+mn-lt"/>
              </a:rPr>
              <a:t>Task 3: Modify the Menu Page. </a:t>
            </a:r>
            <a:r>
              <a:rPr lang="en-US" sz="1200" dirty="0">
                <a:latin typeface="+mn-lt"/>
              </a:rPr>
              <a:t>Open </a:t>
            </a:r>
            <a:r>
              <a:rPr lang="en-US" sz="1200" dirty="0" err="1">
                <a:latin typeface="+mn-lt"/>
              </a:rPr>
              <a:t>menu.html</a:t>
            </a:r>
            <a:r>
              <a:rPr lang="en-US" sz="1200" dirty="0">
                <a:latin typeface="+mn-lt"/>
              </a:rPr>
              <a:t> in a text editor. The menu descriptions are configured with a description list. Replace the description list with a table that has three rows and two columns. Use </a:t>
            </a:r>
            <a:r>
              <a:rPr lang="en-US" sz="1200" dirty="0" err="1">
                <a:latin typeface="+mn-lt"/>
              </a:rPr>
              <a:t>th</a:t>
            </a:r>
            <a:r>
              <a:rPr lang="en-US" sz="1200" dirty="0">
                <a:latin typeface="+mn-lt"/>
              </a:rPr>
              <a:t> and td elements where appropriate. Configure line breaks as needed for the pricing information. </a:t>
            </a:r>
          </a:p>
          <a:p>
            <a:endParaRPr lang="en-US" sz="1200" dirty="0">
              <a:latin typeface="+mn-lt"/>
            </a:endParaRPr>
          </a:p>
          <a:p>
            <a:r>
              <a:rPr lang="en-US" sz="1200" dirty="0">
                <a:latin typeface="+mn-lt"/>
              </a:rPr>
              <a:t>Save your page and test it in a browser. If the page does not display as you intended, review your work, validate the CSS, validate the HTML, modify as needed, and test again.</a:t>
            </a:r>
          </a:p>
        </p:txBody>
      </p:sp>
      <p:sp>
        <p:nvSpPr>
          <p:cNvPr id="3" name="Rectangle 2"/>
          <p:cNvSpPr/>
          <p:nvPr/>
        </p:nvSpPr>
        <p:spPr>
          <a:xfrm>
            <a:off x="4490156" y="2263480"/>
            <a:ext cx="4552244" cy="1200329"/>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mn-lt"/>
                <a:ea typeface="Calibri" charset="0"/>
                <a:cs typeface="Times New Roman" charset="0"/>
              </a:rPr>
              <a:t>table { width: 90%;</a:t>
            </a:r>
          </a:p>
          <a:p>
            <a:pPr marL="0" marR="0">
              <a:spcBef>
                <a:spcPts val="0"/>
              </a:spcBef>
              <a:spcAft>
                <a:spcPts val="0"/>
              </a:spcAft>
            </a:pPr>
            <a:r>
              <a:rPr lang="en-US" sz="1200" dirty="0">
                <a:solidFill>
                  <a:schemeClr val="tx2"/>
                </a:solidFill>
                <a:latin typeface="+mn-lt"/>
                <a:ea typeface="Calibri" charset="0"/>
                <a:cs typeface="Times New Roman" charset="0"/>
              </a:rPr>
              <a:t>      margin: auto;</a:t>
            </a:r>
          </a:p>
          <a:p>
            <a:pPr marL="0" marR="0">
              <a:spcBef>
                <a:spcPts val="0"/>
              </a:spcBef>
              <a:spcAft>
                <a:spcPts val="0"/>
              </a:spcAft>
            </a:pPr>
            <a:r>
              <a:rPr lang="en-US" sz="1200" dirty="0">
                <a:solidFill>
                  <a:schemeClr val="tx2"/>
                </a:solidFill>
                <a:latin typeface="+mn-lt"/>
                <a:ea typeface="Calibri" charset="0"/>
                <a:cs typeface="Times New Roman" charset="0"/>
              </a:rPr>
              <a:t>	  border-spacing: 0;</a:t>
            </a:r>
          </a:p>
          <a:p>
            <a:pPr marL="0" marR="0">
              <a:spcBef>
                <a:spcPts val="0"/>
              </a:spcBef>
              <a:spcAft>
                <a:spcPts val="0"/>
              </a:spcAft>
            </a:pPr>
            <a:r>
              <a:rPr lang="en-US" sz="1200" dirty="0">
                <a:solidFill>
                  <a:schemeClr val="tx2"/>
                </a:solidFill>
                <a:latin typeface="+mn-lt"/>
                <a:ea typeface="Calibri" charset="0"/>
                <a:cs typeface="Times New Roman" charset="0"/>
              </a:rPr>
              <a:t>	  background-color: #FFFFCC; }</a:t>
            </a:r>
          </a:p>
          <a:p>
            <a:pPr marL="0" marR="0">
              <a:spcBef>
                <a:spcPts val="0"/>
              </a:spcBef>
              <a:spcAft>
                <a:spcPts val="0"/>
              </a:spcAft>
            </a:pPr>
            <a:r>
              <a:rPr lang="en-US" sz="1200" dirty="0">
                <a:solidFill>
                  <a:schemeClr val="tx2"/>
                </a:solidFill>
                <a:latin typeface="+mn-lt"/>
                <a:ea typeface="Calibri" charset="0"/>
                <a:cs typeface="Times New Roman" charset="0"/>
              </a:rPr>
              <a:t>	  td, </a:t>
            </a:r>
            <a:r>
              <a:rPr lang="en-US" sz="1200" dirty="0" err="1">
                <a:solidFill>
                  <a:schemeClr val="tx2"/>
                </a:solidFill>
                <a:latin typeface="+mn-lt"/>
                <a:ea typeface="Calibri" charset="0"/>
                <a:cs typeface="Times New Roman" charset="0"/>
              </a:rPr>
              <a:t>th</a:t>
            </a:r>
            <a:r>
              <a:rPr lang="en-US" sz="1200" dirty="0">
                <a:solidFill>
                  <a:schemeClr val="tx2"/>
                </a:solidFill>
                <a:latin typeface="+mn-lt"/>
                <a:ea typeface="Calibri" charset="0"/>
                <a:cs typeface="Times New Roman" charset="0"/>
              </a:rPr>
              <a:t> { padding: 10px; }</a:t>
            </a:r>
          </a:p>
          <a:p>
            <a:pPr marL="0" marR="0">
              <a:spcBef>
                <a:spcPts val="0"/>
              </a:spcBef>
              <a:spcAft>
                <a:spcPts val="0"/>
              </a:spcAft>
            </a:pPr>
            <a:r>
              <a:rPr lang="en-US" sz="1200" dirty="0">
                <a:solidFill>
                  <a:schemeClr val="tx2"/>
                </a:solidFill>
                <a:latin typeface="+mn-lt"/>
                <a:ea typeface="Calibri" charset="0"/>
                <a:cs typeface="Times New Roman" charset="0"/>
              </a:rPr>
              <a:t>	  </a:t>
            </a:r>
            <a:r>
              <a:rPr lang="en-US" sz="1200" dirty="0" err="1">
                <a:solidFill>
                  <a:schemeClr val="tx2"/>
                </a:solidFill>
                <a:latin typeface="+mn-lt"/>
                <a:ea typeface="Calibri" charset="0"/>
                <a:cs typeface="Times New Roman" charset="0"/>
              </a:rPr>
              <a:t>tr:nth-of-type</a:t>
            </a:r>
            <a:r>
              <a:rPr lang="en-US" sz="1200" dirty="0">
                <a:solidFill>
                  <a:schemeClr val="tx2"/>
                </a:solidFill>
                <a:latin typeface="+mn-lt"/>
                <a:ea typeface="Calibri" charset="0"/>
                <a:cs typeface="Times New Roman" charset="0"/>
              </a:rPr>
              <a:t>(odd) { background-color: #D2B48C; }</a:t>
            </a:r>
            <a:endParaRPr lang="en-US" sz="1200" dirty="0">
              <a:solidFill>
                <a:schemeClr val="tx2"/>
              </a:solidFill>
              <a:effectLst/>
              <a:latin typeface="+mn-lt"/>
              <a:ea typeface="Calibri" charset="0"/>
              <a:cs typeface="Times New Roman" charset="0"/>
            </a:endParaRPr>
          </a:p>
        </p:txBody>
      </p:sp>
      <p:pic>
        <p:nvPicPr>
          <p:cNvPr id="4" name="Picture 3"/>
          <p:cNvPicPr>
            <a:picLocks noChangeAspect="1"/>
          </p:cNvPicPr>
          <p:nvPr/>
        </p:nvPicPr>
        <p:blipFill>
          <a:blip r:embed="rId2"/>
          <a:stretch>
            <a:fillRect/>
          </a:stretch>
        </p:blipFill>
        <p:spPr>
          <a:xfrm>
            <a:off x="6858000" y="200456"/>
            <a:ext cx="1882910" cy="1999716"/>
          </a:xfrm>
          <a:prstGeom prst="rect">
            <a:avLst/>
          </a:prstGeom>
        </p:spPr>
      </p:pic>
      <p:sp>
        <p:nvSpPr>
          <p:cNvPr id="6" name="Rectangle 5"/>
          <p:cNvSpPr/>
          <p:nvPr/>
        </p:nvSpPr>
        <p:spPr>
          <a:xfrm>
            <a:off x="4470400" y="3590425"/>
            <a:ext cx="4572000" cy="3231654"/>
          </a:xfrm>
          <a:prstGeom prst="rect">
            <a:avLst/>
          </a:prstGeom>
          <a:ln>
            <a:solidFill>
              <a:schemeClr val="accent1"/>
            </a:solidFill>
          </a:ln>
        </p:spPr>
        <p:txBody>
          <a:bodyPr>
            <a:spAutoFit/>
          </a:bodyPr>
          <a:lstStyle/>
          <a:p>
            <a:pPr marL="0" marR="0">
              <a:spcBef>
                <a:spcPts val="0"/>
              </a:spcBef>
              <a:spcAft>
                <a:spcPts val="0"/>
              </a:spcAft>
            </a:pPr>
            <a:r>
              <a:rPr lang="en-US" sz="1200" dirty="0">
                <a:solidFill>
                  <a:schemeClr val="tx2"/>
                </a:solidFill>
                <a:latin typeface="+mn-lt"/>
                <a:ea typeface="Calibri" charset="0"/>
                <a:cs typeface="Times New Roman" charset="0"/>
              </a:rPr>
              <a:t>&lt;table&gt;</a:t>
            </a:r>
          </a:p>
          <a:p>
            <a:pPr marL="0" marR="0">
              <a:spcBef>
                <a:spcPts val="0"/>
              </a:spcBef>
              <a:spcAft>
                <a:spcPts val="0"/>
              </a:spcAft>
            </a:pPr>
            <a:r>
              <a:rPr lang="en-US" sz="1200" dirty="0">
                <a:solidFill>
                  <a:schemeClr val="tx2"/>
                </a:solidFill>
                <a:latin typeface="+mn-lt"/>
                <a:ea typeface="Calibri" charset="0"/>
                <a:cs typeface="Times New Roman" charset="0"/>
              </a:rPr>
              <a:t>  &lt;</a:t>
            </a:r>
            <a:r>
              <a:rPr lang="en-US" sz="1200" dirty="0" err="1">
                <a:solidFill>
                  <a:schemeClr val="tx2"/>
                </a:solidFill>
                <a:latin typeface="+mn-lt"/>
                <a:ea typeface="Calibri" charset="0"/>
                <a:cs typeface="Times New Roman" charset="0"/>
              </a:rPr>
              <a:t>tr</a:t>
            </a:r>
            <a:r>
              <a:rPr lang="en-US" sz="1200" dirty="0">
                <a:solidFill>
                  <a:schemeClr val="tx2"/>
                </a:solidFill>
                <a:latin typeface="+mn-lt"/>
                <a:ea typeface="Calibri" charset="0"/>
                <a:cs typeface="Times New Roman" charset="0"/>
              </a:rPr>
              <a:t>&gt;</a:t>
            </a:r>
          </a:p>
          <a:p>
            <a:pPr marL="0" marR="0">
              <a:spcBef>
                <a:spcPts val="0"/>
              </a:spcBef>
              <a:spcAft>
                <a:spcPts val="0"/>
              </a:spcAft>
            </a:pPr>
            <a:r>
              <a:rPr lang="en-US" sz="1200" dirty="0">
                <a:solidFill>
                  <a:schemeClr val="tx2"/>
                </a:solidFill>
                <a:latin typeface="+mn-lt"/>
                <a:ea typeface="Calibri" charset="0"/>
                <a:cs typeface="Times New Roman" charset="0"/>
              </a:rPr>
              <a:t>    &lt;</a:t>
            </a:r>
            <a:r>
              <a:rPr lang="en-US" sz="1200" dirty="0" err="1">
                <a:solidFill>
                  <a:schemeClr val="tx2"/>
                </a:solidFill>
                <a:latin typeface="+mn-lt"/>
                <a:ea typeface="Calibri" charset="0"/>
                <a:cs typeface="Times New Roman" charset="0"/>
              </a:rPr>
              <a:t>th</a:t>
            </a:r>
            <a:r>
              <a:rPr lang="en-US" sz="1200" dirty="0">
                <a:solidFill>
                  <a:schemeClr val="tx2"/>
                </a:solidFill>
                <a:latin typeface="+mn-lt"/>
                <a:ea typeface="Calibri" charset="0"/>
                <a:cs typeface="Times New Roman" charset="0"/>
              </a:rPr>
              <a:t>&gt;Just Java&lt;/</a:t>
            </a:r>
            <a:r>
              <a:rPr lang="en-US" sz="1200" dirty="0" err="1">
                <a:solidFill>
                  <a:schemeClr val="tx2"/>
                </a:solidFill>
                <a:latin typeface="+mn-lt"/>
                <a:ea typeface="Calibri" charset="0"/>
                <a:cs typeface="Times New Roman" charset="0"/>
              </a:rPr>
              <a:t>th</a:t>
            </a:r>
            <a:r>
              <a:rPr lang="en-US" sz="1200" dirty="0">
                <a:solidFill>
                  <a:schemeClr val="tx2"/>
                </a:solidFill>
                <a:latin typeface="+mn-lt"/>
                <a:ea typeface="Calibri" charset="0"/>
                <a:cs typeface="Times New Roman" charset="0"/>
              </a:rPr>
              <a:t>&gt;</a:t>
            </a:r>
          </a:p>
          <a:p>
            <a:pPr marL="0" marR="0">
              <a:spcBef>
                <a:spcPts val="0"/>
              </a:spcBef>
              <a:spcAft>
                <a:spcPts val="0"/>
              </a:spcAft>
            </a:pPr>
            <a:r>
              <a:rPr lang="en-US" sz="1200" dirty="0">
                <a:solidFill>
                  <a:schemeClr val="tx2"/>
                </a:solidFill>
                <a:latin typeface="+mn-lt"/>
                <a:ea typeface="Calibri" charset="0"/>
                <a:cs typeface="Times New Roman" charset="0"/>
              </a:rPr>
              <a:t>      &lt;td&gt;Regular house blend, decaffeinated coffee, or flavor of the day.&lt;</a:t>
            </a:r>
            <a:r>
              <a:rPr lang="en-US" sz="1200" dirty="0" err="1">
                <a:solidFill>
                  <a:schemeClr val="tx2"/>
                </a:solidFill>
                <a:latin typeface="+mn-lt"/>
                <a:ea typeface="Calibri" charset="0"/>
                <a:cs typeface="Times New Roman" charset="0"/>
              </a:rPr>
              <a:t>br</a:t>
            </a:r>
            <a:r>
              <a:rPr lang="en-US" sz="1200" dirty="0">
                <a:solidFill>
                  <a:schemeClr val="tx2"/>
                </a:solidFill>
                <a:latin typeface="+mn-lt"/>
                <a:ea typeface="Calibri" charset="0"/>
                <a:cs typeface="Times New Roman" charset="0"/>
              </a:rPr>
              <a:t>&gt;Endless Cup $2.00&lt;/td&gt;</a:t>
            </a:r>
          </a:p>
          <a:p>
            <a:pPr marL="0" marR="0">
              <a:spcBef>
                <a:spcPts val="0"/>
              </a:spcBef>
              <a:spcAft>
                <a:spcPts val="0"/>
              </a:spcAft>
            </a:pPr>
            <a:r>
              <a:rPr lang="en-US" sz="1200" dirty="0">
                <a:solidFill>
                  <a:schemeClr val="tx2"/>
                </a:solidFill>
                <a:latin typeface="+mn-lt"/>
                <a:ea typeface="Calibri" charset="0"/>
                <a:cs typeface="Times New Roman" charset="0"/>
              </a:rPr>
              <a:t>  &lt;/</a:t>
            </a:r>
            <a:r>
              <a:rPr lang="en-US" sz="1200" dirty="0" err="1">
                <a:solidFill>
                  <a:schemeClr val="tx2"/>
                </a:solidFill>
                <a:latin typeface="+mn-lt"/>
                <a:ea typeface="Calibri" charset="0"/>
                <a:cs typeface="Times New Roman" charset="0"/>
              </a:rPr>
              <a:t>tr</a:t>
            </a:r>
            <a:r>
              <a:rPr lang="en-US" sz="1200" dirty="0">
                <a:solidFill>
                  <a:schemeClr val="tx2"/>
                </a:solidFill>
                <a:latin typeface="+mn-lt"/>
                <a:ea typeface="Calibri" charset="0"/>
                <a:cs typeface="Times New Roman" charset="0"/>
              </a:rPr>
              <a:t>&gt;</a:t>
            </a:r>
          </a:p>
          <a:p>
            <a:pPr marL="0" marR="0">
              <a:spcBef>
                <a:spcPts val="0"/>
              </a:spcBef>
              <a:spcAft>
                <a:spcPts val="0"/>
              </a:spcAft>
            </a:pPr>
            <a:r>
              <a:rPr lang="en-US" sz="1200" dirty="0">
                <a:solidFill>
                  <a:schemeClr val="tx2"/>
                </a:solidFill>
                <a:latin typeface="+mn-lt"/>
                <a:ea typeface="Calibri" charset="0"/>
                <a:cs typeface="Times New Roman" charset="0"/>
              </a:rPr>
              <a:t>  &lt;</a:t>
            </a:r>
            <a:r>
              <a:rPr lang="en-US" sz="1200" dirty="0" err="1">
                <a:solidFill>
                  <a:schemeClr val="tx2"/>
                </a:solidFill>
                <a:latin typeface="+mn-lt"/>
                <a:ea typeface="Calibri" charset="0"/>
                <a:cs typeface="Times New Roman" charset="0"/>
              </a:rPr>
              <a:t>tr</a:t>
            </a:r>
            <a:r>
              <a:rPr lang="en-US" sz="1200" dirty="0">
                <a:solidFill>
                  <a:schemeClr val="tx2"/>
                </a:solidFill>
                <a:latin typeface="+mn-lt"/>
                <a:ea typeface="Calibri" charset="0"/>
                <a:cs typeface="Times New Roman" charset="0"/>
              </a:rPr>
              <a:t>&gt;</a:t>
            </a:r>
          </a:p>
          <a:p>
            <a:pPr marL="0" marR="0">
              <a:spcBef>
                <a:spcPts val="0"/>
              </a:spcBef>
              <a:spcAft>
                <a:spcPts val="0"/>
              </a:spcAft>
            </a:pPr>
            <a:r>
              <a:rPr lang="en-US" sz="1200" dirty="0">
                <a:solidFill>
                  <a:schemeClr val="tx2"/>
                </a:solidFill>
                <a:latin typeface="+mn-lt"/>
                <a:ea typeface="Calibri" charset="0"/>
                <a:cs typeface="Times New Roman" charset="0"/>
              </a:rPr>
              <a:t>    &lt;</a:t>
            </a:r>
            <a:r>
              <a:rPr lang="en-US" sz="1200" dirty="0" err="1">
                <a:solidFill>
                  <a:schemeClr val="tx2"/>
                </a:solidFill>
                <a:latin typeface="+mn-lt"/>
                <a:ea typeface="Calibri" charset="0"/>
                <a:cs typeface="Times New Roman" charset="0"/>
              </a:rPr>
              <a:t>th</a:t>
            </a:r>
            <a:r>
              <a:rPr lang="en-US" sz="1200" dirty="0">
                <a:solidFill>
                  <a:schemeClr val="tx2"/>
                </a:solidFill>
                <a:latin typeface="+mn-lt"/>
                <a:ea typeface="Calibri" charset="0"/>
                <a:cs typeface="Times New Roman" charset="0"/>
              </a:rPr>
              <a:t>&gt;Cafe au </a:t>
            </a:r>
            <a:r>
              <a:rPr lang="en-US" sz="1200" dirty="0" err="1">
                <a:solidFill>
                  <a:schemeClr val="tx2"/>
                </a:solidFill>
                <a:latin typeface="+mn-lt"/>
                <a:ea typeface="Calibri" charset="0"/>
                <a:cs typeface="Times New Roman" charset="0"/>
              </a:rPr>
              <a:t>Lait</a:t>
            </a:r>
            <a:r>
              <a:rPr lang="en-US" sz="1200" dirty="0">
                <a:solidFill>
                  <a:schemeClr val="tx2"/>
                </a:solidFill>
                <a:latin typeface="+mn-lt"/>
                <a:ea typeface="Calibri" charset="0"/>
                <a:cs typeface="Times New Roman" charset="0"/>
              </a:rPr>
              <a:t>&lt;/</a:t>
            </a:r>
            <a:r>
              <a:rPr lang="en-US" sz="1200" dirty="0" err="1">
                <a:solidFill>
                  <a:schemeClr val="tx2"/>
                </a:solidFill>
                <a:latin typeface="+mn-lt"/>
                <a:ea typeface="Calibri" charset="0"/>
                <a:cs typeface="Times New Roman" charset="0"/>
              </a:rPr>
              <a:t>th</a:t>
            </a:r>
            <a:r>
              <a:rPr lang="en-US" sz="1200" dirty="0">
                <a:solidFill>
                  <a:schemeClr val="tx2"/>
                </a:solidFill>
                <a:latin typeface="+mn-lt"/>
                <a:ea typeface="Calibri" charset="0"/>
                <a:cs typeface="Times New Roman" charset="0"/>
              </a:rPr>
              <a:t>&gt;</a:t>
            </a:r>
          </a:p>
          <a:p>
            <a:pPr marL="0" marR="0">
              <a:spcBef>
                <a:spcPts val="0"/>
              </a:spcBef>
              <a:spcAft>
                <a:spcPts val="0"/>
              </a:spcAft>
            </a:pPr>
            <a:r>
              <a:rPr lang="en-US" sz="1200" dirty="0">
                <a:solidFill>
                  <a:schemeClr val="tx2"/>
                </a:solidFill>
                <a:latin typeface="+mn-lt"/>
                <a:ea typeface="Calibri" charset="0"/>
                <a:cs typeface="Times New Roman" charset="0"/>
              </a:rPr>
              <a:t>      &lt;td&gt;House blended coffee infused into a smooth, steamed milk.&lt;</a:t>
            </a:r>
            <a:r>
              <a:rPr lang="en-US" sz="1200" dirty="0" err="1">
                <a:solidFill>
                  <a:schemeClr val="tx2"/>
                </a:solidFill>
                <a:latin typeface="+mn-lt"/>
                <a:ea typeface="Calibri" charset="0"/>
                <a:cs typeface="Times New Roman" charset="0"/>
              </a:rPr>
              <a:t>br</a:t>
            </a:r>
            <a:r>
              <a:rPr lang="en-US" sz="1200" dirty="0">
                <a:solidFill>
                  <a:schemeClr val="tx2"/>
                </a:solidFill>
                <a:latin typeface="+mn-lt"/>
                <a:ea typeface="Calibri" charset="0"/>
                <a:cs typeface="Times New Roman" charset="0"/>
              </a:rPr>
              <a:t>&gt;Single $2.00 Double $3.00&lt;/td&gt;</a:t>
            </a:r>
          </a:p>
          <a:p>
            <a:pPr marL="0" marR="0">
              <a:spcBef>
                <a:spcPts val="0"/>
              </a:spcBef>
              <a:spcAft>
                <a:spcPts val="0"/>
              </a:spcAft>
            </a:pPr>
            <a:r>
              <a:rPr lang="en-US" sz="1200" dirty="0">
                <a:solidFill>
                  <a:schemeClr val="tx2"/>
                </a:solidFill>
                <a:latin typeface="+mn-lt"/>
                <a:ea typeface="Calibri" charset="0"/>
                <a:cs typeface="Times New Roman" charset="0"/>
              </a:rPr>
              <a:t>  &lt;/</a:t>
            </a:r>
            <a:r>
              <a:rPr lang="en-US" sz="1200" dirty="0" err="1">
                <a:solidFill>
                  <a:schemeClr val="tx2"/>
                </a:solidFill>
                <a:latin typeface="+mn-lt"/>
                <a:ea typeface="Calibri" charset="0"/>
                <a:cs typeface="Times New Roman" charset="0"/>
              </a:rPr>
              <a:t>tr</a:t>
            </a:r>
            <a:r>
              <a:rPr lang="en-US" sz="1200" dirty="0">
                <a:solidFill>
                  <a:schemeClr val="tx2"/>
                </a:solidFill>
                <a:latin typeface="+mn-lt"/>
                <a:ea typeface="Calibri" charset="0"/>
                <a:cs typeface="Times New Roman" charset="0"/>
              </a:rPr>
              <a:t>&gt;</a:t>
            </a:r>
          </a:p>
          <a:p>
            <a:pPr marL="0" marR="0">
              <a:spcBef>
                <a:spcPts val="0"/>
              </a:spcBef>
              <a:spcAft>
                <a:spcPts val="0"/>
              </a:spcAft>
            </a:pPr>
            <a:r>
              <a:rPr lang="en-US" sz="1200" dirty="0">
                <a:solidFill>
                  <a:schemeClr val="tx2"/>
                </a:solidFill>
                <a:latin typeface="+mn-lt"/>
                <a:ea typeface="Calibri" charset="0"/>
                <a:cs typeface="Times New Roman" charset="0"/>
              </a:rPr>
              <a:t>  &lt;</a:t>
            </a:r>
            <a:r>
              <a:rPr lang="en-US" sz="1200" dirty="0" err="1">
                <a:solidFill>
                  <a:schemeClr val="tx2"/>
                </a:solidFill>
                <a:latin typeface="+mn-lt"/>
                <a:ea typeface="Calibri" charset="0"/>
                <a:cs typeface="Times New Roman" charset="0"/>
              </a:rPr>
              <a:t>tr</a:t>
            </a:r>
            <a:r>
              <a:rPr lang="en-US" sz="1200" dirty="0">
                <a:solidFill>
                  <a:schemeClr val="tx2"/>
                </a:solidFill>
                <a:latin typeface="+mn-lt"/>
                <a:ea typeface="Calibri" charset="0"/>
                <a:cs typeface="Times New Roman" charset="0"/>
              </a:rPr>
              <a:t>&gt;</a:t>
            </a:r>
          </a:p>
          <a:p>
            <a:pPr marL="0" marR="0">
              <a:spcBef>
                <a:spcPts val="0"/>
              </a:spcBef>
              <a:spcAft>
                <a:spcPts val="0"/>
              </a:spcAft>
            </a:pPr>
            <a:r>
              <a:rPr lang="en-US" sz="1200" dirty="0">
                <a:solidFill>
                  <a:schemeClr val="tx2"/>
                </a:solidFill>
                <a:latin typeface="+mn-lt"/>
                <a:ea typeface="Calibri" charset="0"/>
                <a:cs typeface="Times New Roman" charset="0"/>
              </a:rPr>
              <a:t>    &lt;</a:t>
            </a:r>
            <a:r>
              <a:rPr lang="en-US" sz="1200" dirty="0" err="1">
                <a:solidFill>
                  <a:schemeClr val="tx2"/>
                </a:solidFill>
                <a:latin typeface="+mn-lt"/>
                <a:ea typeface="Calibri" charset="0"/>
                <a:cs typeface="Times New Roman" charset="0"/>
              </a:rPr>
              <a:t>th</a:t>
            </a:r>
            <a:r>
              <a:rPr lang="en-US" sz="1200" dirty="0">
                <a:solidFill>
                  <a:schemeClr val="tx2"/>
                </a:solidFill>
                <a:latin typeface="+mn-lt"/>
                <a:ea typeface="Calibri" charset="0"/>
                <a:cs typeface="Times New Roman" charset="0"/>
              </a:rPr>
              <a:t>&gt;Iced Cappuccino&lt;/</a:t>
            </a:r>
            <a:r>
              <a:rPr lang="en-US" sz="1200" dirty="0" err="1">
                <a:solidFill>
                  <a:schemeClr val="tx2"/>
                </a:solidFill>
                <a:latin typeface="+mn-lt"/>
                <a:ea typeface="Calibri" charset="0"/>
                <a:cs typeface="Times New Roman" charset="0"/>
              </a:rPr>
              <a:t>th</a:t>
            </a:r>
            <a:r>
              <a:rPr lang="en-US" sz="1200" dirty="0">
                <a:solidFill>
                  <a:schemeClr val="tx2"/>
                </a:solidFill>
                <a:latin typeface="+mn-lt"/>
                <a:ea typeface="Calibri" charset="0"/>
                <a:cs typeface="Times New Roman" charset="0"/>
              </a:rPr>
              <a:t>&gt;</a:t>
            </a:r>
          </a:p>
          <a:p>
            <a:pPr marL="0" marR="0">
              <a:spcBef>
                <a:spcPts val="0"/>
              </a:spcBef>
              <a:spcAft>
                <a:spcPts val="0"/>
              </a:spcAft>
            </a:pPr>
            <a:r>
              <a:rPr lang="en-US" sz="1200" dirty="0">
                <a:solidFill>
                  <a:schemeClr val="tx2"/>
                </a:solidFill>
                <a:latin typeface="+mn-lt"/>
                <a:ea typeface="Calibri" charset="0"/>
                <a:cs typeface="Times New Roman" charset="0"/>
              </a:rPr>
              <a:t>      &lt;td&gt;Sweetened espresso blended with icy-cold milk and served in a chilled glass.&lt;</a:t>
            </a:r>
            <a:r>
              <a:rPr lang="en-US" sz="1200" dirty="0" err="1">
                <a:solidFill>
                  <a:schemeClr val="tx2"/>
                </a:solidFill>
                <a:latin typeface="+mn-lt"/>
                <a:ea typeface="Calibri" charset="0"/>
                <a:cs typeface="Times New Roman" charset="0"/>
              </a:rPr>
              <a:t>br</a:t>
            </a:r>
            <a:r>
              <a:rPr lang="en-US" sz="1200" dirty="0">
                <a:solidFill>
                  <a:schemeClr val="tx2"/>
                </a:solidFill>
                <a:latin typeface="+mn-lt"/>
                <a:ea typeface="Calibri" charset="0"/>
                <a:cs typeface="Times New Roman" charset="0"/>
              </a:rPr>
              <a:t>&gt;Single $4.75 Double $5.75&lt;/td&gt;</a:t>
            </a:r>
          </a:p>
          <a:p>
            <a:pPr marL="0" marR="0">
              <a:spcBef>
                <a:spcPts val="0"/>
              </a:spcBef>
              <a:spcAft>
                <a:spcPts val="0"/>
              </a:spcAft>
            </a:pPr>
            <a:r>
              <a:rPr lang="en-US" sz="1200" dirty="0">
                <a:solidFill>
                  <a:schemeClr val="tx2"/>
                </a:solidFill>
                <a:latin typeface="+mn-lt"/>
                <a:ea typeface="Calibri" charset="0"/>
                <a:cs typeface="Times New Roman" charset="0"/>
              </a:rPr>
              <a:t>  &lt;/</a:t>
            </a:r>
            <a:r>
              <a:rPr lang="en-US" sz="1200" dirty="0" err="1">
                <a:solidFill>
                  <a:schemeClr val="tx2"/>
                </a:solidFill>
                <a:latin typeface="+mn-lt"/>
                <a:ea typeface="Calibri" charset="0"/>
                <a:cs typeface="Times New Roman" charset="0"/>
              </a:rPr>
              <a:t>tr</a:t>
            </a:r>
            <a:r>
              <a:rPr lang="en-US" sz="1200" dirty="0">
                <a:solidFill>
                  <a:schemeClr val="tx2"/>
                </a:solidFill>
                <a:latin typeface="+mn-lt"/>
                <a:ea typeface="Calibri" charset="0"/>
                <a:cs typeface="Times New Roman" charset="0"/>
              </a:rPr>
              <a:t>&gt;</a:t>
            </a:r>
          </a:p>
          <a:p>
            <a:r>
              <a:rPr lang="en-US" sz="1200" dirty="0">
                <a:solidFill>
                  <a:schemeClr val="tx2"/>
                </a:solidFill>
                <a:latin typeface="+mn-lt"/>
                <a:ea typeface="Calibri" charset="0"/>
                <a:cs typeface="Times New Roman" charset="0"/>
              </a:rPr>
              <a:t>&lt;/table&gt;</a:t>
            </a:r>
            <a:r>
              <a:rPr lang="en-US" sz="1200" dirty="0">
                <a:solidFill>
                  <a:schemeClr val="tx2"/>
                </a:solidFill>
                <a:latin typeface="+mn-lt"/>
              </a:rPr>
              <a:t> </a:t>
            </a:r>
          </a:p>
        </p:txBody>
      </p:sp>
    </p:spTree>
    <p:extLst>
      <p:ext uri="{BB962C8B-B14F-4D97-AF65-F5344CB8AC3E}">
        <p14:creationId xmlns:p14="http://schemas.microsoft.com/office/powerpoint/2010/main" val="6307769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1323" y="838200"/>
            <a:ext cx="8106508" cy="5739514"/>
          </a:xfrm>
          <a:prstGeom prst="rect">
            <a:avLst/>
          </a:prstGeom>
        </p:spPr>
      </p:pic>
      <p:sp>
        <p:nvSpPr>
          <p:cNvPr id="2" name="Title 1"/>
          <p:cNvSpPr>
            <a:spLocks noGrp="1"/>
          </p:cNvSpPr>
          <p:nvPr>
            <p:ph type="title"/>
          </p:nvPr>
        </p:nvSpPr>
        <p:spPr/>
        <p:txBody>
          <a:bodyPr>
            <a:normAutofit/>
          </a:bodyPr>
          <a:lstStyle/>
          <a:p>
            <a:r>
              <a:rPr lang="en-US" dirty="0"/>
              <a:t>Course Schedule</a:t>
            </a:r>
          </a:p>
        </p:txBody>
      </p:sp>
      <p:sp>
        <p:nvSpPr>
          <p:cNvPr id="4" name="Right Arrow 3"/>
          <p:cNvSpPr/>
          <p:nvPr/>
        </p:nvSpPr>
        <p:spPr bwMode="auto">
          <a:xfrm>
            <a:off x="0" y="4876800"/>
            <a:ext cx="685800" cy="609600"/>
          </a:xfrm>
          <a:prstGeom prst="righ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5019410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2017 Schedule</a:t>
            </a:r>
          </a:p>
        </p:txBody>
      </p:sp>
      <p:pic>
        <p:nvPicPr>
          <p:cNvPr id="3" name="Picture 2"/>
          <p:cNvPicPr>
            <a:picLocks noChangeAspect="1"/>
          </p:cNvPicPr>
          <p:nvPr/>
        </p:nvPicPr>
        <p:blipFill>
          <a:blip r:embed="rId2"/>
          <a:stretch>
            <a:fillRect/>
          </a:stretch>
        </p:blipFill>
        <p:spPr>
          <a:xfrm>
            <a:off x="533400" y="762000"/>
            <a:ext cx="8001000" cy="5625950"/>
          </a:xfrm>
          <a:prstGeom prst="rect">
            <a:avLst/>
          </a:prstGeom>
        </p:spPr>
      </p:pic>
    </p:spTree>
    <p:extLst>
      <p:ext uri="{BB962C8B-B14F-4D97-AF65-F5344CB8AC3E}">
        <p14:creationId xmlns:p14="http://schemas.microsoft.com/office/powerpoint/2010/main" val="39963448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533400" y="304800"/>
            <a:ext cx="7772400" cy="436562"/>
          </a:xfrm>
        </p:spPr>
        <p:txBody>
          <a:bodyPr>
            <a:normAutofit/>
          </a:bodyPr>
          <a:lstStyle/>
          <a:p>
            <a:pPr fontAlgn="auto">
              <a:spcAft>
                <a:spcPts val="0"/>
              </a:spcAft>
              <a:defRPr/>
            </a:pPr>
            <a:r>
              <a:rPr lang="en-US" dirty="0">
                <a:solidFill>
                  <a:schemeClr val="tx2">
                    <a:satMod val="130000"/>
                  </a:schemeClr>
                </a:solidFill>
              </a:rPr>
              <a:t>Chapter 8 Objectives</a:t>
            </a:r>
          </a:p>
        </p:txBody>
      </p:sp>
      <p:pic>
        <p:nvPicPr>
          <p:cNvPr id="3" name="Picture 2"/>
          <p:cNvPicPr>
            <a:picLocks noChangeAspect="1"/>
          </p:cNvPicPr>
          <p:nvPr/>
        </p:nvPicPr>
        <p:blipFill>
          <a:blip r:embed="rId3"/>
          <a:stretch>
            <a:fillRect/>
          </a:stretch>
        </p:blipFill>
        <p:spPr>
          <a:xfrm>
            <a:off x="1143000" y="914400"/>
            <a:ext cx="6396320" cy="5596780"/>
          </a:xfrm>
          <a:prstGeom prst="rect">
            <a:avLst/>
          </a:prstGeom>
        </p:spPr>
      </p:pic>
    </p:spTree>
    <p:extLst>
      <p:ext uri="{BB962C8B-B14F-4D97-AF65-F5344CB8AC3E}">
        <p14:creationId xmlns:p14="http://schemas.microsoft.com/office/powerpoint/2010/main" val="18988127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85800" y="331788"/>
            <a:ext cx="7772400" cy="387798"/>
          </a:xfrm>
        </p:spPr>
        <p:txBody>
          <a:bodyPr/>
          <a:lstStyle/>
          <a:p>
            <a:pPr fontAlgn="auto">
              <a:spcAft>
                <a:spcPts val="0"/>
              </a:spcAft>
              <a:defRPr/>
            </a:pPr>
            <a:r>
              <a:rPr lang="en-US" dirty="0">
                <a:solidFill>
                  <a:schemeClr val="tx2">
                    <a:satMod val="130000"/>
                  </a:schemeClr>
                </a:solidFill>
              </a:rPr>
              <a:t>HTML Table</a:t>
            </a:r>
          </a:p>
        </p:txBody>
      </p:sp>
      <p:sp>
        <p:nvSpPr>
          <p:cNvPr id="15363" name="Rectangle 3"/>
          <p:cNvSpPr>
            <a:spLocks noGrp="1" noChangeArrowheads="1"/>
          </p:cNvSpPr>
          <p:nvPr>
            <p:ph idx="1"/>
          </p:nvPr>
        </p:nvSpPr>
        <p:spPr>
          <a:xfrm>
            <a:off x="468481" y="735799"/>
            <a:ext cx="8153400" cy="5347710"/>
          </a:xfrm>
        </p:spPr>
        <p:txBody>
          <a:bodyPr rtlCol="0">
            <a:noAutofit/>
          </a:bodyPr>
          <a:lstStyle/>
          <a:p>
            <a:pPr fontAlgn="auto">
              <a:spcBef>
                <a:spcPts val="0"/>
              </a:spcBef>
              <a:buFont typeface="Arial" panose="020B0604020202020204" pitchFamily="34" charset="0"/>
              <a:buChar char="•"/>
              <a:defRPr/>
            </a:pPr>
            <a:r>
              <a:rPr lang="en-US" altLang="en-US" sz="1800" b="1" dirty="0">
                <a:solidFill>
                  <a:schemeClr val="tx1">
                    <a:lumMod val="75000"/>
                    <a:lumOff val="25000"/>
                  </a:schemeClr>
                </a:solidFill>
              </a:rPr>
              <a:t>Tables are used on web pages to organize tabular information</a:t>
            </a:r>
          </a:p>
          <a:p>
            <a:pPr fontAlgn="auto">
              <a:spcBef>
                <a:spcPts val="0"/>
              </a:spcBef>
              <a:buFont typeface="Arial" panose="020B0604020202020204" pitchFamily="34" charset="0"/>
              <a:buChar char="•"/>
              <a:defRPr/>
            </a:pPr>
            <a:r>
              <a:rPr lang="en-US" altLang="en-US" sz="1800" b="1" dirty="0">
                <a:solidFill>
                  <a:schemeClr val="tx1">
                    <a:lumMod val="75000"/>
                    <a:lumOff val="25000"/>
                  </a:schemeClr>
                </a:solidFill>
              </a:rPr>
              <a:t>Composed of rows and columns – similar to a spreadsheet. </a:t>
            </a:r>
          </a:p>
          <a:p>
            <a:pPr fontAlgn="auto">
              <a:spcBef>
                <a:spcPts val="0"/>
              </a:spcBef>
              <a:buFont typeface="Arial" panose="020B0604020202020204" pitchFamily="34" charset="0"/>
              <a:buChar char="•"/>
              <a:defRPr/>
            </a:pPr>
            <a:r>
              <a:rPr lang="en-US" altLang="en-US" sz="1800" b="1" dirty="0">
                <a:solidFill>
                  <a:schemeClr val="tx1">
                    <a:lumMod val="75000"/>
                    <a:lumOff val="25000"/>
                  </a:schemeClr>
                </a:solidFill>
              </a:rPr>
              <a:t>Each individual table cell is at the intersection of a specific row and column.</a:t>
            </a:r>
          </a:p>
          <a:p>
            <a:pPr fontAlgn="auto">
              <a:spcBef>
                <a:spcPts val="0"/>
              </a:spcBef>
              <a:buFont typeface="Arial" panose="020B0604020202020204" pitchFamily="34" charset="0"/>
              <a:buChar char="•"/>
              <a:defRPr/>
            </a:pPr>
            <a:r>
              <a:rPr lang="en-US" altLang="en-US" sz="1800" b="1" dirty="0">
                <a:solidFill>
                  <a:schemeClr val="tx1">
                    <a:lumMod val="75000"/>
                    <a:lumOff val="25000"/>
                  </a:schemeClr>
                </a:solidFill>
              </a:rPr>
              <a:t>Configured with table, </a:t>
            </a:r>
            <a:r>
              <a:rPr lang="en-US" altLang="en-US" sz="1800" b="1" dirty="0" err="1">
                <a:solidFill>
                  <a:schemeClr val="tx1">
                    <a:lumMod val="75000"/>
                    <a:lumOff val="25000"/>
                  </a:schemeClr>
                </a:solidFill>
              </a:rPr>
              <a:t>tr</a:t>
            </a:r>
            <a:r>
              <a:rPr lang="en-US" altLang="en-US" sz="1800" b="1" dirty="0">
                <a:solidFill>
                  <a:schemeClr val="tx1">
                    <a:lumMod val="75000"/>
                    <a:lumOff val="25000"/>
                  </a:schemeClr>
                </a:solidFill>
              </a:rPr>
              <a:t>, and td elements</a:t>
            </a:r>
          </a:p>
          <a:p>
            <a:pPr fontAlgn="auto">
              <a:spcBef>
                <a:spcPts val="0"/>
              </a:spcBef>
              <a:buFont typeface="Arial" panose="020B0604020202020204" pitchFamily="34" charset="0"/>
              <a:buChar char="•"/>
              <a:defRPr/>
            </a:pPr>
            <a:r>
              <a:rPr lang="en-US" altLang="en-US" sz="1800" b="1" dirty="0">
                <a:solidFill>
                  <a:schemeClr val="tx1">
                    <a:lumMod val="75000"/>
                    <a:lumOff val="25000"/>
                  </a:schemeClr>
                </a:solidFill>
              </a:rPr>
              <a:t>Table Elements</a:t>
            </a:r>
          </a:p>
          <a:p>
            <a:pPr marL="885825" lvl="1" indent="-285750">
              <a:buFont typeface="Wingdings" panose="05000000000000000000" pitchFamily="2" charset="2"/>
              <a:buChar char="ü"/>
              <a:defRPr/>
            </a:pPr>
            <a:r>
              <a:rPr lang="en-US" altLang="en-US" sz="1800" b="1" dirty="0">
                <a:solidFill>
                  <a:schemeClr val="tx1">
                    <a:lumMod val="75000"/>
                    <a:lumOff val="25000"/>
                  </a:schemeClr>
                </a:solidFill>
              </a:rPr>
              <a:t>&lt;table&gt; Contains the table</a:t>
            </a:r>
          </a:p>
          <a:p>
            <a:pPr marL="885825" lvl="1" indent="-285750">
              <a:buFont typeface="Wingdings" panose="05000000000000000000" pitchFamily="2" charset="2"/>
              <a:buChar char="ü"/>
              <a:defRPr/>
            </a:pPr>
            <a:r>
              <a:rPr lang="en-US" altLang="en-US" sz="1800" b="1" dirty="0">
                <a:solidFill>
                  <a:schemeClr val="tx1">
                    <a:lumMod val="75000"/>
                    <a:lumOff val="25000"/>
                  </a:schemeClr>
                </a:solidFill>
              </a:rPr>
              <a:t>&lt;</a:t>
            </a:r>
            <a:r>
              <a:rPr lang="en-US" altLang="en-US" sz="1800" b="1" dirty="0" err="1">
                <a:solidFill>
                  <a:schemeClr val="tx1">
                    <a:lumMod val="75000"/>
                    <a:lumOff val="25000"/>
                  </a:schemeClr>
                </a:solidFill>
              </a:rPr>
              <a:t>tr</a:t>
            </a:r>
            <a:r>
              <a:rPr lang="en-US" altLang="en-US" sz="1800" b="1" dirty="0">
                <a:solidFill>
                  <a:schemeClr val="tx1">
                    <a:lumMod val="75000"/>
                    <a:lumOff val="25000"/>
                  </a:schemeClr>
                </a:solidFill>
              </a:rPr>
              <a:t>&gt;Contains a table row</a:t>
            </a:r>
          </a:p>
          <a:p>
            <a:pPr marL="885825" lvl="1" indent="-285750">
              <a:buFont typeface="Wingdings" panose="05000000000000000000" pitchFamily="2" charset="2"/>
              <a:buChar char="ü"/>
              <a:defRPr/>
            </a:pPr>
            <a:r>
              <a:rPr lang="en-US" altLang="en-US" sz="1800" b="1" dirty="0">
                <a:solidFill>
                  <a:schemeClr val="tx1">
                    <a:lumMod val="75000"/>
                    <a:lumOff val="25000"/>
                  </a:schemeClr>
                </a:solidFill>
              </a:rPr>
              <a:t>&lt;td&gt;Contains a table cell</a:t>
            </a:r>
          </a:p>
          <a:p>
            <a:pPr marL="885825" lvl="1" indent="-285750">
              <a:buFont typeface="Wingdings" panose="05000000000000000000" pitchFamily="2" charset="2"/>
              <a:buChar char="ü"/>
              <a:defRPr/>
            </a:pPr>
            <a:r>
              <a:rPr lang="en-US" altLang="en-US" sz="1800" b="1" dirty="0">
                <a:solidFill>
                  <a:schemeClr val="tx1">
                    <a:lumMod val="75000"/>
                    <a:lumOff val="25000"/>
                  </a:schemeClr>
                </a:solidFill>
              </a:rPr>
              <a:t>&lt;caption&gt; Configures a description of the table</a:t>
            </a:r>
          </a:p>
          <a:p>
            <a:pPr marL="885825" lvl="1" indent="-285750">
              <a:buFont typeface="Wingdings" panose="05000000000000000000" pitchFamily="2" charset="2"/>
              <a:buChar char="ü"/>
              <a:defRPr/>
            </a:pPr>
            <a:endParaRPr lang="en-US" altLang="en-US" sz="1800" b="1" dirty="0">
              <a:solidFill>
                <a:schemeClr val="tx1">
                  <a:lumMod val="75000"/>
                  <a:lumOff val="25000"/>
                </a:schemeClr>
              </a:solidFill>
            </a:endParaRPr>
          </a:p>
          <a:p>
            <a:pPr>
              <a:buFont typeface="Arial" panose="020B0604020202020204" pitchFamily="34" charset="0"/>
              <a:buChar char="•"/>
            </a:pPr>
            <a:r>
              <a:rPr lang="en-US" altLang="en-US" sz="1800" b="1" dirty="0"/>
              <a:t>Table Example</a:t>
            </a:r>
          </a:p>
          <a:p>
            <a:pPr lvl="2">
              <a:buNone/>
            </a:pPr>
            <a:r>
              <a:rPr lang="en-US" altLang="en-US" sz="1200" b="1" dirty="0"/>
              <a:t>&lt;table border="1"&gt;</a:t>
            </a:r>
            <a:br>
              <a:rPr lang="en-US" altLang="en-US" sz="1200" b="1" dirty="0"/>
            </a:br>
            <a:r>
              <a:rPr lang="en-US" altLang="en-US" sz="1200" b="1" dirty="0"/>
              <a:t>&lt;caption&gt;Bird Sightings&lt;/caption&gt;</a:t>
            </a:r>
          </a:p>
          <a:p>
            <a:pPr lvl="2">
              <a:buNone/>
            </a:pPr>
            <a:r>
              <a:rPr lang="en-US" altLang="en-US" sz="1200" b="1" dirty="0"/>
              <a:t>  &lt;</a:t>
            </a:r>
            <a:r>
              <a:rPr lang="en-US" altLang="en-US" sz="1200" b="1" dirty="0" err="1"/>
              <a:t>tr</a:t>
            </a:r>
            <a:r>
              <a:rPr lang="en-US" altLang="en-US" sz="1200" b="1" dirty="0"/>
              <a:t>&gt;</a:t>
            </a:r>
          </a:p>
          <a:p>
            <a:pPr lvl="2">
              <a:buNone/>
            </a:pPr>
            <a:r>
              <a:rPr lang="en-US" altLang="en-US" sz="1200" b="1" dirty="0"/>
              <a:t>    &lt;td&gt;Name&lt;/td&gt;</a:t>
            </a:r>
          </a:p>
          <a:p>
            <a:pPr lvl="2">
              <a:buNone/>
            </a:pPr>
            <a:r>
              <a:rPr lang="en-US" altLang="en-US" sz="1200" b="1" dirty="0"/>
              <a:t>    &lt;td&gt;Date&lt;/td&gt;</a:t>
            </a:r>
          </a:p>
          <a:p>
            <a:pPr lvl="2">
              <a:buNone/>
            </a:pPr>
            <a:r>
              <a:rPr lang="en-US" altLang="en-US" sz="1200" b="1" dirty="0"/>
              <a:t>  &lt;/</a:t>
            </a:r>
            <a:r>
              <a:rPr lang="en-US" altLang="en-US" sz="1200" b="1" dirty="0" err="1"/>
              <a:t>tr</a:t>
            </a:r>
            <a:r>
              <a:rPr lang="en-US" altLang="en-US" sz="1200" b="1" dirty="0"/>
              <a:t>&gt;</a:t>
            </a:r>
          </a:p>
          <a:p>
            <a:pPr lvl="2">
              <a:buNone/>
            </a:pPr>
            <a:r>
              <a:rPr lang="en-US" altLang="en-US" sz="1200" b="1" dirty="0"/>
              <a:t>  &lt;</a:t>
            </a:r>
            <a:r>
              <a:rPr lang="en-US" altLang="en-US" sz="1200" b="1" dirty="0" err="1"/>
              <a:t>tr</a:t>
            </a:r>
            <a:r>
              <a:rPr lang="en-US" altLang="en-US" sz="1200" b="1" dirty="0"/>
              <a:t>&gt;</a:t>
            </a:r>
          </a:p>
          <a:p>
            <a:pPr lvl="2">
              <a:buNone/>
            </a:pPr>
            <a:r>
              <a:rPr lang="en-US" altLang="en-US" sz="1200" b="1" dirty="0"/>
              <a:t>    &lt;td&gt;Bobolink&lt;/td&gt;</a:t>
            </a:r>
          </a:p>
          <a:p>
            <a:pPr lvl="2">
              <a:buNone/>
            </a:pPr>
            <a:r>
              <a:rPr lang="en-US" altLang="en-US" sz="1200" b="1" dirty="0"/>
              <a:t>    &lt;td&gt;5/25/10&lt;/td&gt;</a:t>
            </a:r>
          </a:p>
          <a:p>
            <a:pPr lvl="2">
              <a:buNone/>
            </a:pPr>
            <a:r>
              <a:rPr lang="en-US" altLang="en-US" sz="1200" b="1" dirty="0"/>
              <a:t>  &lt;/</a:t>
            </a:r>
            <a:r>
              <a:rPr lang="en-US" altLang="en-US" sz="1200" b="1" dirty="0" err="1"/>
              <a:t>tr</a:t>
            </a:r>
            <a:r>
              <a:rPr lang="en-US" altLang="en-US" sz="1200" b="1" dirty="0"/>
              <a:t>&gt;</a:t>
            </a:r>
          </a:p>
          <a:p>
            <a:pPr lvl="2">
              <a:buNone/>
            </a:pPr>
            <a:r>
              <a:rPr lang="en-US" altLang="en-US" sz="1200" b="1" dirty="0"/>
              <a:t>  &lt;</a:t>
            </a:r>
            <a:r>
              <a:rPr lang="en-US" altLang="en-US" sz="1200" b="1" dirty="0" err="1"/>
              <a:t>tr</a:t>
            </a:r>
            <a:r>
              <a:rPr lang="en-US" altLang="en-US" sz="1200" b="1" dirty="0"/>
              <a:t>&gt;</a:t>
            </a:r>
          </a:p>
          <a:p>
            <a:pPr lvl="2">
              <a:buNone/>
            </a:pPr>
            <a:r>
              <a:rPr lang="en-US" altLang="en-US" sz="1200" b="1" dirty="0"/>
              <a:t>    &lt;td&gt;Upland Sandpiper&lt;/td&gt;</a:t>
            </a:r>
          </a:p>
          <a:p>
            <a:pPr lvl="2">
              <a:buNone/>
            </a:pPr>
            <a:r>
              <a:rPr lang="en-US" altLang="en-US" sz="1200" b="1" dirty="0"/>
              <a:t>    &lt;td&gt;6/03/10&lt;/td&gt;</a:t>
            </a:r>
          </a:p>
          <a:p>
            <a:pPr lvl="2">
              <a:buNone/>
            </a:pPr>
            <a:r>
              <a:rPr lang="en-US" altLang="en-US" sz="1200" b="1" dirty="0"/>
              <a:t> &lt;/</a:t>
            </a:r>
            <a:r>
              <a:rPr lang="en-US" altLang="en-US" sz="1200" b="1" dirty="0" err="1"/>
              <a:t>tr</a:t>
            </a:r>
            <a:r>
              <a:rPr lang="en-US" altLang="en-US" sz="1200" b="1" dirty="0"/>
              <a:t>&gt;</a:t>
            </a:r>
          </a:p>
          <a:p>
            <a:pPr lvl="2">
              <a:buNone/>
            </a:pPr>
            <a:r>
              <a:rPr lang="en-US" altLang="en-US" sz="1200" b="1" dirty="0"/>
              <a:t>&lt;/table&gt;</a:t>
            </a:r>
          </a:p>
          <a:p>
            <a:pPr marL="368300" indent="-285750">
              <a:buFont typeface="Wingdings" panose="05000000000000000000" pitchFamily="2" charset="2"/>
              <a:buChar char="ü"/>
              <a:defRPr/>
            </a:pPr>
            <a:endParaRPr lang="en-US" altLang="en-US" sz="1800" b="1" dirty="0">
              <a:solidFill>
                <a:schemeClr val="tx1">
                  <a:lumMod val="75000"/>
                  <a:lumOff val="25000"/>
                </a:schemeClr>
              </a:solidFill>
            </a:endParaRPr>
          </a:p>
          <a:p>
            <a:pPr fontAlgn="auto">
              <a:spcBef>
                <a:spcPts val="0"/>
              </a:spcBef>
              <a:buFont typeface="Arial" panose="020B0604020202020204" pitchFamily="34" charset="0"/>
              <a:buChar char="•"/>
              <a:defRPr/>
            </a:pPr>
            <a:endParaRPr lang="en-US" altLang="en-US" sz="1800" b="1" dirty="0">
              <a:solidFill>
                <a:schemeClr val="tx1">
                  <a:lumMod val="75000"/>
                  <a:lumOff val="25000"/>
                </a:schemeClr>
              </a:solidFill>
            </a:endParaRPr>
          </a:p>
        </p:txBody>
      </p:sp>
      <p:pic>
        <p:nvPicPr>
          <p:cNvPr id="13317" name="Picture 2" descr="Fig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048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igure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456" y="4458604"/>
            <a:ext cx="2960688" cy="173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6172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159539"/>
            <a:ext cx="7772400" cy="387798"/>
          </a:xfrm>
        </p:spPr>
        <p:txBody>
          <a:bodyPr/>
          <a:lstStyle/>
          <a:p>
            <a:pPr fontAlgn="auto">
              <a:spcAft>
                <a:spcPts val="0"/>
              </a:spcAft>
              <a:defRPr/>
            </a:pPr>
            <a:r>
              <a:rPr lang="en-US" dirty="0">
                <a:solidFill>
                  <a:schemeClr val="tx2">
                    <a:satMod val="130000"/>
                  </a:schemeClr>
                </a:solidFill>
              </a:rPr>
              <a:t>Using Expression Web for Tables</a:t>
            </a:r>
          </a:p>
        </p:txBody>
      </p:sp>
      <p:sp>
        <p:nvSpPr>
          <p:cNvPr id="35868"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6729D44-1B17-447B-8BC4-8CEDB69FBCAA}"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7</a:t>
            </a:fld>
            <a:endParaRPr lang="en-US" altLang="en-US" sz="1100">
              <a:solidFill>
                <a:srgbClr val="4D4D4D"/>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362200" y="1447800"/>
            <a:ext cx="4581525" cy="5076825"/>
          </a:xfrm>
          <a:prstGeom prst="rect">
            <a:avLst/>
          </a:prstGeom>
        </p:spPr>
      </p:pic>
      <p:sp>
        <p:nvSpPr>
          <p:cNvPr id="3" name="TextBox 2"/>
          <p:cNvSpPr txBox="1"/>
          <p:nvPr/>
        </p:nvSpPr>
        <p:spPr>
          <a:xfrm>
            <a:off x="2371725" y="812902"/>
            <a:ext cx="4572000" cy="369332"/>
          </a:xfrm>
          <a:prstGeom prst="rect">
            <a:avLst/>
          </a:prstGeom>
          <a:noFill/>
        </p:spPr>
        <p:txBody>
          <a:bodyPr wrap="square" rtlCol="0">
            <a:spAutoFit/>
          </a:bodyPr>
          <a:lstStyle/>
          <a:p>
            <a:r>
              <a:rPr lang="en-US" dirty="0"/>
              <a:t>Pulldown menu: Insert&gt;Table</a:t>
            </a:r>
          </a:p>
        </p:txBody>
      </p:sp>
    </p:spTree>
    <p:extLst>
      <p:ext uri="{BB962C8B-B14F-4D97-AF65-F5344CB8AC3E}">
        <p14:creationId xmlns:p14="http://schemas.microsoft.com/office/powerpoint/2010/main" val="16804804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85800" y="304800"/>
            <a:ext cx="7772400" cy="387798"/>
          </a:xfrm>
        </p:spPr>
        <p:txBody>
          <a:bodyPr/>
          <a:lstStyle/>
          <a:p>
            <a:pPr fontAlgn="auto">
              <a:spcAft>
                <a:spcPts val="0"/>
              </a:spcAft>
              <a:defRPr/>
            </a:pPr>
            <a:r>
              <a:rPr lang="en-US" dirty="0">
                <a:solidFill>
                  <a:schemeClr val="tx2">
                    <a:satMod val="130000"/>
                  </a:schemeClr>
                </a:solidFill>
              </a:rPr>
              <a:t>HTML Tables</a:t>
            </a:r>
          </a:p>
        </p:txBody>
      </p:sp>
      <p:sp>
        <p:nvSpPr>
          <p:cNvPr id="19459" name="Rectangle 3"/>
          <p:cNvSpPr>
            <a:spLocks noGrp="1" noChangeArrowheads="1"/>
          </p:cNvSpPr>
          <p:nvPr>
            <p:ph idx="1"/>
          </p:nvPr>
        </p:nvSpPr>
        <p:spPr>
          <a:xfrm>
            <a:off x="685800" y="990600"/>
            <a:ext cx="7924800" cy="5486400"/>
          </a:xfrm>
        </p:spPr>
        <p:txBody>
          <a:bodyPr rtlCol="0">
            <a:normAutofit fontScale="92500" lnSpcReduction="10000"/>
          </a:bodyPr>
          <a:lstStyle/>
          <a:p>
            <a:pPr fontAlgn="auto">
              <a:buFont typeface="Arial" panose="020B0604020202020204" pitchFamily="34" charset="0"/>
              <a:buChar char="•"/>
              <a:defRPr/>
            </a:pPr>
            <a:r>
              <a:rPr lang="en-US" altLang="en-US" sz="1800" b="1" dirty="0">
                <a:solidFill>
                  <a:schemeClr val="tx1">
                    <a:lumMod val="75000"/>
                    <a:lumOff val="25000"/>
                  </a:schemeClr>
                </a:solidFill>
              </a:rPr>
              <a:t>Table Attributes</a:t>
            </a:r>
          </a:p>
          <a:p>
            <a:pPr lvl="1">
              <a:buFont typeface="Wingdings" panose="05000000000000000000" pitchFamily="2" charset="2"/>
              <a:buChar char="ü"/>
              <a:defRPr/>
            </a:pPr>
            <a:r>
              <a:rPr lang="en-US" altLang="en-US" sz="1800" b="1" dirty="0">
                <a:solidFill>
                  <a:schemeClr val="tx1">
                    <a:lumMod val="75000"/>
                    <a:lumOff val="25000"/>
                  </a:schemeClr>
                </a:solidFill>
              </a:rPr>
              <a:t>align (obsolete)</a:t>
            </a:r>
          </a:p>
          <a:p>
            <a:pPr lvl="1">
              <a:buFont typeface="Wingdings" panose="05000000000000000000" pitchFamily="2" charset="2"/>
              <a:buChar char="ü"/>
              <a:defRPr/>
            </a:pPr>
            <a:r>
              <a:rPr lang="en-US" altLang="en-US" sz="1800" b="1" dirty="0" err="1">
                <a:solidFill>
                  <a:schemeClr val="tx1">
                    <a:lumMod val="75000"/>
                    <a:lumOff val="25000"/>
                  </a:schemeClr>
                </a:solidFill>
              </a:rPr>
              <a:t>bgcolor</a:t>
            </a:r>
            <a:r>
              <a:rPr lang="en-US" altLang="en-US" sz="1800" b="1" dirty="0">
                <a:solidFill>
                  <a:schemeClr val="tx1">
                    <a:lumMod val="75000"/>
                    <a:lumOff val="25000"/>
                  </a:schemeClr>
                </a:solidFill>
              </a:rPr>
              <a:t> (obsolete)</a:t>
            </a:r>
          </a:p>
          <a:p>
            <a:pPr lvl="1">
              <a:buFont typeface="Wingdings" panose="05000000000000000000" pitchFamily="2" charset="2"/>
              <a:buChar char="ü"/>
              <a:defRPr/>
            </a:pPr>
            <a:r>
              <a:rPr lang="en-US" altLang="en-US" sz="1800" b="1" dirty="0">
                <a:solidFill>
                  <a:schemeClr val="tx1">
                    <a:lumMod val="75000"/>
                    <a:lumOff val="25000"/>
                  </a:schemeClr>
                </a:solidFill>
              </a:rPr>
              <a:t>border </a:t>
            </a:r>
          </a:p>
          <a:p>
            <a:pPr lvl="1">
              <a:buFont typeface="Wingdings" panose="05000000000000000000" pitchFamily="2" charset="2"/>
              <a:buChar char="ü"/>
              <a:defRPr/>
            </a:pPr>
            <a:r>
              <a:rPr lang="en-US" altLang="en-US" sz="1800" b="1" dirty="0" err="1">
                <a:solidFill>
                  <a:schemeClr val="tx1">
                    <a:lumMod val="75000"/>
                    <a:lumOff val="25000"/>
                  </a:schemeClr>
                </a:solidFill>
              </a:rPr>
              <a:t>cellpadding</a:t>
            </a:r>
            <a:r>
              <a:rPr lang="en-US" altLang="en-US" sz="1800" b="1" dirty="0">
                <a:solidFill>
                  <a:schemeClr val="tx1">
                    <a:lumMod val="75000"/>
                    <a:lumOff val="25000"/>
                  </a:schemeClr>
                </a:solidFill>
              </a:rPr>
              <a:t> (obsolete)</a:t>
            </a:r>
          </a:p>
          <a:p>
            <a:pPr lvl="1">
              <a:buFont typeface="Wingdings" panose="05000000000000000000" pitchFamily="2" charset="2"/>
              <a:buChar char="ü"/>
              <a:defRPr/>
            </a:pPr>
            <a:r>
              <a:rPr lang="en-US" altLang="en-US" sz="1800" b="1" dirty="0" err="1">
                <a:solidFill>
                  <a:schemeClr val="tx1">
                    <a:lumMod val="75000"/>
                    <a:lumOff val="25000"/>
                  </a:schemeClr>
                </a:solidFill>
              </a:rPr>
              <a:t>cellspacing</a:t>
            </a:r>
            <a:r>
              <a:rPr lang="en-US" altLang="en-US" sz="1800" b="1" dirty="0">
                <a:solidFill>
                  <a:schemeClr val="tx1">
                    <a:lumMod val="75000"/>
                    <a:lumOff val="25000"/>
                  </a:schemeClr>
                </a:solidFill>
              </a:rPr>
              <a:t> (obsolete)</a:t>
            </a:r>
          </a:p>
          <a:p>
            <a:pPr lvl="1">
              <a:buFont typeface="Wingdings" panose="05000000000000000000" pitchFamily="2" charset="2"/>
              <a:buChar char="ü"/>
              <a:defRPr/>
            </a:pPr>
            <a:r>
              <a:rPr lang="en-US" altLang="en-US" sz="1800" b="1" dirty="0">
                <a:solidFill>
                  <a:schemeClr val="tx1">
                    <a:lumMod val="75000"/>
                    <a:lumOff val="25000"/>
                  </a:schemeClr>
                </a:solidFill>
              </a:rPr>
              <a:t>summary  (obsolete but may be reinstated)</a:t>
            </a:r>
          </a:p>
          <a:p>
            <a:pPr lvl="1">
              <a:buFont typeface="Wingdings" panose="05000000000000000000" pitchFamily="2" charset="2"/>
              <a:buChar char="ü"/>
              <a:defRPr/>
            </a:pPr>
            <a:r>
              <a:rPr lang="en-US" altLang="en-US" sz="1800" b="1" dirty="0">
                <a:solidFill>
                  <a:schemeClr val="tx1">
                    <a:lumMod val="75000"/>
                    <a:lumOff val="25000"/>
                  </a:schemeClr>
                </a:solidFill>
              </a:rPr>
              <a:t>width (obsolete)</a:t>
            </a:r>
          </a:p>
          <a:p>
            <a:pPr marL="517525" lvl="1" indent="0">
              <a:buNone/>
              <a:defRPr/>
            </a:pPr>
            <a:endParaRPr lang="en-US" altLang="en-US" sz="1800" b="1" dirty="0">
              <a:solidFill>
                <a:schemeClr val="tx1">
                  <a:lumMod val="75000"/>
                  <a:lumOff val="25000"/>
                </a:schemeClr>
              </a:solidFill>
            </a:endParaRPr>
          </a:p>
          <a:p>
            <a:pPr fontAlgn="auto">
              <a:buFont typeface="Arial" panose="020B0604020202020204" pitchFamily="34" charset="0"/>
              <a:buChar char="•"/>
              <a:defRPr/>
            </a:pPr>
            <a:r>
              <a:rPr lang="en-US" altLang="en-US" sz="1800" b="1" dirty="0">
                <a:solidFill>
                  <a:schemeClr val="tx1">
                    <a:lumMod val="75000"/>
                    <a:lumOff val="25000"/>
                  </a:schemeClr>
                </a:solidFill>
              </a:rPr>
              <a:t>Use CSS to configure table characteristics instead of HTML attributes</a:t>
            </a:r>
          </a:p>
          <a:p>
            <a:pPr fontAlgn="auto">
              <a:buFont typeface="Arial" panose="020B0604020202020204" pitchFamily="34" charset="0"/>
              <a:buChar char="•"/>
              <a:defRPr/>
            </a:pPr>
            <a:endParaRPr lang="en-US" altLang="en-US" sz="1800" b="1" dirty="0">
              <a:solidFill>
                <a:schemeClr val="tx1">
                  <a:lumMod val="75000"/>
                  <a:lumOff val="25000"/>
                </a:schemeClr>
              </a:solidFill>
            </a:endParaRPr>
          </a:p>
          <a:p>
            <a:pPr fontAlgn="auto">
              <a:buFont typeface="Arial" panose="020B0604020202020204" pitchFamily="34" charset="0"/>
              <a:buChar char="•"/>
              <a:defRPr/>
            </a:pPr>
            <a:r>
              <a:rPr lang="en-US" altLang="en-US" sz="1800" b="1" dirty="0">
                <a:solidFill>
                  <a:schemeClr val="tx1">
                    <a:lumMod val="75000"/>
                    <a:lumOff val="25000"/>
                  </a:schemeClr>
                </a:solidFill>
              </a:rPr>
              <a:t>Table Cell Attributes</a:t>
            </a:r>
          </a:p>
          <a:p>
            <a:pPr lvl="1">
              <a:buFont typeface="Wingdings" panose="05000000000000000000" pitchFamily="2" charset="2"/>
              <a:buChar char="ü"/>
              <a:defRPr/>
            </a:pPr>
            <a:r>
              <a:rPr lang="en-US" altLang="en-US" sz="1800" b="1" dirty="0">
                <a:solidFill>
                  <a:schemeClr val="tx1">
                    <a:lumMod val="75000"/>
                    <a:lumOff val="25000"/>
                  </a:schemeClr>
                </a:solidFill>
              </a:rPr>
              <a:t>align  (obsolete)</a:t>
            </a:r>
          </a:p>
          <a:p>
            <a:pPr lvl="1">
              <a:buFont typeface="Wingdings" panose="05000000000000000000" pitchFamily="2" charset="2"/>
              <a:buChar char="ü"/>
              <a:defRPr/>
            </a:pPr>
            <a:r>
              <a:rPr lang="en-US" altLang="en-US" sz="1800" b="1" dirty="0" err="1">
                <a:solidFill>
                  <a:schemeClr val="tx1">
                    <a:lumMod val="75000"/>
                    <a:lumOff val="25000"/>
                  </a:schemeClr>
                </a:solidFill>
              </a:rPr>
              <a:t>bgcolor</a:t>
            </a:r>
            <a:r>
              <a:rPr lang="en-US" altLang="en-US" sz="1800" b="1" dirty="0">
                <a:solidFill>
                  <a:schemeClr val="tx1">
                    <a:lumMod val="75000"/>
                    <a:lumOff val="25000"/>
                  </a:schemeClr>
                </a:solidFill>
              </a:rPr>
              <a:t> (obsolete)</a:t>
            </a:r>
          </a:p>
          <a:p>
            <a:pPr lvl="1">
              <a:buFont typeface="Wingdings" panose="05000000000000000000" pitchFamily="2" charset="2"/>
              <a:buChar char="ü"/>
              <a:defRPr/>
            </a:pPr>
            <a:r>
              <a:rPr lang="en-US" altLang="en-US" sz="1800" b="1" dirty="0" err="1">
                <a:solidFill>
                  <a:schemeClr val="tx1">
                    <a:lumMod val="75000"/>
                    <a:lumOff val="25000"/>
                  </a:schemeClr>
                </a:solidFill>
              </a:rPr>
              <a:t>colspan</a:t>
            </a:r>
            <a:endParaRPr lang="en-US" altLang="en-US" sz="1800" b="1" dirty="0">
              <a:solidFill>
                <a:schemeClr val="tx1">
                  <a:lumMod val="75000"/>
                  <a:lumOff val="25000"/>
                </a:schemeClr>
              </a:solidFill>
            </a:endParaRPr>
          </a:p>
          <a:p>
            <a:pPr lvl="1">
              <a:buFont typeface="Wingdings" panose="05000000000000000000" pitchFamily="2" charset="2"/>
              <a:buChar char="ü"/>
              <a:defRPr/>
            </a:pPr>
            <a:r>
              <a:rPr lang="en-US" altLang="en-US" sz="1800" b="1" dirty="0" err="1">
                <a:solidFill>
                  <a:schemeClr val="tx1">
                    <a:lumMod val="75000"/>
                    <a:lumOff val="25000"/>
                  </a:schemeClr>
                </a:solidFill>
              </a:rPr>
              <a:t>rowspan</a:t>
            </a:r>
            <a:endParaRPr lang="en-US" altLang="en-US" sz="1800" b="1" dirty="0">
              <a:solidFill>
                <a:schemeClr val="tx1">
                  <a:lumMod val="75000"/>
                  <a:lumOff val="25000"/>
                </a:schemeClr>
              </a:solidFill>
            </a:endParaRPr>
          </a:p>
          <a:p>
            <a:pPr lvl="1">
              <a:buFont typeface="Wingdings" panose="05000000000000000000" pitchFamily="2" charset="2"/>
              <a:buChar char="ü"/>
              <a:defRPr/>
            </a:pPr>
            <a:r>
              <a:rPr lang="en-US" altLang="en-US" sz="1800" b="1" dirty="0" err="1">
                <a:solidFill>
                  <a:schemeClr val="tx1">
                    <a:lumMod val="75000"/>
                    <a:lumOff val="25000"/>
                  </a:schemeClr>
                </a:solidFill>
              </a:rPr>
              <a:t>valign</a:t>
            </a:r>
            <a:r>
              <a:rPr lang="en-US" altLang="en-US" sz="1800" b="1" dirty="0">
                <a:solidFill>
                  <a:schemeClr val="tx1">
                    <a:lumMod val="75000"/>
                    <a:lumOff val="25000"/>
                  </a:schemeClr>
                </a:solidFill>
              </a:rPr>
              <a:t> (obsolete)</a:t>
            </a:r>
          </a:p>
          <a:p>
            <a:pPr lvl="1">
              <a:buFont typeface="Wingdings" panose="05000000000000000000" pitchFamily="2" charset="2"/>
              <a:buChar char="ü"/>
              <a:defRPr/>
            </a:pPr>
            <a:r>
              <a:rPr lang="en-US" altLang="en-US" sz="1800" b="1" dirty="0">
                <a:solidFill>
                  <a:schemeClr val="tx1">
                    <a:lumMod val="75000"/>
                    <a:lumOff val="25000"/>
                  </a:schemeClr>
                </a:solidFill>
              </a:rPr>
              <a:t>height (deprecated)</a:t>
            </a:r>
          </a:p>
          <a:p>
            <a:pPr lvl="1">
              <a:buFont typeface="Wingdings" panose="05000000000000000000" pitchFamily="2" charset="2"/>
              <a:buChar char="ü"/>
              <a:defRPr/>
            </a:pPr>
            <a:r>
              <a:rPr lang="en-US" altLang="en-US" sz="1800" b="1" dirty="0">
                <a:solidFill>
                  <a:schemeClr val="tx1">
                    <a:lumMod val="75000"/>
                    <a:lumOff val="25000"/>
                  </a:schemeClr>
                </a:solidFill>
              </a:rPr>
              <a:t>width (deprecated)</a:t>
            </a:r>
          </a:p>
          <a:p>
            <a:pPr fontAlgn="auto">
              <a:buFont typeface="Arial" panose="020B0604020202020204" pitchFamily="34" charset="0"/>
              <a:buChar char="•"/>
              <a:defRPr/>
            </a:pPr>
            <a:endParaRPr lang="en-US" altLang="en-US" sz="1800" dirty="0">
              <a:solidFill>
                <a:schemeClr val="tx1">
                  <a:lumMod val="75000"/>
                  <a:lumOff val="25000"/>
                </a:schemeClr>
              </a:solidFill>
            </a:endParaRPr>
          </a:p>
          <a:p>
            <a:pPr fontAlgn="auto">
              <a:buFont typeface="Arial" panose="020B0604020202020204" pitchFamily="34" charset="0"/>
              <a:buChar char="•"/>
              <a:defRPr/>
            </a:pPr>
            <a:r>
              <a:rPr lang="en-US" altLang="en-US" sz="1800" b="1" dirty="0">
                <a:solidFill>
                  <a:schemeClr val="tx1">
                    <a:lumMod val="75000"/>
                    <a:lumOff val="25000"/>
                  </a:schemeClr>
                </a:solidFill>
              </a:rPr>
              <a:t>Use CSS to configure most table cell characteristics instead of HTML attributes</a:t>
            </a:r>
          </a:p>
          <a:p>
            <a:pPr lvl="1">
              <a:buFont typeface="Arial" panose="020B0604020202020204" pitchFamily="34" charset="0"/>
              <a:buChar char="•"/>
              <a:defRPr/>
            </a:pPr>
            <a:endParaRPr lang="en-US" altLang="en-US" sz="1400" b="1" dirty="0">
              <a:solidFill>
                <a:schemeClr val="tx1">
                  <a:lumMod val="75000"/>
                  <a:lumOff val="25000"/>
                </a:schemeClr>
              </a:solidFill>
            </a:endParaRPr>
          </a:p>
        </p:txBody>
      </p:sp>
    </p:spTree>
    <p:extLst>
      <p:ext uri="{BB962C8B-B14F-4D97-AF65-F5344CB8AC3E}">
        <p14:creationId xmlns:p14="http://schemas.microsoft.com/office/powerpoint/2010/main" val="3547202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726872" y="181583"/>
            <a:ext cx="7772400" cy="387798"/>
          </a:xfrm>
        </p:spPr>
        <p:txBody>
          <a:bodyPr/>
          <a:lstStyle/>
          <a:p>
            <a:pPr fontAlgn="auto">
              <a:spcAft>
                <a:spcPts val="0"/>
              </a:spcAft>
              <a:defRPr/>
            </a:pPr>
            <a:r>
              <a:rPr lang="en-US" dirty="0">
                <a:solidFill>
                  <a:schemeClr val="tx2">
                    <a:satMod val="130000"/>
                  </a:schemeClr>
                </a:solidFill>
              </a:rPr>
              <a:t>HTML Tables</a:t>
            </a:r>
          </a:p>
        </p:txBody>
      </p:sp>
      <p:sp>
        <p:nvSpPr>
          <p:cNvPr id="25605" name="Slide Number Placeholder 5"/>
          <p:cNvSpPr>
            <a:spLocks noGrp="1"/>
          </p:cNvSpPr>
          <p:nvPr>
            <p:ph type="sldNum" sz="quarter" idx="4294967295"/>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6A13D73F-07D1-4FC3-81FF-21FB19E64727}"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9</a:t>
            </a:fld>
            <a:endParaRPr lang="en-US" altLang="en-US" sz="1100">
              <a:solidFill>
                <a:srgbClr val="4D4D4D"/>
              </a:solidFill>
              <a:latin typeface="Times New Roman" panose="02020603050405020304" pitchFamily="18" charset="0"/>
            </a:endParaRPr>
          </a:p>
        </p:txBody>
      </p:sp>
      <p:graphicFrame>
        <p:nvGraphicFramePr>
          <p:cNvPr id="25606" name="Object 2"/>
          <p:cNvGraphicFramePr>
            <a:graphicFrameLocks noChangeAspect="1"/>
          </p:cNvGraphicFramePr>
          <p:nvPr>
            <p:extLst/>
          </p:nvPr>
        </p:nvGraphicFramePr>
        <p:xfrm>
          <a:off x="1219200" y="4576864"/>
          <a:ext cx="1612900" cy="1382486"/>
        </p:xfrm>
        <a:graphic>
          <a:graphicData uri="http://schemas.openxmlformats.org/presentationml/2006/ole">
            <mc:AlternateContent xmlns:mc="http://schemas.openxmlformats.org/markup-compatibility/2006">
              <mc:Choice xmlns:v="urn:schemas-microsoft-com:vml" Requires="v">
                <p:oleObj spid="_x0000_s1047" name="Bitmap Image" r:id="rId4" imgW="933580" imgH="800212" progId="Paint.Picture">
                  <p:embed/>
                </p:oleObj>
              </mc:Choice>
              <mc:Fallback>
                <p:oleObj name="Bitmap Image" r:id="rId4" imgW="933580" imgH="80021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576864"/>
                        <a:ext cx="1612900" cy="1382486"/>
                      </a:xfrm>
                      <a:prstGeom prst="rect">
                        <a:avLst/>
                      </a:prstGeom>
                      <a:noFill/>
                      <a:ln>
                        <a:noFill/>
                      </a:ln>
                    </p:spPr>
                  </p:pic>
                </p:oleObj>
              </mc:Fallback>
            </mc:AlternateContent>
          </a:graphicData>
        </a:graphic>
      </p:graphicFrame>
      <p:sp>
        <p:nvSpPr>
          <p:cNvPr id="3" name="Rectangle 2"/>
          <p:cNvSpPr/>
          <p:nvPr/>
        </p:nvSpPr>
        <p:spPr>
          <a:xfrm>
            <a:off x="609600" y="784698"/>
            <a:ext cx="3505200" cy="3447098"/>
          </a:xfrm>
          <a:prstGeom prst="rect">
            <a:avLst/>
          </a:prstGeom>
        </p:spPr>
        <p:txBody>
          <a:bodyPr wrap="square">
            <a:spAutoFit/>
          </a:bodyPr>
          <a:lstStyle/>
          <a:p>
            <a:pPr marL="365125" indent="-282575"/>
            <a:r>
              <a:rPr lang="en-US" altLang="en-US" dirty="0" err="1">
                <a:solidFill>
                  <a:schemeClr val="tx2"/>
                </a:solidFill>
              </a:rPr>
              <a:t>colspan</a:t>
            </a:r>
            <a:r>
              <a:rPr lang="en-US" altLang="en-US" dirty="0">
                <a:solidFill>
                  <a:schemeClr val="tx2"/>
                </a:solidFill>
              </a:rPr>
              <a:t> Attribute</a:t>
            </a:r>
          </a:p>
          <a:p>
            <a:pPr marL="365125" indent="-282575"/>
            <a:endParaRPr lang="en-US" altLang="en-US" dirty="0"/>
          </a:p>
          <a:p>
            <a:pPr marL="365125" indent="-282575"/>
            <a:r>
              <a:rPr lang="en-US" altLang="en-US" sz="1400" dirty="0"/>
              <a:t>&lt;table border="1"&gt;</a:t>
            </a:r>
          </a:p>
          <a:p>
            <a:pPr marL="365125" indent="-282575"/>
            <a:r>
              <a:rPr lang="en-US" altLang="en-US" sz="1400" dirty="0"/>
              <a:t>  &lt;</a:t>
            </a:r>
            <a:r>
              <a:rPr lang="en-US" altLang="en-US" sz="1400" dirty="0" err="1"/>
              <a:t>tr</a:t>
            </a:r>
            <a:r>
              <a:rPr lang="en-US" altLang="en-US" sz="1400" dirty="0"/>
              <a:t>&gt;</a:t>
            </a:r>
          </a:p>
          <a:p>
            <a:pPr marL="365125" indent="-282575"/>
            <a:r>
              <a:rPr lang="en-US" altLang="en-US" sz="1400" dirty="0"/>
              <a:t>    &lt;td </a:t>
            </a:r>
            <a:r>
              <a:rPr lang="en-US" altLang="en-US" sz="1400" dirty="0" err="1"/>
              <a:t>colspan</a:t>
            </a:r>
            <a:r>
              <a:rPr lang="en-US" altLang="en-US" sz="1400" dirty="0"/>
              <a:t>=“2”&gt;Birthday List&lt;/td&gt;</a:t>
            </a:r>
          </a:p>
          <a:p>
            <a:pPr marL="365125" indent="-282575"/>
            <a:r>
              <a:rPr lang="en-US" altLang="en-US" sz="1400" dirty="0"/>
              <a:t>&lt;/</a:t>
            </a:r>
            <a:r>
              <a:rPr lang="en-US" altLang="en-US" sz="1400" dirty="0" err="1"/>
              <a:t>tr</a:t>
            </a:r>
            <a:r>
              <a:rPr lang="en-US" altLang="en-US" sz="1400" dirty="0"/>
              <a:t>&gt;</a:t>
            </a:r>
          </a:p>
          <a:p>
            <a:pPr marL="365125" indent="-282575"/>
            <a:r>
              <a:rPr lang="en-US" altLang="en-US" sz="1400" dirty="0"/>
              <a:t>  &lt;</a:t>
            </a:r>
            <a:r>
              <a:rPr lang="en-US" altLang="en-US" sz="1400" dirty="0" err="1"/>
              <a:t>tr</a:t>
            </a:r>
            <a:r>
              <a:rPr lang="en-US" altLang="en-US" sz="1400" dirty="0"/>
              <a:t>&gt;</a:t>
            </a:r>
          </a:p>
          <a:p>
            <a:pPr marL="365125" indent="-282575"/>
            <a:r>
              <a:rPr lang="en-US" altLang="en-US" sz="1400" dirty="0"/>
              <a:t>    &lt;td&gt;James&lt;/td&gt;</a:t>
            </a:r>
          </a:p>
          <a:p>
            <a:pPr marL="365125" indent="-282575"/>
            <a:r>
              <a:rPr lang="en-US" altLang="en-US" sz="1400" dirty="0"/>
              <a:t>    &lt;td&gt;11/08&lt;/td&gt;</a:t>
            </a:r>
          </a:p>
          <a:p>
            <a:pPr marL="365125" indent="-282575"/>
            <a:r>
              <a:rPr lang="en-US" altLang="en-US" sz="1400" dirty="0"/>
              <a:t>  &lt;/</a:t>
            </a:r>
            <a:r>
              <a:rPr lang="en-US" altLang="en-US" sz="1400" dirty="0" err="1"/>
              <a:t>tr</a:t>
            </a:r>
            <a:r>
              <a:rPr lang="en-US" altLang="en-US" sz="1400" dirty="0"/>
              <a:t>&gt;</a:t>
            </a:r>
          </a:p>
          <a:p>
            <a:pPr marL="365125" indent="-282575"/>
            <a:r>
              <a:rPr lang="en-US" altLang="en-US" sz="1400" dirty="0"/>
              <a:t>  &lt;</a:t>
            </a:r>
            <a:r>
              <a:rPr lang="en-US" altLang="en-US" sz="1400" dirty="0" err="1"/>
              <a:t>tr</a:t>
            </a:r>
            <a:r>
              <a:rPr lang="en-US" altLang="en-US" sz="1400" dirty="0"/>
              <a:t>&gt;</a:t>
            </a:r>
          </a:p>
          <a:p>
            <a:pPr marL="365125" indent="-282575"/>
            <a:r>
              <a:rPr lang="en-US" altLang="en-US" sz="1400" dirty="0"/>
              <a:t>    &lt;td&gt;Karen&lt;/td&gt;</a:t>
            </a:r>
          </a:p>
          <a:p>
            <a:pPr marL="365125" indent="-282575"/>
            <a:r>
              <a:rPr lang="en-US" altLang="en-US" sz="1400" dirty="0"/>
              <a:t>    &lt;td&gt;4/17&lt;/td&gt;</a:t>
            </a:r>
          </a:p>
          <a:p>
            <a:pPr marL="365125" indent="-282575"/>
            <a:r>
              <a:rPr lang="en-US" altLang="en-US" sz="1400" dirty="0"/>
              <a:t> &lt;/</a:t>
            </a:r>
            <a:r>
              <a:rPr lang="en-US" altLang="en-US" sz="1400" dirty="0" err="1"/>
              <a:t>tr</a:t>
            </a:r>
            <a:r>
              <a:rPr lang="en-US" altLang="en-US" sz="1400" dirty="0"/>
              <a:t>&gt;</a:t>
            </a:r>
          </a:p>
          <a:p>
            <a:pPr marL="365125" indent="-282575"/>
            <a:r>
              <a:rPr lang="en-US" altLang="en-US" sz="1400" dirty="0"/>
              <a:t>&lt;/table&gt;</a:t>
            </a:r>
          </a:p>
        </p:txBody>
      </p:sp>
      <p:pic>
        <p:nvPicPr>
          <p:cNvPr id="10" name="Picture 3" descr="Figure8"/>
          <p:cNvPicPr>
            <a:picLocks noChangeAspect="1" noChangeArrowheads="1"/>
          </p:cNvPicPr>
          <p:nvPr/>
        </p:nvPicPr>
        <p:blipFill>
          <a:blip r:embed="rId6"/>
          <a:srcRect/>
          <a:stretch>
            <a:fillRect/>
          </a:stretch>
        </p:blipFill>
        <p:spPr bwMode="auto">
          <a:xfrm>
            <a:off x="4607111" y="4572000"/>
            <a:ext cx="3892161" cy="10733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39545" y="762000"/>
            <a:ext cx="4228897" cy="2585323"/>
          </a:xfrm>
          <a:prstGeom prst="rect">
            <a:avLst/>
          </a:prstGeom>
        </p:spPr>
        <p:txBody>
          <a:bodyPr wrap="square">
            <a:spAutoFit/>
          </a:bodyPr>
          <a:lstStyle/>
          <a:p>
            <a:pPr marL="365125" indent="-282575">
              <a:buFont typeface="Wingdings 3" panose="05040102010807070707" pitchFamily="18" charset="2"/>
              <a:buNone/>
              <a:defRPr/>
            </a:pPr>
            <a:r>
              <a:rPr lang="en-US" dirty="0" err="1">
                <a:solidFill>
                  <a:schemeClr val="tx2"/>
                </a:solidFill>
              </a:rPr>
              <a:t>Rowspan</a:t>
            </a:r>
            <a:r>
              <a:rPr lang="en-US" dirty="0">
                <a:solidFill>
                  <a:schemeClr val="tx2"/>
                </a:solidFill>
              </a:rPr>
              <a:t> Attribute</a:t>
            </a:r>
          </a:p>
          <a:p>
            <a:pPr marL="365125" indent="-282575">
              <a:buFont typeface="Wingdings 3" panose="05040102010807070707" pitchFamily="18" charset="2"/>
              <a:buNone/>
              <a:defRPr/>
            </a:pPr>
            <a:endParaRPr lang="en-US" dirty="0"/>
          </a:p>
          <a:p>
            <a:pPr marL="365125" indent="-282575">
              <a:buFont typeface="Wingdings 3" panose="05040102010807070707" pitchFamily="18" charset="2"/>
              <a:buNone/>
              <a:defRPr/>
            </a:pPr>
            <a:r>
              <a:rPr lang="en-US" sz="1400" dirty="0"/>
              <a:t>&lt;table border="1"&gt;</a:t>
            </a:r>
          </a:p>
          <a:p>
            <a:pPr marL="365125" indent="-282575">
              <a:buFont typeface="Wingdings 3" panose="05040102010807070707" pitchFamily="18" charset="2"/>
              <a:buNone/>
              <a:defRPr/>
            </a:pPr>
            <a:r>
              <a:rPr lang="en-US" sz="1400" dirty="0"/>
              <a:t>  &lt;</a:t>
            </a:r>
            <a:r>
              <a:rPr lang="en-US" sz="1400" dirty="0" err="1"/>
              <a:t>tr</a:t>
            </a:r>
            <a:r>
              <a:rPr lang="en-US" sz="1400" dirty="0"/>
              <a:t>&gt;</a:t>
            </a:r>
          </a:p>
          <a:p>
            <a:pPr marL="365125" indent="-282575">
              <a:buFont typeface="Wingdings 3" panose="05040102010807070707" pitchFamily="18" charset="2"/>
              <a:buNone/>
              <a:defRPr/>
            </a:pPr>
            <a:r>
              <a:rPr lang="en-US" sz="1400" dirty="0"/>
              <a:t>    &lt;td </a:t>
            </a:r>
            <a:r>
              <a:rPr lang="en-US" sz="1400" dirty="0" err="1"/>
              <a:t>rowspan</a:t>
            </a:r>
            <a:r>
              <a:rPr lang="en-US" sz="1400" dirty="0"/>
              <a:t>="2"&gt;This spans two rows&lt;/td&gt;</a:t>
            </a:r>
          </a:p>
          <a:p>
            <a:pPr marL="365125" indent="-282575">
              <a:buFont typeface="Wingdings 3" panose="05040102010807070707" pitchFamily="18" charset="2"/>
              <a:buNone/>
              <a:defRPr/>
            </a:pPr>
            <a:r>
              <a:rPr lang="en-US" sz="1400" dirty="0"/>
              <a:t>    &lt;td&gt;Row 1 Column 2&lt;/td&gt;</a:t>
            </a:r>
          </a:p>
          <a:p>
            <a:pPr marL="365125" indent="-282575">
              <a:buFont typeface="Wingdings 3" panose="05040102010807070707" pitchFamily="18" charset="2"/>
              <a:buNone/>
              <a:defRPr/>
            </a:pPr>
            <a:r>
              <a:rPr lang="en-US" sz="1400" dirty="0"/>
              <a:t>  &lt;/</a:t>
            </a:r>
            <a:r>
              <a:rPr lang="en-US" sz="1400" dirty="0" err="1"/>
              <a:t>tr</a:t>
            </a:r>
            <a:r>
              <a:rPr lang="en-US" sz="1400" dirty="0"/>
              <a:t>&gt;</a:t>
            </a:r>
          </a:p>
          <a:p>
            <a:pPr marL="365125" indent="-282575">
              <a:buFont typeface="Wingdings 3" panose="05040102010807070707" pitchFamily="18" charset="2"/>
              <a:buNone/>
              <a:defRPr/>
            </a:pPr>
            <a:r>
              <a:rPr lang="en-US" sz="1400" dirty="0"/>
              <a:t>  &lt;</a:t>
            </a:r>
            <a:r>
              <a:rPr lang="en-US" sz="1400" dirty="0" err="1"/>
              <a:t>tr</a:t>
            </a:r>
            <a:r>
              <a:rPr lang="en-US" sz="1400" dirty="0"/>
              <a:t>&gt;</a:t>
            </a:r>
          </a:p>
          <a:p>
            <a:pPr marL="365125" indent="-282575">
              <a:buFont typeface="Wingdings 3" panose="05040102010807070707" pitchFamily="18" charset="2"/>
              <a:buNone/>
              <a:defRPr/>
            </a:pPr>
            <a:r>
              <a:rPr lang="en-US" sz="1400" dirty="0"/>
              <a:t>    &lt;td&gt;Row 2 Column 2&lt;/td&gt;</a:t>
            </a:r>
          </a:p>
          <a:p>
            <a:pPr marL="365125" indent="-282575">
              <a:buFont typeface="Wingdings 3" panose="05040102010807070707" pitchFamily="18" charset="2"/>
              <a:buNone/>
              <a:defRPr/>
            </a:pPr>
            <a:r>
              <a:rPr lang="en-US" sz="1400" dirty="0"/>
              <a:t>  &lt;/</a:t>
            </a:r>
            <a:r>
              <a:rPr lang="en-US" sz="1400" dirty="0" err="1"/>
              <a:t>tr</a:t>
            </a:r>
            <a:r>
              <a:rPr lang="en-US" sz="1400" dirty="0"/>
              <a:t>&gt;</a:t>
            </a:r>
          </a:p>
          <a:p>
            <a:pPr marL="365125" indent="-282575">
              <a:buFont typeface="Wingdings 3" panose="05040102010807070707" pitchFamily="18" charset="2"/>
              <a:buNone/>
              <a:defRPr/>
            </a:pPr>
            <a:r>
              <a:rPr lang="en-US" sz="1400" dirty="0"/>
              <a:t>&lt;/table&gt;</a:t>
            </a:r>
          </a:p>
        </p:txBody>
      </p:sp>
    </p:spTree>
    <p:extLst>
      <p:ext uri="{BB962C8B-B14F-4D97-AF65-F5344CB8AC3E}">
        <p14:creationId xmlns:p14="http://schemas.microsoft.com/office/powerpoint/2010/main" val="2961687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HEME_BG_IMAGE" val=""/>
  <p:tag name="MMPROD_14864PHOTO" val="/9j/4AAQSkZJRgABAQAAAQABAAD/2wBDAAMCAgMCAgMDAwMEAwMEBQgFBQQEBQoHBwYIDAoMDAsKCwsNDhIQDQ4RDgsLEBYQERMUFRUVDA8XGBYUGBIUFRT/2wBDAQMEBAUEBQkFBQkUDQsNFBQUFBQUFBQUFBQUFBQUFBQUFBQUFBQUFBQUFBQUFBQUFBQUFBQUFBQUFBQUFBQUFBT/wAARCAHg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7TLueUA+UXGfStiS72R8qAfpUFhCGH7vlKTUYX3V8vdnoDBcSTAkBgB71ga5NPscK7qfZq15ZXt0C+tYmqZdSTQrgqaaORW8u4rk+ZNMATxlzUuo38yW+fPkHH980y8QS3Kexo1SzDWvHpSs+5PskY9rqU81yALmV8dRvJr6k/Y7hs9V+IiLe28F7b/Z3BFxGHXOOODXyrpdt5N6T68V9M/se3YsfHSKTgtkV6OH5rbGlOCclF7WZ96N4H8Oyh/+JBpfH/TlH/hXz/8AFjXtO8M609nb6Np1u7HCologJ/SvpyE7jJXyH+0Sh/4WJafX+lfSYaNPmtJI+UxHMqsY3+Ju5xeo6lcX83FrAg6sghA4p9pMlsA/9nwO/oYVP9KkEZ+1yegQVIV9qnEuEanuxVvQ7FNUvduU77VZrxgo063jHtAorjPEj3FvLuWBEHsgFd6y7ge2aytT0JL/AIaTr71jGvCO8B/WOzMvwf4203TVH22G3cj/AJ6Rqf5iulg+OXhy0kykFtG6ngoig/oK52P4b2lwCWkHPvVQ/B3TySfMHPvV+2pT1aaNoTp1FeTO9j/aK0L+Ig/8CFWz8ddDlQMJogCO5H+Feb/8Kd0//noPzqNvg5bdpRj61XPT8/vKcMO9z0ST456MDxcQ/pTx8btJZARdxD2rzCT4OW+f9aPzqN/gjG67lugM9t9VGpS7v7znqUKL+GVj1BfjZpbH/j5iAqQ/FzRphva4iJ+tePzfBBlPy3f/AI/UY+CFx2vCB/10rZVqK6v7zJYemvto9hb4taOvSaP8xVO5+K+lysCJkH415X/wpC5/5/T/AN/Khm+CF0zcXp/7+VaxVBbmsaS6SR6k/wATtLc8zp+dV5/Hml3YGLqOPHqeteZD4I3f/P8AH/v5R/wpO7XrfEf9tDWM8VQew+R/zo9Dk8TaZP1vYvzqvPr2nIARdxc+9cG3wU1H+G+b/v4agf4OarCObtnHpvrBVYN6DVG+jmjtZvEFg44u4/zrOu9bsliJ+0x/nXMf8Kj1TP8Ax8N/31Tk+DupTHa1ycf71ROslszVULfbRcudVt5Sdk6nPoaqNdqyH94MUxvg1qUQ+W5P/fVQt8LdYiP+vZwO26uKVe5appO7mmR3E0TDHmr+dZs7RuT+8U/jWsvwx1WX+JvzNPb4S6nsLbjx70vbzOm8e5yV1abzkYNOtoVj5YgYron+GuqD+I/marv8NdUzyzY+poWImmJcl/iM5rmPGAwqJpix4rVf4dX6L1NVpPAmooeGIrp+uM2vS/nRiXWpPyqqTg46VR+13LPxG2PpW9/wiWpI5Hlk++KlTwxqK/8ALI/980/rrDmpfzI597S5cl2RhnmofszqcMSPxrrZNB1LygvlHjj7tU28MalK3+pP5GsY4ybeskF6PcwGtF25L81VmxEODmuobwxqHQwEn/dpjeEtQfn7Mc/7tdUMRfeSC9E520txcxF2IBBxTJoTHnbzXSHwfqqHCWzY6/dNMPhPVc82rf8AfJrkeLlzP3kZPkvozjLtp96bEYjvirEM06pyprp28MajF/y6s2f9mkHhzUG/5dSP+A1tCvfeaI9zuc+l5cQklYy+apT3dzM/zQsATXXx6LfW5Ja0Yg8fdqObS71v+XJv++K0+tTWiaY+Xm2Zyu4Km7jd6Unnn+7XQpoV3NJte0ZB67alPhiZj/qD+Vbxxq+0HJ5nMLJuYDFTKwXkmugbw5cRKWW3JI7baRdIu2PNkR/wCnLH0/hZpGkmtzEe4TYQGGfSoFeXP3TXSjR5VXJtCD/uU46XMP8Alg3/AHzXKsRBO8R+yXc51JZO4NSIxatw6XKoP7hv++agW0mU/wDHuf8AvmuqOLutROHLsylGvHSm7znAFaiwyr/ywYf8Bpgs5d2fKPPtT+somz7lBd7HoaQWcjHJQ/lWsltKo/1R/KlNue+4H0qJYqX2Qs+5mx2zD+E1MrMnHlE474q4Lc46nmo5FCHDE8VccV3KSfcjW529YiPwoNwznKocUyRlY9Tj61WdHZsxuQldtHFU7vqCUnsy0bl14K4qe2uju6VRSHcfmc/nUsUSI4xJn8awr1oPaI/Zz7nQ2Vw7SrkHbXeaU/8Ao64POK8809IjInznP1r0HRIU8n5X3nHPNeFN635bHLioyVPVmnGxbrUjj5M+tNVNtOf7tZ8x4+pNYfK/PAp2roHtpMdMVHB96pL9S1lIB1IqZSlbQ0pycJJo8K8VRLb6hIXwBnvXE3G15XGRt9a7P4hwyLcPwRzXBIkrSDPTNfM4qChPme59ThK0mtQe3CuNrVp2EK7Msw4qoU2n3qxbt8qmvLqzlJHfUbmy+mGXk4rn9csBMSQ278a21G5ao3luWPSpo3hK5rBOK0PoXSpTZx+WeTnNP1G+5+6fyqvp8oDYqW8l5FfS8p4wQQ/2igYj7vHNZ2u2IhgOOa1LO7EUfXrVDWbsPGRWLc1saJ6Hmt1K6XoG0gZ9KtXsxNt07U7V5Q06fWoGkHk4qOafYVzLs23X0fYbq91/ZvuxZ/ES3wwQM2M9uorw+Bla75Net/BHZD4z0w5HNyn8xXs4WvGyjI66VNOSfkz9QLVvkcngkDrXyV+0Kh/4WFaMRgep6dK+tVVXMmexFfLn7SNsv/CQWkhwMivei92j4vFq1WPqzz+RdtzJ7oMUhUntUjxIyxEYyAP5U+sJtt3YqkOebZAV+XkZFIiwsOjD8KsUVUZ26GfsiuXRTgbsfSjzU/2qsdmqvVuouyK9mHmp/tVMPmUfMahoqebyQez8x0i8/eNV2iG7JlbmpqhdfmNZTtLoaQSjvqRvKifxSH8KfGyypuEjj60uwe9RunzVHIjTmX8qJto/56vTWwpx5rmotlTwDapqalJNENp9Bhcf89HNJu+X/WPViobheVrGNNIiyEW6WI8u5/CiS+FwoVGbI9ai2D0pVXaaty0KVk72H+bJj7x/OgPJ2Yj8aKbJ93jrWMlcrn8iQSvnlz+dSJLtOd351TWF3NSsg2EMaIUlzIUpXVrFoTsvIwfpSPqUiqQRwarxyxwrw2DVO7vOT+8GO/NdE4KJNn3Zaa5dhwAarvcspycDHvWPdeIYbNDtcfhXNah4z81yAa5G3saQh7y3Ok1TxBHaRknb+dcPq3xKS0cgbePSqerakbyNsmuPvNFjuHLEjmkqSPSdKHY25PjKQxAgyAfQ1Um+NjRZzBjHsa5e40trcnnIrLn0pLskMM59qtUlch0o9jq5fjq7SkLCTz2Bqza/Gid8H7I//fLVzVloNlbRIdgEmOeKumWK3GDgCuuMqS+yjH2HmdrZfF3fEGe0Of8AcNalt8WYmAzbqv1U15TdeI4Y2NvH8x9qdZW95fSZCkA1qq1NfZRfsV3Pc9N+Kdm8WHhTOe4rbtfHFhd9UiH414K/hy7lTcshTHbNVjZ6naP8szHHvXK6VFu9hyoQSvzM+k49U0+7GQkXHvUqvaP92FD9K8H8Oale25k+0sTyMc13ej+LdhCu2K0UaK2RxTouOzPQY1smY77dSP8AdqTytPx/x7J/3zWHba9BKAdw5rUhuIrhMhhUys9tjOM6q0JJYdNZfmtl/BajFvpeOLYf98UioXkwKk2MlZypJmsZvqxn2fTFIItQT7pStBYOP+PVB/wGniV2GCODS7efapi1TVrDdWX2WV20qwf/AJd0x34pBoWk4/1A/wC+asUDr0qZK4/az7lY6FpOP9QP++ahbw5pOP8AUL/3zV5vumo6qKshc0nuzNbw9pan/UKf+A1XfwtYZyI159q2qqtF8xoHd9zJfwvY4+4Pyph8Faa53FeTz0rYaKpE+7Vxm47ESlKPUwv+EH0zP3P/AB2q83w+0yVy2Ov+zXTVE336iTbBTk+pzDfDnTM9B/3zTf8AhXumqMAD/vmuo/ipVHyntWMqbltJoftZx2OUb4a6e/oPwFIvwtsFbO4fkK6l+nFRhuxqfZy/nZUcRU6nOj4dWkMgwwwPYVuRaBBpcCNGwJbgipuN3emydFqXGVPVSbHOrzq1yCRKgZTnoatUq9a6aalJXsczIIFOc4q3JxC5PTFRr1qz5X2iAp6is1KaqJWHFniXxFK+e+FrzkOGYfKa9T+JVn5Rk9q8sgf95t9a+dzD4z6bBarUdIoY8CpLeI7akSE5qWNOK8qm4dWe66atdEkMQYc8USwhqmGNtIelEqqWxleZ61aOVlI5p97NuYVrCwXBKAEeoqKSx3HkD8RX1Ks9zxzPs8sp571FqkBaM+9a0EX2dcYHPPSmX8u2I/KPyqebU1Wx5jr0XlSxnpk1TZ/3XWuj8QKLgDgce1YC2LMD1xW8aaZLMgMzXaBT3r1X4SLJD4w0o5PNzF/6EK81W123nJxivTfhzcRWniHTHYgYkU/qK5lR5Kjlc6qbaV12P1HgJZJMnqQRXzZ+0zbN9usnHvX0BoEq3fh/T7hSSHjzuzXE/FD4dyeM2gMbqNvGMdK+kw81yK7PjMRF+3ipbJ/mfNNmjNEC3YVY3ivbx+zwzW8B+1RoR1HNMf8AZ1LD/j8j/M0qk1ze6dlWlJzvBq3qeJ7xRvFezn9nN1OReR8f7RpH/Z+uMcXEf5msedmHspd1954zuGDUNeyt+z3ddrhM/U1EfgFqWOJUP/ATW8GmtWWqUn1X3nj9Fest+z/qjH/WL/3yajb4D6ypwGXA/wBg1paPcr2Mu6+88qpQAwr1Q/AjWvVT/wAANQSfA7W1cjyyQPRamVlszOVGa2a+8808sVE6DdXp3/CkNb/55H/vmo5PgpratjyW/wC+am67mXsZ91955p5YpVXaK9IX4La5j/Ut/wB8Go5fg/rkBA8knP8AsVLs+o/Y1I6u33nntI67jXdy/CXXlH+ob/vmoJPhTryDmFh/wCo5V3J5JnEbB6U112iuvl+GuvRH/UN/3xVS4+H2tYBlgYAdPlxT5YfaZcYO/vHM02RxEu41r6h4e1OzhI+zsAO+2uS1S7lsInM4Ix68VzTdn7pt7NPZmjPqqQRE8cVyWs+NBb78Hke9YGr67EzOPMI/4FXFaprFqs/zyEjv81aRty3T1Lp0rSTex0Or+P7llxEx5rn28YatLJks3l55+lUH1iwSMsvP41haj41htgQqjj6UKcn8Z6SpwlsjsG12S5X5mOPrWVeawLckk/rXnN34we7n/dZH0NV7zV7m4jACua1UKPWRssI3qkehxeKRMeuRUV3rTZ4NcPY+cjAndWi0zsuMHNZz9kl7rHKg0bAnuZmy2SKkXVLez5lxx1qhbomwFg+7H96quoW0UgPyufxrhlUlsjkcZItaj4402zDNuXP1rktR8brrDlLVtrH0qxL4NW+kLAE7ucE1Pb+AZbZt0cY/KnyeZqqTZa8M20UVqlxdHMpJzk11a+MLe2i8uHGRxXKR+GLyWXawZE/EVv2HhO1tlDyycj+8TRyeZSoou2/i1nQ+Y2Dnir1rq6XLjcxI+lVYLCwSUAMpA967TQbHT8JnZW9SDUbxMPYeZlW8ke35eSasJDJncMiu8t7DTXTgx8VU1C2s0Q7Cv4VyxnO/vI0VFHJrfTw/xHArX0nxlJbyBSxqldJBg/MK5u/fyZMxnOKiOJkp8rWhwSptyse0aT4nSbBJGSK3IdVSZq8D0rWLhpwgyBXpnhbWG2Ir8n3rtdXS6OWvQcFdHdGVXj4HNNqutwLgDjFP8oe9TGM5q9jGlH3dSWioSg7ZzTj5i9QfyrT2czTlFb7rVFTvNf0p7Qt6VLvHSRajYippUZpzIfQrUZRs0roBSoxTKeelMPSk2uhlNBn3qJvv0rNtpc/JmsVNydiUrEW75qkj+4f7tRO9Ecvy16PsoqKbZalYH+9TP4qc81QFy547UuSPciWpKcVG9JzQMqazqQVtDOFPUSlT71IWoHBz6VrSqOKs0dHswHWr1o33c1nFtrVdt185QgJBNOcU/eW5fIeY/E9N/mCvIorYCQk9jXtPxA0rcG5Jrx2/thBITk5HbNfH5hFOd27M+hwSsiVNvrUhQMOKzYZS571fhtmbByeK8F01Zu57bqNC0o4NWnYKOgqBph0ApU4e03L5j3+0dWh45GaV3WqFqxRAo4GelTu3FfX8vOeHykiMjdRVDVXjWI+9JM7LIADgEVBefNF83PFNxVNXuTzWOL1y4VWQDuarw4aEnFTeI2RAmAAc1gpcvtIDHFXSrJuxLmZ+o3LrdYTrnmuv8OakmnXWnzzNjEi85964tlDXZ3MRWb4i1S4sIBJExkCcgGqUlOpZnbSq8q2P1y+FvjzSdS8AaYGu44njiAO9veujTxBpcpyL+3IH/TUV+Jd1+0h4vtNNOn211NaRgjBRiMYrOg/aE8cIP+Q7dAf79fV4LL6FVe9UseHi8M60+ZH7jSeJtMmCRi/hJ9pBQup2L9L2H/v4K/EA/tH+N7dg41q5Y/75p6ftS+O1I/4m1x/38Na1sppRnaFTQ4pYaV9T9wBf2bdL2H/v4KUXlq3/AC9xf9/BX4iJ+1V46U5/tW4/7+GrH/DWXjv/AKCc/wD39NKOUUnvUJ+qs/bYXFtn/j6jP/bQU8Xtt2uIv++xX4j/APDXHj3/AKC1x/39NDftefEA9NTm/wC/hollEPs1A9g10P25FzAx4njP/AxTxLGP+Wqf99CvxFX9sL4goOdTm/7+mpk/bK+IqnjU5yP+uprnllSX/Lwfs5dj9tRLHn/WJ/30KlDJjIZSK/EtP21PiGp/5CEp+spq7F+2t8RowD/aUuPTzGqqWU86b9oHspdEftPuX1FOGzHUV+Li/tx/EJODfyH/ALatSH9uL4hF/wDj/l57ea1T/ZlnZ1BKnU7I/aPanqKcJtoxwR9a/GFP24/iAvW9kP8A21anH9uzx9jAvJf+/prWeUpRTVS4KnUXRI/Zs3PsKYZVccqvFfjTH+3Z48Vhuu5T/wBtTU//AA3p47iwUuHPrmU1zPLkt5g6VZ7WP2LZ4e6J+QqC5uLGKPdKsQHuBX4/P+3146cY3nI/6ammH9ubxnfgRzNJgc/u3JrL6hD+cydHELWSVj9WPFfifw7aaZP5iQswU4woFfC3xj+KemNq89pEyqCxIwR2rw69/aY8S+ILUpvmBYdya8u1nV9Z1XUzdXEZcHuc1UsNClHSVzopQrN2SPWdS8bW1xIQkoH41yOqa0LicBHJJ6AHOax9F8N6lrUqeXbtlvY17j8Pv2eL3V5reSeM5J7jpXzlStKNVJH01HCPk5pHlOnRajfuEiiY59q6zTPg1rmulHNu3lseTtNfWHgr9naHTGRpYUOPWvX9M8A2ul26oqIAB0FbKbnuzqjTXY+NvD/7MkjRh3jJx61vwfs+RoCpiGfpX1/baDGg2qgA9Kuw+GYHfJhTPritlTW5uk0fFd18BXhHEfFVY/gc7Njy6+6j4HtJVG4Ic1JH8PbD5f3aZrGVS+yHJJ9D4ff4RvCgX7P04ztpsfwjaU/8e+c/7Nfblz4DsWBAijyKx7j4epk+WoT6VxyhN9TnlQTPjyb4VxWK7igDjqPSsPUfDZtyVRM/hX1/q/w7OJCYg/8AtV5/rngkQyHFqv5UKpIydCx8yXukyohQJhx7VyepaLf7ySSEr6N1bwtM1y6x2nGOu2uU1fwZeYJNudv0rRVJGbo+Z4NLbSWkmPMPr1q3ba3JZgYkP512ut+EJEYs0GCPaubm8PrypjHHtXtwqxpQTkZuhbqWNN8XSSMR5h4966mw1H7Wo3OTn3rzmbRJbaUmLIB64qzFcXdovBbis5Vadd22OaUZrZHpb2kUyj5uazrzRVlGV5Nchba3eM2Nz10Gn6xPsG4n8a82slFuKIi7PVEDWFzYy71TgcV2XhC5eW5jWSsRtRFyuyQ7F65pdP1uHTZ9wYPj1NZ0pezdyai9ppY+lNA0ezubAMcbyPWtD/hHbX2/OvnqX4+p4fg3bRhOq4NYk/7W8CTnLbB6YNelGU6i5keNVjVpz5Yxuj6g/wCEetl6Yz9ail0WJR0r5Xuv2zra2YY5+gNVm/bVgc9D/wB8mlJ11shxVR7o+pZNIjVuBQ+kcdBXy/D+2lZKPmjyfdTT5P20rRhxGP8Avk1g41pS95FSVRbI+l5NKAPSoX0r5c4r5kf9sy2Y8KP++TUg/bD0plGTNk9cRmtHh6ijcyvV/lPoubTQpPFVmsevWvnw/tgaOx584n/cNPl/aw05ogyYwemRzWUVVjo0KSqvoe8vZmkFmdtfPkf7Wdir/MoP1FTn9rDS3XJ+Q+gFaQpzvexHJV7Huz2NNFptBGDXgsn7Vel+p/75NRf8NXaUpx8x/wCAmu6pzuKVi6dGpUeqPe5LSoxb7Pxrwlf2qNKc9x9VpzftP6UxX5v/AB2ub2VQqVGceh7p5f1qOVdoFeIr+0npb8+Z+lPH7SWkMMGQce1XFTg72FCM+bVHs9Ki814m/wC0ho/98flVeb9pLStvyyYyfSnKdSXQ35We2yttb0p0dyYTkHpXi9t+0NpEww8oBNWJfjxo/klo5w7+lTCU6clJovlk9jtPF0zXMb149qlu32hgcrk1t6r8ULfWbY+S2CR2riJr+e5uS5kbGfu5r5fMX7WrzJnt4OOmpqRW4jI5q7DMETpWPHcM38RNWo3OASa8dU092ery9i1O+1eKzJ7naxxWnNco64AFZ8hQv90Uo+5ojU9+iba1TMx206OFNmcc1HL0OK+mjUseOyE/M+aqak+yI1cj2qfm61S1VQ6HFTNOoZuJwHie4KmP61jW0u8Vq+KIioTPrXPWcrb8ZPWsYUpQd7mfKTRRCS82ld/pW+nw9l12EBfkQ1Q0xlivg2OTXp2iXLNbAKeK7PZNrmubx2scIv7NsVzAXeUOT/ASKz7n9mOB88D8hXstp5qSCQEgirL30+375qXOtDaRLcujPA2/ZajlcAHGT7Urfsoqo/1n8q92a/uMj5zSNfTDq5NdVLE1VD3pahFStqeCP+yuqKSJOg9qqj9mdv7+fyr6Ca7cocuelZsl7Ko++aipia3SRZ4f/wAMzs2Rvxn6U2D9lG+c5+0HHsVr3OK+lbkuTWimryxKNrkUU8TiLfES43PnK/8A2VL+LpcEe2RVZP2ZdWUAedwOnIr6OuNUeb775qs2o3ecLL8nam62If2yPZM+eW/Zo1D+KX9RUMn7OWp5KJISB0ORX0K1zdOeZKfbXc6PjfyKuliMRTTXOJ04/aPmDUP2ddYs8tvP/fQqtY/AfVrmUfvD1x1r6Z16/meMhnz+FY2jXzxXAGM4NclTFYrpP8DN0qd9jx9/2bNYlgyHP5is4/s46zCxUvj8RX1A2tzxRAA8fSqcmozzShs4H0rGGKxi3mXGlSe6PmS//Z71m3QkPn/gQrktX+FepaU6icNhum3mvsLVLs+QckE157rUhmkwCMA+ld1LE4j7Uhyow6I8j8FfCW2vW33kjgehWuqm8GaDoEjtG4lkIwQVArfN+1uhSNgCfSsOfQX1W6D8nnJ9xWtSrUcb31I9lzbGJL89yI7OMcnjFdh4V8Davq91GsluXiPNdN4N8B2ss8Wy2/eZ619UfDzwTDp1nFNLApwMdKdKvO1mejQbgrHM/Cj4RxJBE9zbAEY6ivf9I0Sy0i1CxRqjjpUWlqsKbEARPSrsyjbkDmolBVHc7OaTe5YS5KdGxUvzuN27OKzE61bhcrgA1caVjQvwzPmtGGZ9vU1mxEq3FaFs5YCui9kBatxKW++a1re2lYDLmq9vEq4OK0oWKqKz5l2KRCLDDZL1YjsU7tUgjVhyKTyx6Gk2uwyrc2aysyYyKx7vwdb3hyyCupjt/kBxTxCV7Vy2XYvkOGb4d2SnJhUn1xWLrPw1guUIjgHPtXqgQ+nFTxRc8Cq0JdNHzH4m+CLXMLkQ4IHpXkmt/Aq7id2SM/lX3te2f2kfdBGPSudv/D0MoIaEc1y1OaWlzn9mj89dU+F97pxO6InNcveeEp4pCrRkfhX6C658NrbUQCsCjHWvOvEHwaiZiUgGamnBx6lpJdD44fw41ugby+tKdPeJeEr6Q1T4UNboS8O8duK47UfAbRMR5JwK6LKWrZjOlFu54dqdvNLCVXKHOc1ghHgcqzE17Br3hJoonCxkHNcPdeH0gnO9OalpdzlnG3Q4HXNNN/G6Bd26vNdd8AXs1yTDESPSvf5tLWJw6KBirMNugQkoufpWEZ1KM3KMhx5XGzR8sT+Br63VjIhH4Vg3li9pJtZa+qNd02G5BVkAB46Vyc/w/wBHvHBmVXrqp5jKL/eK/oS8Pz7HgVraSXT7UUkmtSLwnqMm3Fu2DX0BpXw30G22MIkG3mukeLTIhiO1UEVFXNZN/u4/eQ6HLoz5nh8AalKM+QfyqQ/DnWscW6kdvmr6RW4hU/LCPyqwLGF1zsHPNZ08yr1JWshqC7HzKfh3rZ/5dR/31UEngPV0chrY8e9fUJsIc/cFRTpEqFQq8e1dlTF1KaT0LVKLPli68LX9o3z25FZ8ljJE5Vo2DD2r6N12xWbPyD8q5ebQbRiWkhBelTzGTdpRB0EeNC1c/wADflUi6fM4yImx9K9dXQrJSP3K1eg8PW7r8kQAP8Ndc8Y1FOw1RR4nJaSJ1jbP0qpImzGUNe63nhC38vIhGcVz174MguZQGAjH0qIY9faRzVaUuh5UuZCVVOvYVoReHrqVAywsQfavXfDvw000TI7kMc+leiQeHNM06BPkSTPHTpWdbMowV4mFKi3L3j5ebw5eL/y7tUqeG7x2x5DD8K+lLmw0xT/x7JuqobawQ5ECgmvOlnLTsonb9WgfOa+HLtn2mFhXQ6J4EmuJUJyCfava/wCztNkG5rdSfrQ0VtCuIIwjjpiuaeczqK0VY0pUYRkm0czpfhh7KAbs8VpwWG1T3rRbzGXBOQabFEyMPQ14s68pu8mbzppvTQz3iMPtUYvwrbfwq3qCMxO3iqkGl+a25gSaIuNryNYe6rFuJS/vViOzLDNPtLZ1PNXRmIVzTnbRFWPbQ3FNZd1MRgy5pd3zV9O1JdDx2QywlnXHSqmofJEc1rqu5CT1BqpeWqXEJ3ZH+7WsZC5jzTxa4dIwO2a5ez/1v412HiuwVQNuT1rlbS2bziPetVTbM3ItRKWuEx1zXp3hhSsCZ9K4C2szvdgwBVcjNeieGldtJEz8vkDgV0KM0rKIozl2Ooh2tBgdaR4uDUMMrokbeW2CMnipDc7j9xh+Fc8qNV/ZZbk+xE0XNQSZUkGrDyllOFIPvVWfdg9KSw1Z68o1J9iCSbaMCqU3SpHSRn6inNbO3XH5VtHD1FvEd32IYO9SupxxSrbOg+XFIyy46r+VdUMLOaulYal5Fd0bPeojKwPWpm87OPloWJ2GTtpSw049A5/IhEzZ4NWLb5iD3oETY/hpY3VHIPUVxVaNTSyIac9jN1z5UNZOjTBLgArnBrY1plkQ8E1maMv+kYWInnrUxp1FvETizo5btdg+TtVSe5XG7G3Aq1M0qEb4wE+lU9S8uaL92cHFbqL6xsUk1ucx4i8QC3jcZFed3/iQtIQGzXQeJbcJK4nlGD6HFcvFoVvcz5VnIPvWsXFbohz7DNOluNRuhjJGa9M8NeHppmQbCS3tVLwp4YhSSPapJJ71754E8Hw+aHljOAuRXXRlCb5bGlJ3exd+HngRbONJ5k29+RXq1rchMQoAIxVNYBBbBIwAAKk05mZtmBzW1SEVsjvSsdNYPyK0JH+X61nWELMg9q0Y4T0PSuC2pqtxidatRdRVd12HipYGZsVvYvmZoRferRtelZtvlmrXtYuBRLYfMa1v91fpV+LoKqQxDir8KDaK50aIkTk4q5Db7h9aLe0RmGc1qW1omcc07A5JK7Ky24UUvkj0FaItkx3/ADo+yp7/AJ1hdmPtTOFuM9BUscPYc1cW2T3/ADp4iUdqV2J1bkCxDYc1DNbKy9ARV1og1J5I9TU8hCmYN5YFseXgetY95pDODux+VdfcRBSMZ5qnNbLKOc/nUOBvGSaOKl8MRXCuHUEfSuY1bwBDKHIjH5V6fPZrEoK5yfU1QuLfcpHrXPKEr6MzcJXufN3irwIqmRRHzXh/i/wfLBcOyoeD6V9s614ctponlKsX+teSeKvBkVy0mY2xQoy7jUbLU+Q720eF9jCqsn7oYr0Lx74Z/s67PlqQAe9cNc2m1SW7UScUrNambpN6oxLyETI+eBWHPYQRHlz/AN9V0lztSN+cnFc7fStn5cflXBPmfwiTdMdB5KD75P41p2SrKeVrLsbRpiC4HWups7Ty14x+VcUo1ea9y1Pn6FWXy4R9zrVRpZCfbtWnfQlx2qNYmVR938q15qltB8y7Gf58vvUZVmdi3WtURNnop/Cq8qhQema55OvzK7Go82xiXqBc5rmdRx5zkV1N7F5rHkVzWqWjI5KcgDvXbTqTtYv2TKCZZ+lX7a4aFgB0NZkEU7S4IAH0rVhtypBJGa64Qq1HZMznTktS3LcFoulc7qjoZUL8Y9635Cwj4x+Vc9rSPKRjaaHTnB+8yU7bon0nUoRIFEhyfeuytF3RbtxOa4Lw/pwlugzDvXosKItsitjA9KhKHPy2uaOUWrJFWdBt61R8pWbrVu5aNTjJxUEUSO/DHNKTpw0cDImSBdveoXjET5zVoIFGNwqGeJFQuzcD0NclWjGS5oIunHmkkNEwzQZRj61UlmTPy5p8KtjI7VxqnFbjqy5CR03HntSx3McQVTUTyy47flVV42dsnOahwT0JhUubdvcoy4FPm+bpWRDvQ5Bq5E0jrXM6euhre57KJdpxViJs1nswaUVftUGOtfWznM8dlxP9UfrUM3+pNW44Rs6nmq12EijI3HmphLmZFjzvxe5TGO5NchaXLef0rtvFiRbUIJfOeorg3vFtpjgA/wC9XqU1HuS4s3YHM1xHGcgOcV91/AT4HaRr3gaC6u8knaeme1fBmnaor3luTGr5ccV+nn7OEgl+G9nhQnA4H0qnRnOXuyNqrcKPMiRvgd4ZjiSLyTwPvYHNEfwF8Muf9Ww/AV6D4nubbRbQ3czCOKMEk1wTfHfwzHZh2kcODg7Rnv8AWulYSbXxP7z5yNeoqsot7CTfs++GWjIKtz/siqDfs4+F2/v/AJCtG5/aD8JrIIfOl4AOdn/16i/4Xz4T/wCfiT/v3/8AXoeGqR0cmXVxE09DP/4Zt8LblP7z8hU//DOfhb/b/IVZPx68KY/4+JD/ANs//r1B/wANAeFv+esn/fH/ANep9hU/mZH1mY3/AIZ18LZ/j/IVC37Nnhf/AG+fYVOfj94XxxLJn/c/+vSH4/eG8f6yX/vj/wCvWsaMrayZDxVXoio37NPhfPV/++RTx+zf4YUYy/5Cpj8e/DTD/WSf98U8/Hjw1jPmSf8Afv8A+vWcsO39tkLF1v5WV1/Zw8MZx8/5Cnr+zP4Sxkh8nr8opT8e/DSn/WSf98U4ftB+HQMAyEfSlTw1t5Nm0cXVXQrXP7MHhGcYw/8A3yKdafsx+FLFfkQk+pUVZH7Qfh3H/LT8qjl/aJ8OoCPnyOelX9VXdh9dqdiC+/Zq0G7jwOB9K8R+P3wf0L4deHpbgXSJPtyoyAa9k1D9p7w9Z6fPLlkdFJAI61+fP7Wf7ScvxN8UwWFjI6WixmNzHnrmplh+TVN/M0p16lZ2PNrrV4tfu5f3jOitjrWvpduimNYgTnrXPeD9OgtrZEERlJxl2GDXp2h6PHO8X7oQ7fQdaw5GehRi18R1fgjSJHmiJUkZr6I8O2YS0iG0A4rzjwbpsUMceR09q9f0O2ieIDcQAO1a0fcndnrU5R2tqWpbf90vFRQKYRvH0rTliHl7Qc1ROVfYVGz1rsnLn2OhmtYXbKnQ1owXhdwpzzWJa3OwgbBWvay+awJUVzcjuNFxl3tVy2t9wqOCEMQatpJ5Qxt61diyza225ulbdrb7VrJs7g5HyjH1rbtZiyj5RUtaDRYg+8tX4f8AV1SiXaatxNgYrHlZujWtPvrWnbdaxrWU5HArXt321UYszqbFnHvRn3oLdxzTh1rR8qOYX86Pzpo6Utc7rQXQgKKKKyvfUCGdSzCq7pVxl3VDJGF79aGjWMuhVMO8VVuLMMOnNaDN5Q4wahd9/UCuZ2N4tmFeWG+IqRXP6t4eiaByVGSK7WddqZwKytShFwhBOM+lSXY+c/HHw1OtNKqIAW7155cfAWdwfmH519RavbLDbSgZzjr3FeceJNd/sqMkyyZA9KjdnkV61SErRPEp/wBnh5AcuPzqmf2bSxyWH513svxIXzH/AHsmR7VE/wATiwxl8/Q1tGjc8ipiapx8P7PK24++M/WpZPgg8Q/1g/Ougm+IZc582UY/2ail+ITzfxuPwNbRwy6nOsdVjoc4fgi8p/1gP40h+CEmf9aPzroI/HzIfvyH8Krt8SirEb5P++a0+qxK+v1Oxin4ISY/1g/Os66+CD+Y43jGfWup/wCFlf7cn/fNRSeP2fLbpOfasamGjdaFxxtaWxxk/wAC5GOd+fxqjP8AARnY5cZ+tdy/j9l7v+RqB/HDyNu3Sf8AfNaU8NEv63iDhU/Z8KNkMPzpz/AVwww4/Ou4bxw7DGZPyNKvjKXqDIfwNb1qSpxuiliq73OFl+Asm374/Osu6+ADFeWHtzXp7+MpmH8f5VTuvFTkjc8gz/s1xcqe5Xt6vc4HSfgEbc53AY960Lj4RPbjG8H8a6qPxaYhxJKc/wCzULeKizklpXz6r0rajThzbCeIqx6nD3Pwpbf1/Wo/+FUybflb9a7ObxHuOfn/AO+aiPiEvwnmZ+lOeGjN3sT9aq9zkG+FE+fv8/Wo5fhdLEhZ2yB712K61Mx5aT8quQ3b3A27pDnsRxXRClTgrNEvFVu55FqvgxbMEgYxXPTRfZpNter+L2MMJbbnivJb2686cggDmvlcwUVL3T1sNN1F7wx3RvwqGR1z71HIxU4qOOAOQSTXnRaUWmdUouMlYtRSqz81owOm3tWS0Sxj7xqWGbaOtEJRjujrTPZ3Ty5MDkVZgfb1rJt7wumWUhqtR3O7tzX0FZcm55fKzYiudowO9RXcP2iPk4zVIX3lNjaTUc9+WXjilTjcOVmF4l00eWhznrXlmuQiGc57GvTtcum8o7mzxXkviiZ3mOPWvSp0YPdkuBa0W7H9oW4zn5xX6r/sySb/AIaWZ+n8q/JbwrDJNqSsx4T5vrX6xfsnXK33wviOCPL2j9K9GikmlEqpH2lCSj0aO6+MdsbvwXeIOuwmvjzR/DyXlg/mDox/nX2T8SJWl8PXijvE38q+S9BmbyruHIyjdcdea9WMHGKZ8tSputXqcvRIrHwhp8s07HGUQGov+EWsfT+dbFtE2+eUtkOMYpePSsZzlfQ6r6KyMceFbHI/+vUv/CJ6f71p8elLuNRz1Ba9jNHhXT1B460Dw5p4/hFaQbmnbl9D+dQ1KWrKUebd2Mv/AIRzT/7opx8OWG37taW5fQ/nSl0x900cjHyL+ZmO/hywz90VE/hu0Y5AIFbR2selIV29KI80dh8r6O5jf8I3b+hpknhyxVcuK3OfWqGqSBIOVJPrV88+wcsux5F8UG0/TdPkRSBuBr5uttEtJdVklEIfe2c17d8ZJROQoOMmvPrPT0tliZSDxk0nP+dFUYvn1Rp6TpwiVPLhAruNCt2Eib0CelczYXjsQFwMe1dPpU00s0YY78egojGD2PSR6n4eQqiYxmvRtEd1UemK4Dw1C3lRnFehaXKIoxlDzTnSSWh0Ul7xvQfMOaSdF2nHJpsUwZOBimljv61z8jO4dAm5+lblhFyKyYE3HrWzYyhGQYzmhxa1YJGvbxcVI8XzCo4JgnarG7fg+lQyy1aRc1tWqfIKx7SUbulbVu42ZxQxosJ96rMfaq0XzNV2KLgVm0acxoW8W1UNX4224qC3KLGgyMgVYCjHWhp2FJ3RcQ7kB9aXHvUUM3AX071P2zXnrnvqcklqHQ00sAaC3Pak43ZraPJ1HZj6KjMhz2o80+1TbsKwrvtqCR85p8nz9xxVaRto9aTRpFCSNuFNoVt5x6UMu0VySWputNCK4/1dZl3901o3Dfu6zrr5higtHMakT8+BvPp615j4705rmJy0GAa9aubRmfcHArl/E0RmgdCA5I64pRWpx1Yxe58+jR7RJX8yIZp39lWG7/VLW5r9n9muD05NY/IPXpXoU4M8ipCJD/Y9hjPlLUJsLDP+pX8qujO081HkV1pWONxS2RW+w2H/ADwX8qqtotgzE+UvNaeRURRs9RRoTbyM/wDsSx/55LTW0yxXjyhxWl5TeoqNl7VUVF7gnJfCjLfTLFj/AKkVJDpunsg/dAVbaHcO1NKbDiplH+UOap2Im0vTv+eQoOnWa/ciGKl2n1pRvXowFZqMr+8UnJ7kP9n2v/PEU19NsmYb4RVjdJ/eH5Ux938RBquWPYsr/wBl2H/PEUjadp8Qz5I5qxQxGeeaEkZy2KElnp+P9QKjWzsWb5IFzV9kVh0FM2CLkdaszKX2S2Vv9SKtLDb+UdsQB9aRlZj1H5UkjMsR5rOfwkTdlc4Tx7CPsz49K8Qu4WFy/wBa9z8Z7nt3yM8V49qDjzZF2cnv6V8nj073R7OCd1oYkn36WNtqVYa03NndTWhCDr0ryFJbHqyi+Ypys3vTYt2ferzwhxRHDsH0q27I1PWV6cDFTR/eFMl27/lzinx/NxmvoIp1FzS2PM50ty1DaeeNxPTin3FgEXrxUcNyYcgd+aZdXLuuAazU5KWmxoncx9WsRLHj0rzrWtKQTndivQNQlkVDz1rzjxHcTLMfnUD3NbxrtESZNptjHasXTGdtfpR+xpeed8OzHnoVOPwr8xNDvmaeRZJFOVwMGv0e/Ylv1bwq1sTknHfjpXXRdZz5lsbUqUnh6lup7340gFxptwmM5jb+VfIelr5WoahH0w39a+w9dxNbT57I38q+P41MPiPUIj3evq4z91JnzGXtRrVX3SLSMFix6mkoC7wQOqcmispWuXF812gooHWhvlbHWoK5WKtOpREyjOKiE3ONpzXPUcr6EtW3JKKFyw6U0sf7hrO8+49B1Mpdxx9w007sZ2kV0Uoye7HFpC1keIbhYbKQnggZrXKMq7sHFcX48u2t9PnkOQhXGK6+XzK50eC/EHUv7RvnRTnBrCsMvEA38PFNu7n7RrMrMxIJP86u2kJ52gYJzWdSjKashU6i5rmnpifMK67Q2WKbmuX01CWFdPpq5bPpWcabpvU9CLT2PU9C1iOKNBxXaWepLNEgBryXSd0rJtNd9o6sijJ6CrlNPRHVTTvc7iyudy1cDVh2E23Ge9bEXzjipO0uW781o20u2RKyo1KYzVy3uB5iDBqZJtFnRWzbzWtDFuSsGwuF3L1FdDZ3CuMEHNc8otAh9vFtatOCXaoqnGnPFTp0rJzQF6N/mFaEMvArLiUr2q9C4WPpRdFo3oIlZUO7tVpVGOtcuNRkVsDp9a0LWaeYDawGfU03JWA2kO18Va80bazYN6KN+C46mrQcMOnNcKTIlEduPrRuPrUe85xQWKijlY7Di+PajzT61GG3Cipc0HKOL8daa3zClClugo8s+1TzoErDEXbQ/wB2nsu0VFI4Uc1jItakFz/qx9az5/vVcnuFZcc1Smbc1SaGZeZ8s4rEvbYTRtu5roZItx5xWTe2787cYrWEG1c5qkXueL+N7ApO7AcDmuMHQ16x4x04tDPnBO3ivJmfZcGIqwcetdsHbc8SvKw4fdaoqJ7lYW2nr7VH54/vV0cyexxqXkSUVH54/vUNMijlxSHzIkqFxuJprXsa/wAQqu9/CWILfrV81gU0WKik++aj/tGH+9+tRvfRM33hTU/IftCZetOqm2oxL/EKT+1Yd33hU819ifaIu0x/vCq39qQ/3x+dMfUoOP3ij8aVhOaLVNaqT6xbp/y0X86ItYtpmxvAP1osTe+iLlNf7tKkscq5VgR9aVsMcDrTDlZFTWXdxT2ULUUz7V4pqPM7GNWL5TnfFtsr2THHavDdbKxXTgdc17x4lRpdPfBHQ18/+JopE1EjjG6vBx8IwWp7OAjZK5VEu40si8dKgDBDk1MsystfKct5aHstq4g6UHpSFxTTIMVrUg47l2PVrhx5vHSnRvyKrKrynOKkXKkZBr6OUo+z5Y7njyi3sWQ25qc/SooPmGfSnTSLGvzE8VnCUmrJHTGLsZepSbYznvXkHjVpGd9hxXqmt3caRjJOT7V5b4pm3OcZNOXPDdClBnKeHUu31GT5jgLmv0z/AGEnZtMKuckL/Svzb0O5Md1PxyU4r9A/2DdUla4+yk/OYy2PbFexRqJxSO/DSToVIrc+wtT+ZJ19UP8AKvka5g2+Lr//AH6+vNSwrSL3KkfpXyZrSiw8Z3kU3Ds5wPWvZWyPh8FJLEVIsijG2Wf6UynxqfOnGO1AiJom0nqdFJ8qafdjD0qteXYsYTI/arhQntWR4iTzrJ0A5xWfOjoSvsc1f/FGO0mKAZxVF/jBaoPunP0NY+m+EodU1J0kzkn0rrl+DWiMoLvjI/u1rHDqtry3Jc6dPSb1MF/jRAp4U/kaB8Zo8f6o/ka3x8GvDin5pD/3xTD8KdBU7QeB/s1usvcto/iL2tDuYn/C5U/55H8jTJfjSm0fuz+RrcPwv0BTyf8Ax2g/CnQ7jIRuV6/LQ8FKn9n8SXXoLdmI/wAaU8k/uz+RrhPG/wAWRqlhJCEIJB7GvVpfhXoYiI3dP9mvK/iH4N0bShIY3GAP7tT7BreP4lxqUZ7M8v0uF7y6eYg4JzXSRRBVx6VkWMotidg+Q9K1La4DISe5pKM4/CrDcY2900bN9jiug0+4G8D1rmrbLsCK3NPhkaVMCmlJ/EdNJM9E8PRbwDXa2kvkqOe1cp4bTyYULjFdIXHlptq500o3R6kU0dDY3fIresbnc4HtXH2Ociug059kgLHjFcvKzY6BW3GrUCfODVC3uEYj5v0rRhdWxjrQ3bVgjUsPvV0Fl94Vz1k21ua6Cy+bGOprmnUi9ika9v8AMauw2+7FU7b5G+atm1ZGUdPzrjad7lIVLbkZqzHbhR0qSPDGrUUQYVd0UZMlttbIq1ay+UadcsgJAqrHndxUuQGylz83Wp45gwrFWYLjJORUyXyJ1JrM2tc3IWVsVbMSsvSsO2vlYgg8VqRXBcDmrTOecHugeMK3FJs96kZd3JqNnROtcbi7iTYqpup3lmmxSKwbFPMqjvT5WJ3uEicVQuvlQ9qvtcJjk1mX9zGqn5qycWXTv1M+V9xIqu8m0GmSXK7jzUbvuUkVHKzYdvDNiqkybmPpUiOPMAzzRIoXJJGKXNOHoZSOG8W27eVIVHOK+VPiPrGr6dqkgtlOcnGDX134kVbiOQLnp1r578Y6dDFqrtLyM+lerhEqzsjyMTVdPXlPA5PEni25uCVjbb/vH/CmHW/F2f8AVv8A99H/AAr2MtFaNuSNSD0qubxV58pa+zw2Wx5LyR87VzBwdrHkf9t+Lv8Anm//AH0f8KYb7xa4z8/P+2f8K9bbUo1OPLWoDcOTnYuDyOa7P7Np9jD+0H2PKjceLWP8X/fR/wAKqyS+Ld5+9/30f8K9g/tEJwyr+dU5NTRpjgL19aqOUQqbOwv7R7o8o8zxb/tf99H/AAqeNvFbJzuz/vH/AAr1Jb4N0CfnQ2olBjC/nQ8mS+0Wse30PK3bxX/tf99H/CmonihxlmYf8CNeny6qV7D86pXWtqj4xg1lLKafV3H9dfY88ZPEyfxn86iktvEtycmUpj/aruZtYLHjNU5r+5lI8scDrWf9lUQ+uvscY1p4gTrMx/4FV7R4tZa4/fSHHb5q3nku5Tzx+NOt3ubeQNjf+NceLy2NOnenubUsVKtLlaO48M20626GVifXmtoP+82isPw/fzSoFK/rXQCMFt38VfNTi6TtI7WRydKrTfMuKtvEWFQSxMvXpTpVI8yZlU+FmVr8X/Etf6V8/wDixP8ATiR619Da+o/s5+wxXgXiWLzb5zjgH8q8PMnzbHp4OpFJI5aTdSw7uOCauTRIpp9uiYz3r5+FKTaTWh7DV9UQbDTwpxUrMopFZGrarhY392RSaZ6gq7G46VZheJQNwqpDLuBBPOanjhWUckCu2m7vQ4Yk8ssbDMeMVm3jctVuWJbYbQwbNZ103ykV2U6ck7tEOc0ZOqyosYL15p4pv4I3PrXpt7bJcRESMEx0zXlHjmztoi5M4GPWuz2E6vwq5hOvKJg6TqUU17Iq4yFzX33+wRchvE8a5/5dW/lX52aHNbx6hKUmVyVwOa+/f2B7kf8ACVRndx9ndfxxUyh7CVnodWBk1Copby2+4+7tS+aY/Q18p+PYtvxDl/3zX1nJbNcs7D5cV8sfEqH7N8QJTINgLnGe9fQUlzQTR8lQkqWKbnpzbGUp/wBJlHsKkqNc/aZD2IFP3p61FR3ldHZKLUmmO/irN1l08uT6VoeYGPPFZuq24lik2tnisbM6ackt2ct4aaP+2X6da7t/uj6VwPh62EWsvuYDJru2lVlwCOlfQZe7RaPMxj5ppoilqu/3qmkcE+1Qsrdcbs19HCL3PPaZVk+8abDceVJIeQM1JIjsc7TTJIfkJ7nrVtQnozOcW2ipe35is5H9q+a/ilrs99qkkcbEoa+hfEM0dvo85ZwCBXzD4jv45tSkwwchjXkYtey1Z2UYSILKF0tEZuprRhiZ0BHSqQuPNjjVRkVsRypDFGAQTjmvGhOc3drQ9mnCVixp8Mm4Hmur0aJvMGa5/TpgzLgV1OkP5kqdueK1sz0KStud5pvywpW3FJ+6HtWRYW7tAhCnHrWgmUXkYqJRdjvTTNi0l249q2bS53OBmuaglNaFpMVkBPArGzLR1FtNzWvb3A4rm7SYMRg1qW1wPMQbhk1Eo3Wo7nWaYwd810lvNHDH1FcZaXi26ZLgVS1TxOIUciUcD1rzqsIrYOdHb3OtrEeG/Wq8Pi0xOAH+XNeSXHjB5BgPVdfFLY5fn615c5yWwvadj6FtvF8LAfOK1bfxPAwHzj86+aLTxVdM/BY1sw+L5YVXfJs/3jWHtmaJs+iLW8iuHyWHNT3csUC5DCvA7f4l+UAEnUke9Sy/E2SUfPMAPrSVaQ7s9k/tLaxHBqRb4uucV4unxRWEAGQEDv61dt/ivEw4kU10qakY+0qHskF2NgJYA1bj1QxDhhXkdt4++1gSCQAGtW18Vq+MyCtVqP2lTsenprqquGIzUU2tqx6157J4gWVhiUc0Lq5Y43gsa53c7otW2O8TWCpOw8UNqsrng1ydneOoJIODV+K9OM44pal2Ntb+Qk5Jqpc3DsDyazJdbgQ7fMXf6VFJq67c7hj1ouZSlystLK/m/MeKiuNSWEkbhWDrPiSC2tSRMofOK4XU/GR8w7ZeKFYy50emSanuBZWpp1bbGdzV5Q3jgxQufNGRVd/HDSp/rAM1FVx5LEX1uej3+rwsrgsMmvJPGtsk9yXFLc+JpHYkPxWTqGrrdocvkmssFXlSqXR5+LvUjZHP3ifLj0qhKnHtWp5TSsTjIqtNCcH5TX6tl+JVWneTPhcVTlCeqMWZPmqOS3kkXhjV+WE56VnhH3nHY167mjg5lexnXGj3Up+VzVV9FuFHLnPeugFw8Iw1QyTNMTg9TThUTT5TVQT3OeltLmI/fNVjDds+d5xW/PCc5Y4qIIip98AVhUr9LnbTpRM+3tpMDe1XEs0cZbk1DKqu+xJAWq5aWjomGzk9KzhJzNKlNJKxF9hiqKe0VGG3vWl9mb+6ajktmyPlJrWxhysy/s9Bh2ke9aBhK/wGq918gHBGTXBjXJUm4nXhYv2hueG1+YV0zfeFc34cYbh9a6Rm+avgsRzSl7x7N7C/w1BdKXiIXOTUhbigNtOeta0aMbXOapNONrmTqluz2Lq3PFeJeLlS0uJAeCehr3e+uYlidZWCZ9a8N+JUMa3XmKwxnivBzSjOnHmtodeFOInf5uKWB+RmmSIXAxyacilRyK+YVaUdmfR037pcnQY5FJEiZqrLMzDgGmxyuPWn9Ym9xQvc9NmVkmOOlSxyup70jzDccimC5DHgc16+Gi07s49tyxIxcZNVp/u1OrmVScGq9wyrnJFb1JTb91lSkmjI1aJnQbTjrXjfxJsZGU4bmvYdWbeqBHH515H8QUdlf94Pzr0sE6qd7nm1Yt7Hm3h+zki1MFmzk4r9AP2FL4W3iuKMnkg/yr4K0VCmpxFnBAbnmvtT9jW8Ft4/tF3AIx49+lVirzmd2H0a9Gfp5adZfpXyx8a4v+K3T/e/pX1Pa/K8o9q+YfjdH/xWkR9f8K9vCyjGlZs+Sqr/AGmHqzlpfvfhUdSTkq/pkCo6mOx7NXcG6VWuW2wSfSrJUtxg1UvsrBIDkHFM5WcfpU3/ABOn/wB6u/itwwFebaexTWnJBHNeiwXO6MEeletg33OWqne5JcWwU1FJ8qEUs1wWOaYz7k+tfVwa5Tl5lsRP941FL/qz9alZTzUUv3DniuKUkqiuS+hxnjT/AJBM3+6a+X72LfqUrf7R/nX1D41Uro85x2NfNc0X+lzHB+8R+tcuYRc4Ll1PQpSStcdZpsYVsW+zZlsZrNt0LEYU1fihLjPI/wBmvCUnTgl1PZpTi+pp2WcjbXUaJuadC3SuXsGETDPJrq9HlDSA4xj1rP20jrSvsen6ZcD7KgJq1Iu8ZHasTTpt0SAGt+HDRD1qlVbdmbKLWoQDaKtI/FQhdtND84rTmRsa1tchFp0ur/ZxvB5FZMlwYl64rFv9R2qRuH51nNpxHFc7sb994zdEPzVyepeM5nc8msq8vPNbGahihSQ72xXmVEzd0Ety3H4nZiMqatx69vXkcmsspAvKpn6CoGvUiJHlkH6V5tVaMx5IR1udbp180TZZ9ua0pdRidcGQfnXnz3FwwGxjTAt3IOZCPqa85U5PZFqcXszuZNXtrcMQwyKw9S8WIpIVq5e/lkVMeZk9+awJ7h93zMafI09UWdY3iqdzhTxVu08QXCnOTXFWV8BIAecd66CC8jVO1ehGlH7JsqcFuzutK8W3CRopJxXcaL4qLgb2rxKLVlifGQK27DXtoGGA/GolKdPobRoqex79p+tR3MgwwrpLVt7IRzXhXhjxAz3KKHzk9jXu/hRDdwxlgee9Jam0qMYLU6iyt3mt8gHim3Hm20JzkAVv2UK2sQAXOfSsbxvcCw0qSULhQpOcVLTW551Scl8JwOp+IYrG5cu4GeOaxdT+IsFvEQHXI968l8VeMprzVJYkckISeK5W81G4ueNzVi5wva5cYc8bvc7zxZ8SPOtisb87h3rk08WXF233zzWAulyXcmGYjPPNbOk+FpGkGGB/GrvHuQ6cepuabfSyyIZGJTvXTWvkyxZ4qvp3hNzFtznI9aW8sTpkRBYDHvXPUWl0YTnCD5blXVLtbdWCkdK57+1CzdaTULx5ptuCwJ60kNmGYY5rGjpLU5alzRtr9tmOeaWSbcO9T2+nBY8n0qP7OGPtX6JlKbp3R83joKTuU5HLHis/ULkshEK/OK3PsitVS6+z2alsAmvqH8NjwVQjzHJmzvrhzkkCtGw06WEgyOSKfNq4lYhExSLeM4wXA/GuDnnSukj0I0E0rEGtytFEfLUuf9muTRr64uiMMENdi99awjMro/tnNZl9r1tE7mGMHjsK41OpKV2jqp0EZ0aSWkoZ85FbtndtcqCOQOK523u5tUuwvkuAT/dNd/ouhJDbDeACea9OM+SOg8RBQimiKGIuo4pXtuenWtV7RIV46VXZNx57U/ayOC5lPB83Ss7Ubc7E9jXQSRCqF/EGj+lc9eo3CzOrD/GR+Hn2SgV1Y/eZrjdIYi4/Gu0tULKCc8ivjcU1zHoT1IyhyKHQ4q0U5pkyDyzUJt02o7nA4SvsZGrWP2gDIzXk3xL01YgGPQc17ZebViByK8U+LdwzDYoPzYFebmE5OhaTPTwyseavKij5aovM+8Y6VIYti9aYX2MMrx9K+Jikj6Sk1ylgdKD92lG3FLtFRddjY9FvLk+dtBPSoYZXV81DLcj7QB1GKtLKqrnAr6iFB+y3PNqvoSy3zoAPUVnXUskw6HFWRKsoJPUVHJMqe4qqbjskct0Y9xb7VJfv0ry/x/bx7T0r1XU3NyoCA8V5P8QIH2GvVpxl6EyqR7nA2CpFcHGOa+vf2VLjy/GuiZPJ2/zFfHFqjW9xlucnFfWf7M0xi8ZaGQf7v8xWkqaveTOmg1o/Jn61267nkPtXzT8dYtniu2f/AD0r6YtGxEWPRgMV87fH6HbrVs+Oa9KFGL1R8lU/3iF+7ODuW3yIfYUUkXzjOegFLTaS0R61V3kKjbXB96p6n+9eT8atjrVaZd7P+NSc6ODk+TUz/vV3Wm226IH2rhtRPlaocf3q7nS7j9yPoK9LCvUUvgZOtt+9FVmGyRx6GrK3OJQOoFVpvvOfU19VS+E8WfxDA4UfSq15MZSFCkim3EvlnngVRuPFlnYYjkK714PNeViavsndo9fBYb6xdGX44t5JtFkVUJOK+db/AEq6imkHlkAsTX1FH4l0/WI/LO0g8daw9Z8GWd2jTRoMNXkSx06j5Uj21lnIry0PCNHsHVPnBzWhLYpg+orurvwqtsDtX9K5y+01oSetTKhJe/ct4aNJXiYtpboko6V0VmnA2npWA1uyyfSr9v5ysmw5z1rnehvT0O70lnVB82fxrotPuyJDuORiuS0OzuZ1HJrrtL0SdnJcHGPShzj3OyWqNqBklXrTZ4lhXeOtTW+lvEnf8qZNbtjBzTUkzKxmXbl0OK5m/t2Zjx1rtTYgr0FUp9KDP0/SlNPl0KjLkdzhJbZ1PSpIYt3ykcV093o4ycKfyqm+m7UJwRgeleZUjLube0dTcwbpjaLiLj6VQdprlvnkwPrV3UtyHav8qy10HU9Sb9wGGfQVxOnNvct0E0XftC2aE+YDj3rm9a8fRWJILdK6eP4XazcriTeQfasnVfgRdXf+sRifpXfQoxjuzn9nGOxws/xEUucE8mpbbXV1UfWulg+AUrsB5T8cfdrqNI+B0tinETbv92ssRTg3ozNVZJ2OFhVkAPl5TtxUr6r9nU/u+RXol74AvbaERpAxC8Din6F8HdT1ucL9nbn1FYv91sepGEam7PLzqrTzbwCgPaug0a5a7IBUn8K9gj/Za1F3DtEQPpXUaF8A10dgZ06e1Spe2+IJVHQ+E878Hac8V3G4Qhc+lfTvgOUSQxoxwcYrko/A1tZqGiQDaOa1tDu/7OvEQHgGilFqRnGvOs7NHtUGnBbTcOrdK4X4rW12/hyeNVbG013GgaiLyCNmPCjmrPiFbbVbCW3ZBkrirrvTQ563PSu0j84dQlkttcvIzkEf41nyX1xESVJz9a9U+JXgFrfxLdvCpCkenvXnw8PXHn7NpP4VwKnF6tHXRk5002cjfeKb23mP3iB706y+Nn9iShbgYA9Sa6nWPAN1LYl4ImMh9q8m8U/B/WdRmOI3GfauyEKfY56mh7ToP7R+l3LxxhlEjcd67bT/ABPpnipctIpc18m6P8C9Ys7qOVhJhTnpXrPgzwZqmnSJgyYHtV1KVPl0JWGhUj7R7nrlzotupPlYwfaqq2aW33RW3oej3D2wWQMSR6Vu2/gl5kyQa4adGLkcNV2dmcYHLLjBpmz5q6TVNC/s7IIrDVBnpX3WWP2VJpHzuNUb+6yFYjjvVPUdISaPKdTWrtG7vSxQl24Nex7WR4qT5jz+70G/VyYicfWqy+DdVuGLNKcN2yOK9EuoZUyVHHaokd0Ubjg0nNy3O5T5Ekji4fh1NMMyyHn3Fa1j8PrO2jAkALDq1dGtwi9WxViO3WZPMDZFTYftmUrLQrSzA2gce1TXESKw8vpipzEidTSFVboelUhOo56Mz2XjFQTIcir8qDtVeReOadiWjPkj3Cql0n7o1oyLVa6T90fpXLX+A1ou0jH0v5bv8a7m3b/RwK4awXbdn612dm26Mc8V8fil7x6KTkWH+9Ub4xz0p561FKpZfeihdEzaSK2owoyL0ryf4nWy7c16veW7bUrzH4lWx2ZznArgxtP2idzooyR4ldL5c/tT5JQygetO1NP3w46VRmYrjivjqlO0rHtU43V0aEa8D3qVOoqvG1To25a4pHTZnWxQ+ScZzzV1Pu1ShJY89avA/L9a+vi/3Vjym/3jFVeDionXmp4E3RvxzVe5+UY7VjCbpO6FOkmr3Kd3drbrwoya8v8AHrtcA4XrXo95hyma47xjEiROSBXu4V+30Z51TDp9Tyc2LzyxgjGGzX0p+z3/AKD4h0okkEOuPzFfPFzfxxTxhcZ3V7T8H9Y2eI9KAPWRf5ini4KCUU9jtwkeWNj9itGl87Q7J853R5rw/wCP8W2/ib26/hXsvgyUzeD9KkPVof615N+0IgVIHPpXpYSVqB4GIX+0I8lILRQHng1PTLXD2UZ7in7hWcDsqLUG6VUuv9WfpVpmwKq3X+rP0q+YzRw+tf8AHzn3rttD/wCQbnvgVxOt/wDHwPrXbaF/yDce1dmHXvCafKy7Go8lzgZqmiFXJPOTVyJv3D1HIgVQfUV9jRXuo8OafMc54nQtbHbx9K+ffiLc363ZjiLqAeoNfSOrQiWA5rx7x1Zok+Sgzn0rycxTsrH1OTTcKhzvgn7bEkbSM/4mvVrbWjEqRuxyB0NcHpG7yUCqB+Fa1ykqzBiTnAr5GUanNufcY33qaOtllS8U4AOa5nXtHbeGA7VPpupGJgD/ADrSubhbtMe1d6qTjBXZ4ypJQTPMrjTnafHPWtvQ9BeZ84Nat1pYDl8Vc0i8W2cqcc1Kl7TczUTodGtBZhMgDFdvZalF5AUhVP0rhxd+aoxWvZo80YAJ9aJYdNblnVGWO4TjFUp7MZ3DnmmWVtKqjJNXooWZsHpWDh7PYoZa6I0wyAasHSDCeV4HtXQaOqIoXAroP7EW+TCjJaspV3blFy3PN7lSi7ViB/4CKy30W61GURiDAc44WvY7bwOisGlXityCw0rTojlF8wDiue5DbpnjOnfB0yuDIv5iuks/hkthsCop5/u13RuDMf3IA/CrlrI0S5lH6VEpNK4nipfDYw7PwlHZ4MiLj3FbVtoOlSoBIsefpVwN9s4JwKni0u3QZeTB+tY+1lLcEmJaaL4eV+Yo8j2H+Fag0vw6q/6uMfgP8Kqw2lspxg49aklit8fdIqvZ82pSRVOg6E1w7iKMoTxkD/CtzTbTQrQDbFEhHoBWQtsXAKRnZ2pRYSnpGag2Wxf13V7dFMduqlMcMBXNNI9xk7cj6VqS2BwA4KmtCDTo4oOg6VSKscDqtm8sROCMVyMam2uiSTwa9I1zYpKgDFcLf2480ketda2R10F1Ou8Na60K7QSR9a72KZbyz7ZIryfw4wSR9/4V6LpNxvgQLXDUTOqtZo5bxX4EttXK+cB97qKr6D8E9G8zzJCuevJrvLpSkRYpvPasRb68SYhIzj6VMXpY4nCdtBl54B0GJPs5SPA5z/kVjXnw48OsT8kf+fwrWuLyXzf3qEVXluQ2flNVfsefVjUOcuPh7oNupdVjyv5fyqOLwtpqn92kZ+i1uS+VMCkmQD1NSWtjbZXY+fxrnq3Ip1JxfK0ZcXhtVIKRrgegqWTSjEp4x+FdJa2hUjHIFTzWyyA8Cs6F+bU0xEFUieLeNYjESMfpXBFRk8CvXvHmj7t5x6mvKmi+Y1+gZdJey3PlK9LklYr7R6Co/KO6rXlU/wCz8Zr2Fc42ikULdSfzphi57VofZ6idNrms5CKhhHoKljXYgAqTyzTSdppDSCo5akqOWmtwZRuKpXGSw5NXZvvNVZ03MK0BkcaEYzRdfJATU8adOKLmHzYSPSuet8I1ucubjbefjXYabMJYEHpXH3NsVu/xrqdHQrGK+QxXxHu0PhNBelJJ8q59KcOlNcfL61NN2jc8+t8REU3rz3rzrx1Yp9nuGzkhfWvQpFbbgV5x42hmYS5J2Yp1IqpDcUPiR4pqPySnpVC4IYCrevMYrg1ST50ya+MxeG5JOSZ9bhkvZipMc1OkzY6VFHKnstTJKuO1eM4N9DU75vJSFQxAfHrVUyhX/wBYSv1rKkWS/uBIrkJgDFaMGnKkeXc19RGlzM8Clf2xbFxyAG470kz/ACZJzVV9iONhyKdI/wAn/wBeivBxjod8qKbuU7r5hXG+KJR5J3c/WuumlBBz1rk/EloZoz9KmhiJU3sR7BHm7SQtqMYMakB/SvYPhPLC2t27BACsy4OOnIrytdHb7aG54NemfDWFre8R/SYVvVr88011OihQSi2fsD8N5fO+HmhvnObf+przz9oaHdo0cmOQOv412HwZvPtPwr0BieRAB+prn/j9Dv8AChbHQmvoMFT5oanyeOn7OueD27FdPtsHHJz71OrEdzVe0y2nxZ6bjU9OtDlnZHR7T2lmLz6mo7hS0RpzdKa53RGsBHn3iRWWfIyOa7rwuhk0znniuP8AEUO6b8a7jwon/Es9Plr1MHU5XY3gv3bJ40/duOtRXGeOTir0SBozUM6DcK+rhWfIeJJe8Zt4m6E8Zrz7xrpQeIyFQa9Lu0Hlelch4ntjNbBVHFeJjpuVj3MvqezqJWOU8KacJSBsBx7Vu6lom7J24OKteFLZLMbpBS+KtXWEu8f3dtfP1D7mt+8pqxyc9mLSUknGKEvFzgHn61yWs+Kme4Khj1pNL1J5m+YncTSoX5tTlnS5aSZ2TOXXkk023VN54GabbNvt8+1RLLtc13nEblo44Fbmn3xt3zng9q5e1mOB7Vr2T+bIAapPUGtDtIL9nRMZBNbOm2732FyVJ5zXPWDIipurrNIuERAV61z1H2EjsvDumxwxAyIHb3rqoZYlYIkaoT3ArjdL1Q4UE11FjOjujdxXns0RvW+my3KZBJFUb7RNjHcoJrf0nVI4kUHFLezJcOMetSOxysOluh+UY+lWV012GTk10EduoNWEgTb0pXBROajt3U8cVOtszjkZrZSwBPSrEdiMdKNDaxmwWLYGK0IdOLjkZqeHajY9K04GXHFMfKU7e0CALtHFWJbcKvCj8KtLEGbI71JJD8tJInmRz90yIDuQEiue1LUXTIUkD2rp9T2K7g8cVyOqtGGNCGzndUvGds88isCeYs/IzXR3SxOp9qx5ooi3atVsdcNhmnkuxxxXYaM0qkAOcVykDrbsMd66bRrwZHvQy0daN/kjLE/Ws+V/m44q5HcCWMd6pS/erzqlL3nIiewG2F38uOT3p48P714Ap9oxWQYrXtt7KKy9p7M82a1Ob/sHZONwBTuK0LXSIkbiJfyrTmiKPk9KaJwo7VrCamrmtOPuj4LNcgBQtJd2KqTtUCljvdrg9cUs94HJ9KptHPUTPN/HFmSknHY143JbhGOQOte6eMpVaNx3INeL6mgQnHGTXuYCry6HhYhamVIgY8CiTKpwKsWyea54zT7iWJeDjivroV/cPIqGerN0NP3qo5ANTRzQ57VHdtGkW/jBrGM3Ju5zx3K0zbx8oqFFKvyM1EmqxJIQeKuC6heMOCOau5qLMB5fCiqTRM/I4qwl/GzY4qRpUHTvRc0gjMkt2z61EIdh6da0XcZ9KiaVO9FyrEEf+6KbfJujTaMVM9zEpqreXibE2nvWVX4QkYN8gilyQAc1saTMHiAHWsPUZfNl49a1NDQ8E18ril7x6tD4TXXpSx4YrnkUDpQmVIrJa02jjn/EK8+Vc7eK43xPFuWTcMjHOa7WRdzGuX8Tw/uJf92uSc3TiH2j578SNH/arrtAH0rKZ08whQMYNaniW3P9sP6ZNZhgIkP0r5LFV3Uk0fQYd2gUNu1qnj6D2pp60+NeK44vU1iz0OHTo4oxsUIMUya23Lg9KdJM6YC5wBVWa4k9DXtuvrocFO3tQW3htwQxAJ5qKZAy4V8VXu7aW8cNkrjioDaOg5kNXQxFSUtVodMm7kd1C64wxNY+pRSMh5rfjwmdxzmqGpuvlnpiu6rLT3kQ2zhrmGVJwQSOa6fwTLcC4A8w7POFYepN3XqDWr4SeRLV5MdJhWNOCXvlUm+ST80frP8AAWUy/CXRDuz+5H8zS/HJfM8JybuQBxWN+zNfNefCDSmbtEP61vfGxN3hCQ+39a+ioVueCij5nM1+/bXZHzbps8j2wVmJCscVe3GqOlr+4P8AvGrtdFSHK7MdJe4gLUjMcMM8UtIPmas0jU4nxY7o+VJHNdZ4KuXl03DNkYrnfFsIYEmtrwIxbTzXRQqKMrHZSX7tnRlj5RwajOGA3cmrKRboXz1qGT5U6V9PTrLk2PJn8RXkYOCG5FYOuxBl2qMAdq1p5ShPtVGRPtGa46kVWT8j1MLNUzGtocREVzniSxlYOOfLx0rtoLf98FA780uv6Yi2ZOBnFfK4lOnM+nw9fm3PnTV7ARXJYLzmn6LDLLcjGcA10us6WJbtxjvWn4Y8OfPkr3pU6vNoehOfPGxZtrd0tx16U0xBQSRzXW3OleTbjjpXOaknkge9exTXunkVF7xWjl2NxxzWnZ3Ww5z2rn5JSrGpFvigHNedU+I6Xb2Z3On3zuwBbIrr9GuCrgg9q8w0i+LOOa7vR7k7kPtWDZgjvrGbcM55FbVnqMqSoA5ArkLG7KqK04Lz94OaykjQ7qy1SRiPnOa37W/ZgPnrz6yvTu61vWd8cDmoKR29tcknlqsNcMuMGufsLwsRzWpv3LmplsWjRju93cVcieVxw1YdsjK2TWxaXIRcGsEzoLENv83I+Y1p21urAAjrWelyuetW4r5cjmncympW0NJYkUcDkVXubhbcEuRiqkmqojvk9K5zX9aM6EI1c8ZO5yqFnqV/FmvQQs+zAfHWuEbWGu5DyTRrjvMpZicmq2jW6sxJNd0djXyHSSu6EDOTWXdW10pLfNiu3stNjeQZxitW70W2e2PyjOK2uRG9zyuKeTzAGJrqtGuFwM9aq6no6wzZQUmnQskyD0qjup7ancaVLvYjPGKt3cIRcgVR0eEoUJHWtu+h224NctQUtyvp+zIyPmrctmVQMAAVydvc7Jtua17W8O3k15tQjRmlduGTgCqLxpgmka73OBUckpbIqYvQ6IL3Rq43j0pLhwp4qES5bNVbm4O40rnHVSOc8VOCDn0rxbxTqYtrsoFAFeteKLnaHb0Ga+a/iT41httXK8Dn1r1cFUmnyo8rEUuaNzcstddbxR/AT0qPVdSNyCIF2P3NcPZ+MYfMRvetiTxJBGoZACTzX21GnJRUj5idB825atri8gkzKxKe9WbrXg8flbc44rnp/FgkyNvFZ934jihQtgZ+taublo0aPDaXNiRy8hZeCaWW9kii2LKQR2rjx4pmuJMRKTmt/RdKudQxcy5AbtV2J/hk0F9dpLnczitaHV7pk+WMnFbWnadbwxjeBmp3ijU/ukGPpUKHPoUqiloc+2qXbHmE8ds1Gz3l5yuYtv610flcfcH5VBP8hHygfhWluQuxz5sb3P8ArDUctjdIBliea6DePSlZ0YHI6U/bKfumU1ocPfrNFLyTW3oVxIyBSxxUGubWk49am0VMYr5rHLU9LD/CdFF8w5oPyk4pYelI33mrzY/CcNX4yFnO881y/ih3W1n2nnbXTFvnNc14ij3xOPUVnUXumX2zwrxNFtuC5Hzk9a5eaV8/KTzXYeN08iU1xqYYAmvjMWlz3PpMK/dIRE6nk1IJQg5qxI6t0xVWSEucgZrhT5tzusd8lxL5YLbc49KgmvNvXFZRv5X2gZwVFWobdrhRnNfVKMb7Hhxf70vWjrcxlueDioLu3Rj1b86nht/saFf73NQXD8mijOkpux3PcpGFEJ5P/AjWdqKr5Zxn86vzZY4FUr6FmSumtX933UJs5qZFZpeCxAzWr4ZmK2pjOFQyAniqbWZUzE/3an0NtkYPowrzlWqOWi0NKPwS9Ufp1+yRePcfCuKJ8FIQqpgexrvPiygu/DV7G/3Y1G3FeZfscTeb8NXXPQp/I16b8UP+QDqX+4K+gwrlZXR81mf8aXoj5m01v9DB7mRh+tXKp6b/AMeCf9dXq5XpT3HT+FeiCnhApzTB1qU9KzBnI+LG6+laPgN/3JTsazPFvep/Ak3H0qV/ER6uGX7t3O5aXY20dDVaVyxIqOSY+cPeo2fcxNfVUPhPOmlzg9pHKPmz+dRvaLDGWQHmpQ/FJJcKy7cjIrWKWpo+hmI4im3Hrmr12p1K3IOCmMcVm3gKkkUtlftCu05IzXg42KPXwz0OM1fRPJvMhSRmr2niOzUFVOa7gaVFqUW7AZq5fX7H+zZ0VV3AjNeLh1+8Z7CehNc3wuLY5HOK4nVLhpZCDwB0rcGp7ISCprntQuRcSHAwRXrENIx53KscUQMrt+9zj2qR03PUiW+5aj2PtvdRnLY09MmgicYyPxrsNM1FVVAh5rgIotjjmtzTZvKkBzXPPCyp7sm56Xpt+zgAkVsJcHA5Ga4nSr7AFbkN9uIGa5VvYqO501rfujdRXRadeFymSOtcEl5tbrWxp+qbCnPQ1NRHQj0+wm2sMGtQXzrjkVwlnrwyPmq+deGBzXBO9y1a52qai/GSPyqRdTGOSK4wa8HH3qPt7OeDUWOjQ7uHVY84LVK+sRIOGx+NcbDKdoO7mo7m72j73T3qQex0t9rYycMMVz+q6ykMRYMM+9c9faq/mugY4BxWLq0001uSCelEFqckXqVde8cOs7puTA9ql8PeL95yzLXlfieaSK/dWYg4qnZ+ITYpkv0r0IrQ642PpfSPEkLkbm7+tdDJr1k1v945x618iTfF3+yCy789+tUpP2hBu2eZWbdToZOGp9QaprsTSYjI/HmqllqQaYHcOvpXzjafGUX7Z39Peuk0z4lqwB8z9aOap2JUJdGfT2ma1HsG9hgcir154hWWHaGUivnSy+Jytx5mMe9Xx8UIlTmUfnXDPmlJ3K5GeutqgWcnIq/a66FGCOK8If4q26S5MgPbrXR6H8QodRZAMHNQ4gqR7EmqRSj5Qd/bmrEdwXXnFclpeoi4VGAxW5Dc/LUWNlHlVi5LNsPBrLubwbjmpJbjDgE8Vl6jcxoT8w4oscdU57xXdhoZADglSBXzz4i+Gja7fma5mBJP8BIr2bxZqsahxuAGK8tvvEFrZyktdg89N9e9l8OfRRbPDxUnYraf8HdOSIGR3yP9s1bvvAGl2cX7t3JA7uTWbffEK2hjws2cehpmneMLbUnw8p/OvsoYaooc1meJH4jMv/CUsrlbYr+IzVOL4ZapqL43Lj/dNdTqHiew01Nyvk/WsiL4y2lo5RTyOKyhWnRbSj953ytyoS3+Hp8PL5lzLGMeoqw+qRwhUgmjOPQcVyfi/wAbT+JomWGVk3e9cto2m6kk4LTs6Zzya7I15VN0edVPZLO/kaPdK649uKfJr1rE2C2PxrAgWWLTsFsnFcfqbXLznaWUVU6d1oYU9z1GDW7aZsK//j1WWdXAYZP415Voz3MU4LE4rvbG8LxAE5IrD2Mu51o03eo5GLGolffT26ZqXScFch7GDq42sat6BKXkUHGMVU1n75qTRn2Mhr5jGv3j0KPwnYFFSEMvWqz5ZCe9SCXdAPpTY1DI+a4Kc3D3kcNX4yq+UBPesHWVDRSMeSozXSTpwaw9SQKj56Y5qq0J1o3ehh9o8J8dPvlbcp5rj4tgUDa2T716F49mgikPy1wJvIVP3etfF4uKjJpbn02F0iQLb+oNRyXYhHbirskqsuBjNYmohmzjpXDSbb1PRTO6S2RAAQMgCrcOE6Vni783J9OKlS45Ga9pyd9zzHFb2Ls7lsfSq7xbyeSKer7xmjd7it4ziumoJlZrcRHIOc1UvHKqeBWhOfu1nX33DWvtkBg3N2qsUZcBuMik05FwVQ52nPNV9QmWFiWGRmqmkaiZZZQgxiuRTk5trY7MMr3R+k/7Dl9LceCriB0QIuz5geelez/EWIXGh3isSAy183/sG6pcPZy27k7GXJGfRa+lPHv/ACCLr/dr6PBttany+Ya1/U+XbFfLee3H3ImLA9zk1bqrZf8AH/e/X+tWq9OW5C2AdakLc1GOtSP96oKOX8VW4eNySelUvAlwWcqQAM4rS8TfNG49qw/BbGKY4/vVk5RjUV2enQ+BnoFxEEIYEkmoWfyl3PgCpC/mgVVv7Ce6i2qSK+ooVKfJuedP4yneeIba0OC4zWc3iywyWEjFz1GOKin+H0185LyYBqm3gG3s5CHkBI69K1jKLvys6orQvt4mt7gAdvpV+xaG8gG0kZNcvd6ba2a4VgcVp+G5lVEUHA3GvNxKPRpHa2Di2jxkkH1qjq72srfvMEkdTWjFbrNANvJxWXf6DJcZPpXi2UXdHowbOT1aWzhDbAD+FcnM6XDPtATHpXU6l4blWQ7icVhahpwsFGOrV0U9TZmO3ytUqv8AIaik+8aljXcprs+FXRCEVd79TWpYwneMEnNUoovnNa9iuxwa5asm+pnNG7pcLKtbMO9WBxWdpspCjjpWqJSwxjrXmSZzwb5yTzjmp49ReIcAGqlFYNs9A1LbWpVYDA/OtOLVZJcZArnbe3bcOK17a2bA9alrQI7o37a62kHdmte3vm28KKwrazkyMg1sW0W1RntWLO9I1lvnVBVG+vyueahuLnYuM9Kp+TJeNkZqkhu1iS3h+1ybmJGeavXVoqQbeTT7OxMMSbhyBVqaLzVxXYoxtscaqwR4z468PXE17LPEuUIGK8u1e0vIt4aNvwr6pufDkl9FwuUNUz8LLa7iLSxjn2rRWF7VdD4m1q0ndjuSRyf9k1zkHhm6uJS+xwPpX3PdfB3R8PviUv8A7tc7q/ws0+0gYwRLnHYVNzpVeFrHyjbaRcWZAJZB7Vu2d9LbIBuYmvQ9b8JfZpHzFnHTiuNurErOVEZ/Khmbd9iFdbuVP7vBPucUy51bU2X5FBz/ALVb+keD5dVlRVQoRz0r1Hw38FPtkaGQnn2rmklc0T9mrs8S0uHVLy6TcpOT0BzX0R8KfAN5dwxzThkA5rrvD3wHtrR45BgsD6V6vHpcfh3RxDAF3gY+WoaXQwliYz0RzqL/AGUBAiKR6nrV21vmYfdAqg1tNMXmkPAqSFglcFZW2BN8upZu7lgj7cZxxXL6lLIykyMUIFbUtzsY1y/iC+Ls4HArKhrLU4arPL/H+qSQrIqMTlSK8Du9Kvb6Qs1zMBmvffE1gLkkvXOQaFb3KEAAZr7jAxShdOx4mJu3Y810bwgl8224upFX8K7Gz8G2Fso8u6Yvj2rfsfh1cXsuYWwD6Vs2XwomVstOcn6V7Kxns1ZzOJRXY4LU/CqzqcS7x9a4yfwIPtspAYnd6V9CJ8OPJT5ps4+lSW3g21ifDYcjqaSxVOptqEnJbHgcHhu7tF/dW+/6itCxsdTaVEMGz6Zr6ATw9YwpyinFRHSLGKQsEUVarRM259jzWy0W7aDDqTkVTvNClSbAhzkeleuFbVFwFFU53tFf5lBP0oeJtsON+qPLotElznySPwq/aaXcRZAT8675rqxXrGPypDd2jfcUADrU/W5djWyOPisLledgqwLGZl+ZcCuoN5bxjoKgub+3ZeAKft3U0aKSTON1HSg4+YkVTt4BbOACTz3rf1W8iw2CK56O4EtwFHrXy+N+I9GMUoHTQrutgc9BSxsVBHrRb/8AHp+FEa7mrhgm1ZHi1f4gsrcVhakxZHGOoroJE+U1hainyuaqjTnOpaUtDH7R4v8AEC03hztGa82eMN1UDFerfEBioche1eTNcM0r8da+azWhGlWvFn02HSsrgzhP4qqyusgIJqObfg/3apuzqfWvNoxje8j1oqJ2jsYpcbTg81dt4i+ATinyxIxRsDO0VGzFOldmKfI9Dyo6ovJF5IIznNOx7VXtHZ1OcnFWKwpVV1KcVYinzgf3azr77hrRn7VnX3+rPrXsUXTe6OSba2OduEjdyJRkGs3TLiK01KSJY87s4OelWNYZkePb/f5rOtPl1J2IweaLUedu56WDd07n3r+wteCHVfs2c70J/wDHa+pvHjbrWW3x99evpXxf+wtqLN43t0JyNjD/AMdr7T8Zp5rnv8texh+T7LPmMw/inzMtp9m1K9XOe/60tT6guzWb0f561BXsJX3M0C5zQZeelFR/xUOKBmN4jQvESDjiuM0DWvslw6sh4PrXb66u6Ajpwa850zTmTUiN28FulXGnRbvJanXRk0mkdO/xLis7kQtbk++a0U8dyzIPKtWcHpzXNX2iutyG+xvJ05wKvrjR4RI4xxnB7V6VJ0lokW4rctXXiPUrjoDbism91W6KnfLvfufWuV8WeP3wUgXkegrzm98SaxMzurFUJ9K9KlKkk7Il1I09z1SXVJN/zEv+NaWm62tqgydhz0rx7SLnVbyQbpOvXiuogtLxVAdiWNYVoxqbI6qVeJ7r4a8WQykKzD867MX1vcRbldeB0r500qW4tmB3EYrrtN16eJcs52CvDxGDk9YnpQqp6I7nXZY9hwwX3rzvWnjeQbpgT6VY8Q+PrK0tCJJBnHrXkmp/ESDUb9Ft3zg84NcsaNSnuenG3KdlcukL4DA1PC6KgYNvJ7elYlpfRXcIZj1960InRVG05/GtlJ7HBKT5tDVt/nYdq1bVxEwOM1j2svArWt3G8ZoaTKv3Ol0uZXAATFbZUeXkL81YujsvFdEm1kA4rnqQjyvQEluVWiKx7qjgcvIBtPWteSJfJP0qvZxKJhx3rgsjQ0dNszMwGzFdFa6J8oOenPSq+myp2HNbMVwVxgVEkibtE8dujDldmKz7/UUsicDfipNb1Ewr8gI4rBtraTUnOcnNYqKOyjNtalrT5pdYudoiMak9a7TTdC+xxh3O/wDCptC0W3so42YDOBmtPUr+CGPapHFOyFXbj1MS6YeYcLtFNhTc1U7rV4ld+agi12JG6iutbHNZHU2syxQhCRwa0ItRi8vYVBzXIpqqTHcGwKuwXav/ABVQ7I07ixjuIyyisS80oOpXZnNa8U0mw7DkU6FHd+RWLDlRwWpeB1uY3LRb89OOlcmvwn+0XmfJwM+lfQmn2iMCHUHPtWxbaXaKA2xc/Si5av0Z5J4Y+E0NqA7RgYHpXcW+hW+nQhVg6d66yVkSIBABWVfO7A7cVi2TKUmrNmXJcvbJ+7XYc4zUDSzXAzJJkelJO0ik7+mage+RBjIqTnUUnoVrpn3FQcJ3quW2VYklWU8YJqJ04rkrU29UdSb5SnPlgT1rn9WhCxlyMGuldQhye1cn4r1ELC4HFZ0KUuY4KrZ5P4z8Q/ZJnVYy2PeuIHjYQthIyDnrmuo8QRR3kr7yOa4270a2VshunvX2+D5YU7S3POmr7nceFfHFwSCH211p8YMF3ck/WvHrG4jsen861J/EkcUOAcnHrXRKjCp0Fyo7278copPmSbfqazj8QbVG4nB9s15Jrd9cakxEZYZrLt/Dmo5ErO2G571VOgqV9CJabI99s/GEN+QPMA/Grz6ijjCyA5ryHQNLukIG87q73R/CF3dhJzPsU9jms6mhKZ0UXmStwcipJoQozIMmlXSG0+Nd06kj61DLcLsO5wxrGEncuKvuQSpFtLbayLm+2PhEIHetctG0R5Fc7qt3FaZBIy3Nb3Y3FEVzrSxDk4P1rKv/ABIqDr+tYuo3D3EjBW+XNUZ9NeZRlzVKTuTJIs3fisu+0ISPrV7Rb77RcgkVgfYEiIywzWpowWK4GDmvBxT946Y/AekWvz2oNEbbX6dKbpzbrRKnVOTWcFyxujxKi/eiSS7l6Vj37BVdiN2K2XTmsq/i+V/cVpZKN+plU0keV+PYklhdtuOK8UurkQ3DgLxmvdPHkO22f+LivAtRXbdSD3r5XGxU5Xke3hZPS4x7xWP/ANeoGZGOc4qKS2Kr6VWkVl71w04wTPZk7Ho43Ko3MOBilV42PLCqcdyksOXOCaYluJnGH4rbF1aSeqPLoScqlnsbUbqg+U59xUglDHoagsLMW8J3HeSaLj5TwK5YzpWuonXLcfO/yiqF7koafG5djkdKjuvuVvHERWyM3FPc567i/e5JGAc1jlgdQPzABuBW1eOkbEvwDXPy26TXYKtjmqpwU5XvuaU1ybH2D+xOq6d48skZ1d5EYjB9q+5PFS7WJ7FTXwD+yGxtPiPpbbyR5bDGfYV9+eLH2rGfVa+nwVCKtZnjZhCPK5W1Pm/WEEWuXme/+NVRirfihfJ1+Qf3jVTbXq1Kipy5Wzy8PJyhdgMEgetI8IR8ZFPC81BMjeZ1rL28Texn63FuhOCMYNeXHWI7PWyseS6nvXqGrRM0R5J4rzjSbC0u/Fbq6kjI7VdPEU+e0j0aDSjsV9b+K15YqfJt1cIOcpXn+p/FC71hivlSAseeOK+h0+HukX1pKXRTx6VDa/Cbw4oDFVz9BX09GVBxvYipJrZHg2hWcupOHlQ8+orq9R8J20OnRykDJGcV6jdeE9I0hf3Ma8egrktft/tRMcPCDoKcpQfwGCSqbo4nRPD7TXGII2P0FdkngzUWjEqxHZjoRzWl4Otv7IcSSqpA55rtrjxejnbGIwuMYzWd2axglseYSeH9QQ4ED5+lRzaJqqWzgRNz7V6QfEIzk+V+dU9R8Xw26YbyuR61nUqcq1L55Q2Z4PrXg3VdSnKuj4Psas+GfhA9oZZpkKH/AG+9eg3fjy3t5mOI/wA6oap8UbZoUTKDPpVcsakbpHXTr1NmzFudIisBsGeKdbRDHy9aoS+IF1SbK8g1pQsEjBPevIqUnCV+h205c8tTRtIWwORWksTKoOcVlWtx0rTjl3LXPKahudiijZ0u88pgDXT2twZACK4m0fa4rpNPuMMi+tc08TTkuVbhyo6CW72wHrVK21FUl5z1qzJFutia524lMUprmCyPRNF1KFnHDV2VncW7xg7GryHw/qJ85ATXrvhyJbmAHg8VE9i0kVtVtEuVO0Y+tUbJPsLZIFdFcWeQcVkXGnSschSaxTEqkVtoSSeKUhXBYjHvWBqnjSHLAsx/GsvxH4fv1icxBiTXmep+H/ETzHZE5H41VjOVqj1mdpfeM7dpX+cj8apL4vhZuJD+dcWfh9r9wokaNwW5PWp7b4b61nlHq/Zz/mO5U6dj0Kx8XwrCCZgOfWta18c2ykAyj8687j+GertAM7wT71GPhrrG7jf+dT7Kp/MHJT7nrkHxHtrdNgkyTz1qVPiLFnImUD615XbfC7W5Rn5+PerD/CvXgvHmfnT9nLuaqjB9T1SL4oxqcCXJ9jVyL4mswBEvH1rxiP4aeIbdjxI2akk8IeILZeUk/Wj2cu4ewh/MeyTfFDYgzL+tNj+KMUjAFyfxrwm+0LX5RgJJkfWsmXTfEFs33ZOPrWMlylulStY+lR47guRtZuPrUA1qK7k+R8fjXzml1r8QwEkyPY1raP4p1W3nRZkkH4GuGc5LZnnVKF9mfSNkg2h/NUgds81cGHBwa838MaxNdmPJbJr0DTkklAJzU+0ly6swtKmuVskuIf3LntivN/GcyRRuvOa9J1CX7NaSE9lryXxRI1++VrtwbvPU4KsmeSeJPtbTExAkVnabpdzfP8ytH/v13GovDZo5kUEgV55rXjl7dSIVCfSvroxVrnNurdTqY/CsUSAyTJupNN8GJd3W13UgnrXnUHiy9v3/ANcyfjXr3ww+0a3buWBynGcelaqdtjglSrp3voTXvgmy0i3DsVf2Fcjq8TbSLdQEHQeler3fhu5vGIOcCsseFo7aYmQAjNbRm3uXTk5aM868PvcxTjzIztz2FdZL4jltF8tIpSB3HSuhFjYomFVQRVaeW2hynlgkd8UNJ7mtjnTrdxeHBSUZ9aiurieHgFtpGea2ZbmGI5CAVVuJYbyYbiBxjFZOEN27FKShuYja28KFWLVzWuaq80yEEkYrtr3QoJoiVZc49a5m78KvNKNhB/Gp9lD+Zj9rE5l9UCDJzWdqXiRwg2ZzXaN4BnuE6j86LH4VyTXGJMYpqKj8MrhGSqOyPMF1q7uLgABsZrsvDDSvcpvz0r1TTvg/psNuHmZAevOKr3XhvTNKmBgdSwOMcV5eJhHcJ80Foy7pETPar2wKvrEVB6VXtGVIQF6VdjUNCSeorx+eXNY89r3rsieA4rLvYjtPStd/u1mXn3TXoU9Y6nNU+I8x8eW7PavgjpXzpr9wLG/cMCcmvpLxv81q/wBK+a/Glvuu3Ppmvn8ZTi2ezhdkZ02phxwc4rPmvZHOQpNVYmCsec1ehuCq/cz+FecoKn0PV5r7nqE2l252HJHyjoKLa0hicAMQPpW8mmwrEAWGQMU1NOgU/eFepXyapUd7HnTxmGp6xepRdWwAhyPemGFmPOPzrTmtrdCMkfhVdkt170o5JWsrI53mFJ63KUtuYuwOapXX3MVrSvaqRuaqc32Jz1Bo/sSr2F/aFLucveWySnEpIQHjaM1RXTYGlBQsTn0rp7qG3VMxgOT2qgpCS/cHFdtLKJRtzbmU8xivhZ7b+y3Mlv8AEfTF3EEIx54HavvPxd4s0yUQItygKr82SPSvzJ8LeLbjwxex31oCk6jAIPrT/F3xo8XajqgSCV8H3r2aWWzjszycRjJVFZs+q/GXiTT5vEQZLhCFOTyOKot4o01Vz56fnXxRHr3iy+1KeSedwMZPNXhq+uIvzXL/AJ1pUwMr+8zOhUtDc+wZfHGkQnm5HFUrj4iaQr5+0rj618d3mu6rtfNyx/GshNYvZRg3b80LBxW6Oj2q7n2Hq3xO0Xy3AuhwK880r4m6T/bz3Ecy+XmvnG9lu5Sc3bVjm4axJKzNn61008BTl7zVjanjvZKx9o3Hxs06zgkUTgbhXPz/ALQGkWgJN224f7NfIlzrc0wx5zGqKtczMcynHau6OHUFZMqWYp9D6n1T9pKxlJEUzP8Aga5a+/aHtYmLLK/mDqAp4r5+uITEM+YcmiGMOAW5z+tdFOmoX6mEsat0j2i+/agmSMrF5hP41zzftFa3c3BaEuFPbJrg4bO0YfOozUr/AGa3TEaAgVz1adaXwaE/Xmdhe/tA+JdmYy3/AH1VBfjhr98ha4kYEcfezXJG8R2xtGKkRbdkJIANcEqFZ/GyJYqUtDoG+JWp3j8yv+danh/Wr7VboCWQkA8ZNcMJoEb5SK6Xwnfr9tG0966KaqU1udmGqSb1PfPDNoIbZGc8kV0C3YyBzgdK5/w/cb7KPntWuuODROXMtz6aiupsWkwYjBrXtWLEVz1mdpFbFncbXHPavOq04vc7kaSXAifnjFbukXIe4iA7muaH7xia0LO5+zTI2cYNeZKjCLuhnpsMRltSF5OK5TVbGaK4JIGM+tdX4VuFvIOTzUHiKwO84HFIpo5vS5lhnHJHNezeCrxXgAyeleMJbmGYGvR/B9+IUQZrOfwsl3senRKpI3961bLS4bgD5Qc+tc5Deebjnitqw1IQKMtjFcUW+pzOlKW5pvoluR88amqk9jp9oM/ZkNOGrhmPPNUb27EpNdcYpoj6qm72KN/NGXfyrdAnbmsebUZIWb9wi4960pm3A1nXUG4mpuzv9mrEZ1dtu5owPxqxY61byNh1XP1rGvoXEZC5rmLpLyCUldwoIcbHs2m6rZoFU7QSa6eyu7CVBkIa+a31y+sXwxOevWr+n/EW6t2AdmwPet1iIrSxPs59z6LlexYjZEpHeq9xbafMhDRLn6V5BafFBkTqST71ZX4oOx/+vVfWY9g9nPud1qOj6dEgZYVyxx0rEufDdlNyYEwaw2+IpuVwQTt5pI/F81y21VOK8ypNyk2hpuOjNE+GNK3Y8ld/0pV+Gmi3jbmRUJ9FqxpXm30qZUjIzXTWliyLXK9S1JnOQeA7LTSGtyCV6cYrcs7OO2i+bg/nVmeFtv0prskEGXPNDWhLV1dnM+IAHhlA+5t5rzHVITu+QcV6BrurxMzx5GG4rzvxB4gsNMlw8qgiu3B/Ejz6sVc5rVfDj6j95Rg1iyfB+xvD8zkZ/wBkVd1j4l6ZYrkSrx71yOr/AB9sEBEUi59jX2dNXjqcV1HU6BfgnYwnKTAfgK9d8KeHtL8JaIUR0E5XjkV88WHxcl1Q5jYnPvW0viS9mUFp2APvW3IjnqYmdrHsh8QRwpKruuTnGDmuR1LWGuHcbu/rXK2momVcyT8+9Z954gisLiQvICgNQ9Gkjmou7bZ0quWckE0y5fZl2rj7j4lWSfKjDIrNvviHLcQlYYy4PQiutRVrnTc3td1tLKEvuAA96851L4oWltdFDc7CO1cl478R67dwyLbQyHNeNT+BPG3iS4edIpQmcVzwqunLSNyHHn0ufR8fxajYYF4m33YCrtl8U1UkLOsmfRs188aR8CvETyB76WWNO4xXf6F8K5NNQ+XMzknnI6V1xqOf2BxpRW7PXB8UbvZ+75H1pLL4tX/muHV1AHXmuf0bQhZ7Fl5A9a6i0s9NXAcKCatU3NaxsW6lOj71iWb4oXt3GULyAH2NUbXWri5vQ4kcn3rooNI0t48jbUY061SYeWADXlYulFI64VqVWOqOo8PXJuIEDZzXQbSkXPSsbQYVSMdOlbcj7oyBXzMklM8+q4c1okZbcKzL5dqOewrS+6lZ17jY2emK9CnKnynnVPiPOfGH72B8DPFfPnjCzZrpxjgmvo/xOsf2d/pXhni3Z9ofgHmvDxsoWdj3MIrpHnf9l28PKkn8KkSIr9xQa21sFcZxUMlslv1r551G9z2fZo7aW4OH3yhDk8e1QJON3/HwKbeoWlbg8iqKRfPX7NKcEfmTppmyuq2tsu2WQO56c1FLrFq4+Xn8azJrP7QQcdKEsAvateSNrnO4lqW+hl6oePemC4t2P3T+dLHYqVOe1V5YVifiuWbtsHKWnljhTcIzzWTc3LM+ViJX2q9O+6FcdjVCTdmvOlN87GqcrXuKL5/LA27DkdagudSuG1JGUAoO+OBSnLZHPNNEJY9K7Kc2XFpbjorubdcOzqMrwMdaja4nlU9RmnNDtGaieYQqelKclzXZFVq14mZfK/JZ6yxNFEvPH41c1C535wax3bzTg1KxVOnucMKknLVjbnUUyQvJqhLLHKfnjIz71fNgrjPGRVS4tFC/fHHvV0q1OtUVnoevScVHUzplt1P3T+dVXlJY7GAFWJrNAxO8fnUJmt0OMgkVpiuSk0oyG3fZCR2ck5yz4HvRJDLCSigug6H1pwulYYWqVzqDLKV7CvQw0qUIXb3HBSk7NEkkrqDuJAFMS92/KeahebzR3qJhmSpq14/ZNVBdS5JcIFyo5qCS4eQHAOBTT0oTA/GvJq+1raQZSikJBl3GTiui8NuIr2MKwOTWCCFOQau6Tdi3ukbpzUKnyx/ePU7KFSKlqj6Y8Ky7rKPntXTowC9q8/8AAWqrd2sag5bFdwsoU9c1w8sVO8T6mjVTWhowuF74q7by/vBg1jRzcdasx3ew7q1aUtzs5jp7eZFT5nANK8wZxtYGsWC6Dnk1d3DyiwPIFc9SiuV2C8nseo+BLzICBgTXdahYedbFmH8NeH+Fdaks7tecc17bo1//AGrapk54rzZ05I0jzdTir+0dH+6RWlodybcplsVf8RWJiBK1gW0pib5u1cr5+psnA9T0zVYZMASDOK1XvvlG1s15lpuqrE45rp7XWFkUc0/ZJDlNo6W2vGZ8cmr5kLLyDWXpm1yDnk810ENsGjBq0rHO60rma8qqcE/MKhZ0PcVqyaXvcnHWhNELZOKiUbGqkzClZMnkH8KzbxV/hUGuvl8PnZnbWTe6KydARXO5tMTbOIvrNbmXLps4qhNoltjIYA/WupvNDnnk+RTVc+Db+4PyI35V3KEeVM0UNNzk2s47Zh82c1bt7ZXxxmug/wCFZalclSY2GPY1LH8N9TtwPlb9a5ZNIOTzKWn2CNJypxXWaTYW8QBKjNUNN8G39tKS6tg11mneHJkUbwRiueSTMbak1vfJCQqIBjvWhDqhKEDk0R6Kqn3xQtj5JPAGKz5UMp3+u/ZwSx2AetcrqviR5gQjZFXvEjqocZ5rjbhtsuP71ZTjLoVKUVHUbfSrcwylpcPivmH4r6pcPq7w285dwegr6T8SOmm6PcTsQCsZIr5J8Tap9v8AEMko5DE8114NT5jwsTXS2Zx2tW1/eRlDK/mY6ZNczY+HJmuAZ5WAz3Jr0trYS3JPqDVb/hDJ9SlC2+cn0r7vDW5PePGliL9TpPAOlafFGga4TI9Sa7q7s7dYsR3CnjjFcv4a+FOr2iB9rY/GuoPg3UlGGR+PaupKmT7SL3OfuUliY7Jqmh0E60iI03zkc9a128H3nOUb8q6XQ/DbWyxswwcVnKEHqhwkl8JhaN8Eba7YPLchPqTXV2Pw60vSH8glJQv8frW7DMbZMCpEH2g7yetaLaxqps5678Jaf5o22iyJ9BWhZaFp9hDtWzQDqRtFbMcKrRcWPnAkNgYrmqQUNUOS59GYl6mnOhQ2QIPcYFc9eeGbS5cGGPyvUE9a6DULQQkkuOKw7rUktBuEi4HWsbvuNU0upk3/AISWJCV5PtXJ3+jTJJhVbANa2ufFO2sQY8qSK5NvH66vKRkIF5+ta0pOMrtsJSsaaLd2icq2KktdRdbgAt847VUi8W2iriRgfxqOTxBZ3jBYABJnORXNia0WnoehSacT0zw5dvLEMg10ob92c964rwnd7okrr1lLgCvm6soX1RwVILnuStKu081RusSo4B6ip5V55qnN8oJ7VtSUZx0E6cXqzjvE8KeTIu7nFeHeLrAtM7AdTxXuXiNN4c9a8f8AF+YmJ7g14+MouKbOilNwaSOLgimiB3oRj+9VLUBLI3yqT9K1Dd+bx6002glXNfMuSj1PejJyNuZlckgioUQK/NU3l+yvtz7037Z79a/Y6kH0PzKTn0NRF4OBmo3Y5PFV7a4Z0O3PWiSZ1Pc16FKSaSY1HTUbc3bwgYB5qmbtnfnIzU80xcEGqLt81RXg1qhOBqW6rL1Ip8lvGv8AEPzqhbttPWlmcfjXlKN5e8iEop6skeKNASWFRs8WB86j8ao3s/kwFgu/2rMkvDJkeR+lexQo0+rNlUhE3JLiBVOJF/Ouf1S7GTsYH6U0Q+cwBh2Z746VS1G3aBflrplRpLRHBiK15WWxTeYspJPFUJLxI+Q4/Oobm5kzt52niqc0Uea8urhqMhU6S3ZPJq5UEBxzx1qhLMz5/ejJ96ilt0yQAaptC2ehrzXhOWXNTZ6cIR7j55XyfnH51XMZzkkHPvStCSahkWTcQc4rKrRbd5M64JEySiI8uKsCBJk8zcOeazhCG+9zU6q6Lheg6V1UHzK3Y0kojpcRmoVkDPycGkdZKjMZdiT1rtiodWCii2zAqeQaiwzN8oJ+gpiRED0FWrO58olaVarGlG9N6jUeiK4WVTyrAfSmy3BiAYZ4q7qF9iE1hGWSRmRSfnOMDvXkzU6rvc6qStq0e6fB7Umu8IG3n617Ad6v909K80+AvhE2sCXEoxnnpXsF8qLJtQ5Iqo06kN1oe5SqpqxnozY6EVKjhjgnFSFcriqk0ZRs1qdPMzShlCHg1bS/OAKwElKmrCXG0j1pSbSuONVp3Oktr3yiGB5r1TwJ4jbykQk+leIR3e0A5rs/CmuiBkGcYNcVSbPUpv2i1Pd3238Z3kZrldbthasdvP0q94f1hL5fvVc1WzWUZHOa8+U3c5qseR6HEJfOj8Guh0m/ZwMtWPe2CQkkU2zuDCeDTBybPWtIvjtTnoK6yzvNyAA5ryfRtaKqOeldVpeulpBzjFQ0Tyo9JtJA6Jn71a9rDuH3T+VcTp+qszg56112n6qQg5pNXGnM0DbjGMVDJpUc3ULRJqRY53VWl1E+tZOimF59hJNOgtJAMKcjNaFlc29sB+6B/CsWac3Dhs9OKfHKVPWt23GJuqKetzpX1GKZQI4QMdeKBMjjGwVix6j5IPzdaa+q7hwa4KkmP2K7m1I0akYQH6U4bWTiPH4Vh2uonzDzWkupFU64qFtcuMElYc8WxixGBWLqd0sIfkCrGoaxtjOW71xHiHVywfn9awlNpg4oxvEd87zOEO/PpWTOhdoWA6dapXeseVPuJwBUl7rUVnpr3BYcDNKnUnOXLY4KsVZnFfG3xCLHRHhjcEsmCFPtXy+jGV/Mbr3rvPiZ41XVdSdN2RnFcWksOOn6V9ZhcNyq9j5DHSaZIkpULjua7LwlcCw1CIuyuM+tceksOOB+lT2dy0MqAdjXp3l1PNo+/qz7B0C7trvR42CL9372KuM1q42iIZ9cV598MtbN9pKW+eSMV6Bbwpu68immzrVNEEtjbueIx+VZtzYKpOxAfTiugltznI6VRCskpzWsJMtfu9jmbi0kViCjD8KgG+EY2nArq7kCUYzWHqFrKqsVb5PrWnMzqh725XiuGIzzUN3fOoO1sHHrSPMLSMmTtWPd6lEzPMGCIOKmTc9zbka2OP8AHXiO5sUf5yD9a8I8VeN9YmcpbSsAevNd98V/ECzLIIpAWHvXgVxqWpSzuAWwTQooylz9iCdtbv70vJOSCc/errNHs75oSHYqQOuetYdjFdq4eQkD61tN4qi0uMG4kHoOa0hHXQzcZM2LbS7hpBvkIH1rpdH01baUSbwTjHWvLNS+KEaMFibNbPhjxrNfTICDg1y4iMrbHoUakIRs2fSng1R5acjpXcxoqpuz0ry3wBdvcRISDivRVmZlC9q+arU3PRoxq3crosyOGPBFVbgboz9KdTJv9WaVNez2MuZnK6ug2Pu714948Xax44Jr2TxGn7mvIPiIm21BzwCP51z41udGXoaU2+dI4cIqNyQKFuEXow/OsrUtSjRfvCsePWI1Y5YV8ZDDymrnvK62OtnUyybjUflehFWHsGZOpqJdNbeeTzX7eqi6n5/Ul7LYuWMq28Lg4yTT5LhQcgVSbT2Vhyeamib7P16Vo6LiueJgptjZG80ZCkfhVGVSrng1qTaiyJiJQc9eOlZU13cl87P0rneKa0mjpjBPcejFRnFJI5z9afBcyzDa64A5odfSuqLpzimjmq0YXbuQBtx4GT71HLctCP8AVr+dSShdh3cD1rHvViyfmOPrXLUoSnszyqrcXoW5dSdkKlQAfesy9uAyHdzTCqbTgnIqrM5VTmuijQdKHLJ3Zzpzk9ShcPEx+7VKaWDGcVZuH+V+B0rKnQyjjtWdSB6lGK6jXuIC2Mio2CMSc4qtJprE5GeKgSJgcc0UacWtWd6px6Mtsi+oNUpmXcQOoqO4yB1NQgZFTNUl1OmELa3HNEXORViOVUiAPUVCvIqGRuTWcVF/AXbm0ZZeZT6U0MrrkVSkkwaiaUqOprGdPuzVUi+7gHrRZxGUnAOQapQnea29KykZxjOawhhue9mb0vdkU9Qtm8k8Gq3hy2FxrFvGw43citzUJZ5Yiqp29Kl8CaXJLrqPOuNp4rmdWVGdnY7pwurn014Q2abokQQY+WrsUrPM7saSyhT+yYwCOFqW1thcJtzgg5r13UVSlczwj/fcrL8Shl6g017fecVPb2OxeDmpkiYyYIrzj3mkloZr2gUdKgeEY47VrzW5xVKaMqM1MldWMPevaxAY9sXuKsaZctFKBnvVSRjioVcrID71w1IM7IVpQVrHq3hjXmtnA3dfevSrLVPt0AywyR618+abfmKQZY/nXe6J4hVIgC/61wyhIbqe0dzptXzGCc5rnW1gQvg1Pf63E6HLD865a/vo3Y4YVrTin8Rdzu9J1nnOetdNput4kHNeS22urEEXOAK1rXxIqgfNj8aVRJfCNM9rsfEeyQDPSupsfE/yDBrwbT/E4yOf1rrtJ8SKwHzVy8x3xasetDxMdveoZfEnPX9a4UeJ1cbMiqd7rO0Ft1O7Hddj0aLxOFU/N+tNk8WDPUfnXkdx4seL5Vbism68XzoSdx/Os5VUPlR7XJ4tDkfMPzp8fifd3/WvB/8AhNW6s+CPeli+JRiIUNmuKcpPZC5T6Bt/Eg3cnFTyeKf3f3v1rwq18bNenDNgDnrVmTxhGicyfrRGTtZifKlueqah4p+U/N+tcdr3if5D81cJe+NlUkh+/rXKeIvGZmhID4JrRUVM5J1Eup1V/wCI/tDlAw3H3rnfFni+RdNeBX6jHWuCbV5bhjtds9uaik824P7wsR7114fD2noeHisb7O6Ryl5btc3zzPkjPNSp5SnpxXSNaQPEV4DtwKzZtHEQ5Ar6yE/ZwPkqteVeRULQqpPtSaZdrcSnPb1ps6LEpHtVazYyoQOD7U4VIVVdshOdLRI9o+Dut7NYjhyNmR3r3SMFG39jzXy14Av/AOybsOxxz1r3GXx5GlrHhgW2jvWyhHozspyk+h2NxraWn3iOKw9S8SKilwevNef6p41jnc73x+NcvrfxCsYYvK80MV4+9WsacVud9Olzq8j0C68c7JCAeB71C3jOS4XIPyH3rxi6+INrgkOM/WsSf4lljsiY7PY1lNSXwjdqex73e+IY3tyXI6eteX+M/E82GjtWIQjsaw7LxBc6jFkbjn3qCa2mlkMrg8etZ0o1ZNprQ0pV9dTir62v9RmeSVmIJ71nrYeUX3JyK7m4ZXODgVjayiIECEcjmulUpnQ6sTz7xDqklojKnb3rgL0X3iG48oFsIcivWJvDMeozZatGx8B29uC4xk+1dNCHLK8jnqVrK6PJdN8DTbkZyTz6V6p4N0KO3eNcDIFbMOhRINoArU0nw+YbgOuelXiIx5W0cij7R3PU/AbLbRouK9CRg6Z6HFedeEkNuAD3r0O1UlEPavh69WftOS2h6e1NodSP8yNU9JJ9w/SlynEct4jX91+FeP8AxHQtYOB1xXsWsqSDn0ryjxlFuSQH0Oa5cTG9KRcH76seAa1Gy5+brXMusm8/Ma6nxHbRpKdhPB9a5S789B8imvJw2x6ynO+qPbLu8EL7eOlVV1QbuKq3cTs5LHkiqqW7bzzX6bLD8/U+MxELm8t2JVzxkVDMu8570ywTZGc+tX4rmNB8yj/gQpQqVKb5Wc8VCK3Ml1eJhgZzUzI+zJT9KvXlzHME2BQV9Kou7MCAa0qQhWWpoqkl8KKsDs0pBGABUjqCKEUq2T3qwGTYQQDXHJTpe7BaHBUcnJtlJkRxhjgVnXltb5+9+tWNVcpESuetYrTM3bNck6mJXwoy9SdbSFhhDlz71FPYbgaInLuABg+tS3CTKhwQTXpYTET5VGtuUpK2xlTaduJHrVWbSxEOlOuZr0zBdoUE4zjgU6eC6RcmeA/jXpyhSau5DuZk0QQHgVltajJPr7Vdvp5UJ+eM1jSXsr8Y/SvLnGm5WUjtpRk0Q3ibTVNfap5beeY55qrLGyjB6iieEhNX5z0oJWtcnU8ZqvMxLGoHdlOMkU9RujBNee8O6fwSNlC2pDIeTURfmpJW59qhKNKQAKcK1SDtJXOiKLdpywrrfD3hu51dg0GSoODgVB4O8Km/lTfnntXunhLwxbaRZkEgFjmuitiE6do6MtU9eY45Ph9cw2od07elZEFi+m6pFkBOfSvXNS02e8TEDsR6A1ymo+ALu5lSViyeWc9a+cdNzqXlMdSu4xtY77w40l3p6DPUVr29o9vJnnmoPhtpLIqRuS+P71ehalaRxRBViXP0r6XDUVKHKmcMazhLnOes3CqN3arsTRyybQOarT6XJuLAkCkjuDaHlckd60qYfk6n0OFxMJL3mWJ4OKpy224EetWTfGXt1oZww96420mei6kZaIy304N6VA9gAPpWxSSLuQjHJFDlciyMQoYiD0q3bXzRL1NIbNx15ppsXFc8odRW7A+ozOfvGow8r9Saa8LJzUD3LxtwDXHUo8/UvmZoKzccmrEcrKOprPWVtoJJ5pRMc9TRClyIakb9tqhhQZPStCHxf9mX72MVxcrvLkBjVZopYvmZy341yShHozqVVnp1t41LKH3GpJ/GwlTburzKK4bygNxFI92yn75/OueSa2D2z7HdzeI3aT5SSKztT16VYya4uW7k3cSMPxqCW5mlGDIxX61yOlbW5p7bQvXniG7uJCI88VHb316rhmJrPjyCTk1Zilf+8ax9ry9DnliZLZHSWviaW3TDE5AqOTxTLM+A5rBdC7ck81o6PpRmmGRuya6IQVRcxjVqJQ5m9S5LeT3cXyMxPXrXN63NfIMc16pFoSRWBYRgEL6V5R4mlZtRdFY4Br0KVBPqfNVsdJOyQmjyXfDEHj2rrdOV5lHmD9K5mwZtowTW7aO+PvH869WnFUoXR5NWo6srsvy2sayA7vnzxUF7bMwOKJc5z3HSnx3BZSWrOVV1fdMqa5HcwLvTnfPXmoLWx+znFbF5eRoeSM1lS6rG13gAYPtVRw6h9o701V1aNBGNuoK8Gte312RYwHYkAetYmnQSXd2G52Z6dq2bfRV3Es2eelehSvE6Iuxy/ivWJWUmFiD7GvP5muLmbMkrZJ55Nem+IrOCFSDivOrmYLduqrwD6V62Hqxs+dG6qdC1HpaNBlnOcetQ2tvBHMFJ3c+taUETywZC9RUEVm7TbQnNKrUg9jOSueneDYrXyUDAVvanYQXEOIgOf7tcJoVtdQoCM111o07Ab8j2rlhLXclwstCXTPhTca0heME8UkfwKu5ZJA6k4PHBr0rwPfvCgAJxXdrqse0lsA/St+ZfzBySPnqT4HXVuMqh49jUa/Ca9QYIOPoa9+uNaicY4qjPfRoA2ByazlNLZkxpczszxBPhXdQtuIPFXbPwk1m/zr0HpXqk12Jl4FUp7XzlPyiqlU906o0VA4S1i+z3AXHSu402PdZ7u4Fc/eWghuDwOtbmnOfJC5618fiq37zY2m7RsWqa33Tmnv8AepKdP94jkZz2spwTXlPjFBtl9MGvXNXUMTXmXi+HcJBjsa4cXUdOnJIul8aPnTxC0LzHYc81hTWkjp8q8fSuw1mxC6g48sDn0rPe2ZbgALxXz9KskkfRJpHTXLqjYDBwB1qulwu/1qgLea3yu84p0bhD83Nfq9Rz+yz86nX5uhtwzfujjio5VZzxmq9lcb1bbwM1cRix61aqO1mjLnjbYgjVoT83ep0+YUT2xuAMOUx6d6iNuYh/x8Nx7UcnN1IcpdCd0+XNZ89xsfbmp2mES/64vntisq6cu52nntWkKNS/kcE60lJotzIJYTuxjNVDbxUwzPbxlnJdPSmC+WUcRAVpOUqS1Q4yk+hN9kjdSoOwnofSoZrBokOJ84/2hTi5ZcmMMO4qrNNtBxCo/GijFVffaOqNNON2zJ1Dz42ILkjvg1nu0AX5mm/75rVnlPJMYHHXPSsO7vDgjzzXRWowcfiJUdbFG7a2U5zJ+VZz3AToox9KmuJhJ1lNQSRFlHOa8OWFaldSPShFJakb37pwFqtL+9G7oTzT5Ld2PBqnLIyjGelOUXFWudkIr7I1155xQF2rUDytjrQjkjkmrw0Y07uTOrldhJMbq2/C+lf2jdoCMpnFYhAZ67jwbqFpptgJZWUSBz9aitXW0YmsFzSSPX/Cvh2w0u1SSYhMDPOK3LrW9J81ESdeOMZFeOa18RUurcwwEnjFctpt3cXeqR/vGAZuea8OrGfxM92GEjKO59i+EVsLi18zcr4FReJLyCV1ht1AJ4OK5v4d25XSo8N2rautO33aPGMEHnHeuOEW56s8fFUZUtET+G5W0qcO/AJr0nSGj1QFmweOK8t1OR7eMEk8Vc8M+NWs5zG8pAHbNfS0IOELp6ni1I+7ZbnpN7or4LKOKyZNOh37XAzWpa+LoL20wHGT71SvITNG8yHBzXUpv7RzRhUi73M26sY0PyYqg8JQk9hVyS+8ltrjPvU6wrcwsy4+laWhLSx6+GxjpWTMmlHWrr6a20kLWdcrLbA8dOaylh0tme5TxkZ7om2rjigquCMcmshtSkx0IqF9a2nBkINcsoNaHdGUJLc1DbjPIphtoO4Gax9Q8TQWy8z5I96w38bROzBTvNebWq+y6Gig+p0syhScdM8VTln2n6VhXHipmTKKRVBvEE8rnAbFYRr+0VrF+zVtzrFuBEoY02a+WYEDrWDa3F1dqM5wa1INKd1zuKGuRxae5lzRXUN5UYFRSzFT1qdrFoX2s5NDWwZeFyan26j0Dnj3Khl3Y5p6YYU17SVn+5gVMlu6DpU1qa5eZMnke9wCcD3qSNOBRDbtli7dO1Si2lmkCxk/hXnKHtHY0i4rcfHCZnAHau88IeH3uHXg1k6J4QupWRzn5q9n8GeGWtoULLkivZo4blgtTwM1l7GPNF7kE3h5odIlZl4EZ/lXzHrH73Xrleqq1fYniZ/s2g3YzjETfyNfFj3hfXbxnbJL9a76dOx83Scqi5mbWlruY57V0NonyismyWKIxMFADdfet22ZWGVXAxXReLjZs0kvduSMgY89Kw9e1RLFSqnBrUvrzyonA4OODXB60JbyTliayjTine5iquthgvJ9Rk+UnGa3LHw+9w6Pyc1X8O6OVANd1pluWuUSPhB2rSfvNWZ3UlyotR6P/ZeliYgAgVStL+KYkb+c1f8AH2sf2dooizg4rjNNmi2o+0fNya7qL5dzp5zQ1/TVuQTu61yB8PJ557jNdNf6vBEPnNMtGjv1HlDk9DXRUmm1oa02mTWGixpbjgcVEdNgim37RmtRdNvLaME7nQ9qi/sia8ferFAeMV1UYwluVKVthYdRaFcRR5NTfa7yUb9hAHHet3S/DyWkQeZgSPWtF76xt7R1aNSQa6a1OnGKsKNV32K/h7xDPZp8wPFdBF4te8faSRiuButbHnlYgAM9q09CaSaUsY881x2j2OmNRvdHfQzPLHvzTH1HnDHpVZWmWABcoMVXFnI+WfJNRJRexurM049UjUcmrMesRuMA8gVhrp/PK5q5DaQxHJUD3pSj7hDkr2KWoXgluPxrU0tt6qa53V4l83KNt57VuaFEfsu4vkivj8TC8zpnQvTcrmu3WmnpTN59TQHOeScU6cvZo8xxMnUl3E+lef8AiqLkn1r0y/RPLJxXnfiVdxfIyK560VPVmtKNpo8Z16GH+0CcDrWFO0S3PGK6XxMkKS7gg3+tc06QudxUZ9a+WxMYxldI97muZ09zJLOSM4qeHDn5qSZTChyOetV4ZWdwPWv22UIU1qz8vqydLpc2LZAgOzpVqLms+JlhXAzz61PHcNkVm1CS0M6db2nQuyXCQgbxnNUp5o3HAP51JPcHCbQD65GaYksrHhVz/u1n7CT2ZrUlyooTQmUHywc1ReKaJuQRXQtNKq5ITB/2ap3LlhkgGlGnWpvfQ5o2l71jLaYpCTIOBVdtRRB8iVo/upW2Sj93+VOa0sI14Bz9adSurWkdEZxXQxp9VnmiMaKQTwDVIpqDDgmta7uIYlIRcGkt5YnTLZz9aim4VFydTKcnKV0YsttftGS+dg6/Ssa+hhIOAa6W9vhE+1D8p4IPeqVzD5y/KFx9KVXLtOZTf3lRny6nLmJC3Q5qOS3kQZwcCt1lS3JDqv5VWubmNxjbis6WFkoOzOyNVyeiOflmZCc1nyvuJPrWreSREn5T+dY1y+0kAVw1Kcr2bPUoq/QilO0460kfQ0xXBbkZNWVT2Nb0KEZOzlc73ohoGKYI3dzgnAq7FarKfmBwfep1sYFXBDfTNVjVGjFJamlGDbuUojsxzmrVpqTWtwjjgqaimjjib5M1UuHXcBjp6V4UJtu57EpunFWPqD4P+JjqWnIucnGK9Hj3pK5Pevm74O+JX0ydIo8AE9+a+iYL+S5t0fgEj0rJR55aaE1ZxnTvYbqX76B89q86ub77NqboHxivR5onlt33eleSeKrOa0vzKgPJ6mvZpL2cbtnySlyV7vY7TTfEMsKp8xx9a7vRPFpmjSNmyD+leF2OsTKArkBh7V0mk63NFMjF12Vp7WPc3qVYT2R7za6XFqse8ck81XubC6tJAsanZWJ4O8WgKitIuK9L0u8hvpI/unPtVxqRk7JnFOHKuZM4v+0bi0GJIzUD3f2g5ZOO9egar4fW8yUQZ9hXO3Hh65twdqYA9q7adN9WRGtJ7HL3NjHdqQqYzWLd+CZLkOVYjiupnt5oeQv6VWF/IjYYhfwrujRja7Or2lS11I8v1P4ZXrsSZGIpNO+Hz2hHmZOPavU3u/MHY/hUJUt2FcOIo0qnQ0o4qundyOGOjxIu3b04qe10237oK6C4toGySOaz5ISjfJXA6FOmtEe1Sx2nvIIkSHChAAOlSS3McQzu2UpmPkBeMgelYmo2c9yW2k4NeLKg29zu+sUTQmubbyjI0oz9ayn8TQW8mFIfFZk3hu4lU5mKZ7c1Vi8ITJJkTAn3ya55YNvqT7eibU/i2NU4UVRXxJNcS4jQmpIvDLNIFlPmH/Y4rc0zw4LeVNidfXms54abVrhPFxaskVNOS8vJk3KQK9E0HQFwjMvNLpOjttTMYz24ru9B8NyT7CVNXRw/s3qePVrtvRlvQrE4RQnArvLFzaW3IAwKp2GljTk3MOo4pup6iIrOQswGBxXryhaCkjxcXUlUsmzk/if4qWx8O3hDYyCP0NfH2jXZ1S9uZVOcvXpHx2+IUi6fPZW8i+Y8gBHtnmvNvBcKwQZQH95yc1zxqO9rHpUoRjh7noOmQloYg1dRYeVEmCRXNaaxaNBjpWsiHb3rvp0YSjeTPLU1KNh2qxLKrkEcVy9zbbmyOa1r+4liRwrDkVRtGd2+bH5VMoUo9SYUby3JdP8ANiAABrvPBNjJNe/Op4rl7TcrJtxnPpXpHh9f7NsHvZABhc5rnlKCdonpqHLG5518VH83UFts9eP0rH8NWL3kgjOQBxUPi7Vf7V8QGd2BjVu1aHh3Uo4ZQVwK76KuYqpeVjpLn4aQ30O5pACRWppHhOx0eGNd4LoMGqc/iBGiAMuPoawdQ8SW1vlhOd/f5q7JQ1SN3Tldcp1WteI7TToirBTiuJvviLYxOVSRQ/pmuE+IPjLyrKR4ZBvA6189XvirULzVXm+0hCxx7D8Kyr3oK9zsjRsryZ9i2vjUXkWBKMH3rK1rxraabC6vMN5GetedeBGN/piGa9TfjtmsD4l6WqAsl0Xl28FWOKdGTmryZ00HBtnUj4uwJekIQ+D613fh34vpEQGjxnvXzh4F8My3t15kxJAORXpK2jW4AXGF9q7Y0ubZnJXxcab0R9EaV8TYb4IGwM+9dXFrtvcwxlCCc818r22sXds42uoA9q7Dwx47ns5nFzIChAA7c1VWhKnHmZhDFOp0Poy32zJkVFd2bTqyDiuR8MeN4rxUBIYfWu2TUbaWIPyCfeuWb9w1jTlN3uc5qGispBLdK09Fi8uLG7PtVTxBqkKL8p5+tM8PzG4AbJr5Ovd1bHp6xptHQUj/ACqaOaCpYY7U/Zs4OZFW6bdEa4XxCmRJ9DXeXcQWM9elcN4g+UyAdMGs50nyscaijJM8V8UQtvNcuYW2muz8VqyscY49q5QOzKc4r43FR5anKezQqe1Y+6ijYZJGagtbeEyrkism5vLtpNpRceoqW0ZlbLMQa/Zq9KO1z4StiKc9OU6CW3ieRMY6Vbi05NlZdrKruCWPFbizJ5XWqVNcqSRyU5Qg7tFNIYo2IY8VHM6IPkxVTVEeZh5UgGDzk4qmrXUR6xv/AMCrKdKu/gQq2KpvRInupZSoCg9ahXLff/WnNqMsS/PHGR7GqtxqaOMt8n0pfv4L3jhVdbJEl3HH5BwQDmqqxbl61GLiCV8CRifSnSTRxJlSx/CinGNR2kWp36FO7tl5JqqZViXGcUXepBiUOQD3qk6xzHIkau+GGopaS1LtpcdPtck56Vn3F+8bEJ0q+9ifKbDHgVkOJoW+WJZPrXJiY1Ka92R20aEqr0RXmeSYk8mqktyNuMEnvWgJZm+9AiAelQs8DHlP0rxoY2pSvzM+owmVSnG8zFmcOfumkl0tXXd61s7YAG+Q/lQ+l71BBIBrGeMjW922p7tLLadPcwodKRm7ZrQXSwkYIHFWRppQ5DE4p8kxghCkAkDvXM41VJSizqlhKa2RnPEIjVWe42vxUl5esGOFHFZM9y0rknFbVuara7PPqOFLZE4cu2aheRUJDLmoAxJ60v3Xzjd9aOVKCjbU4p1ud2Ok8H+IF0jUomZfkJ/KvqHwv4kh1iyi8vHA5r49hbMgbAABr3r4Pa1E7eTK4QcAc1komybnCx7ruXycetc/rnhtb63ztBbNbDsrNGqMXQ9614oEeMIpz35rphC7s2fM4mm4SueF654XuLRyYlOB6Vk2jXlvJtcEKO9fQF94fS5XOxea5bWPBqtESF2nPatlRicShN7M4fRtantpx85ABr1vwr4zaFosvnFeYXehPYuSATj1qbTbyW1nQv8AcB55qvYxWqZ006Mm7Nn03oHjOK4IDkHPrXUC8t76MDA+avnLQfEaxyA7iK9J0TxYNiDg1vGo0aVKPItDvJvDENyhwBXM6r4J+YkLW5pvirkAbSp9a2hfi8X5lX8K66dfoebKTTPLLrwzNAhwDWJc2d1CxAVq9iuYYmU8A1hXdnEzN8gI+lbSXMbRqJHk72NxgkqcmoGt5R94V6XdabGoOFFY1xpqlvu4/CueVJs6Y4mK0aOPNs2ASKifch4WuqbSNxxzij/hHlcc5/KvLlSaOxSizj3tluPmYkE9qWHTUL/fP511b+GQ0nCnFXbXwmvcN+Vc8nYfPE52x0j5xjLiuo03RC0i/IK2tJ8ORxDkHdmuqsNKihIYg8VHKzCpUcUR6H4eGwF16V1Vu0djEAqjIqmlzsjARVwOtIbkTNt5JPajkZyRnKoyxNqj3DbOg7Vz2p2l3ePIihthFdZpmgvfzx7lKAHIIFdKmipZkl4xsC9SK3pQa1k9DGa558vY/Pb41aK9n4qAlJAJPB+tHhmGNYE5HStb9pu+jl+I4tkYbDuPB9xWN4diX7OnzHiu2pVoqOiPXVWMaThY7nT1jVBg81qJ9w1h6cgTB3E4rQa8YDCgGuTmjLVHlwpvcrX675APU1FHH5TgYqwyPM4fHI5q4bFWgEjMQ57AVzTp32OuOhc0i337CRnmtvxn4hSx8MvaxkCQrjiqWmrb2dp5kxcEDI4rzfxp4nW5vSEYEZxjNYxgoStc6nOTjZRMvdJcafLnPmNnH51Nayy2kKEZyBUcF2qwiXA57dqdb3DTE5UAGvaoHGouMrs5rxV4yvbEEKWrktC1vUda1QmaRhEzcZNdN4yhyhxGCa42O5ltFRokAceld1Sk5yjJPY76VfRpHpHiTwrb3OiF2mG/b618+6zp0NnqEkMbElT1Brs9X8Ta5eW5gCnZ0yDzVPR/CV/estxJCHLHnfzSr0nVSVzOVWV7swtM1HULBNsMzqOg5qyJdV1edA8jyA9zmvRNM8B/aUAljCfSuk07wPp+nJ+8dxJnNd1CNOMOWRp7eDjaCszL8FaFLaWYLnBIrYmVoXfvmtB1S3j2RM2KqJF8z7iWJ9aHNJ2ijhkm3cyZVldzgc1c020klkw+cVdjtHZsqin61qWVtIjAuijPpW84zlC8nodSlFRtY6nwo/2RUPNeh2uqmWMR8iuH0VkiUEgflXRpqNugG75AO4rGSjyHZSkrGjqds0yAknBrf8KqqxbSfmrmZdbheIIMmtjwzKGuY2Uk18liVH2h3zkvZnYbBSFAooEzY6ChpSwPA5rklNI8xIrXn+qP0rgfEOcyY9K9AuF3RGuL123DM554rKNePNZoJaK54r4xWXBIFcezSAHivSfF7R7HOBXnUl4rOVCjivlMyS9rzRPTwUzHvbw+b+7BKYqBrl2HORW5ctaxHbHAFGKzpoo5jgYSv1V0JdWfncq0o6JEdpdlG4PetlLtvK75rOtdLTG7zc8+lXSqogGa9qFKlyLV3NbNxuZ9881ww8uQpjrTIbCeQfNOakubxLAg+UJw3vjFVW15WGBb7PxqJU6n2Wzz5pl/+yDANzS788YqKTSFkHJxVaHVHcnCk1I1xcSjIBWudwqJ3m9DpoUue2g19F+xnzkYOR2pHSZ1xtXP1qOe11C8QpG5jJPWqs1hqVuvzXZ4/wBmuCvi6FJWe59LhspqVdUiC9s5HD5UAfWqEdsYh16VO8V2soEl2SnddvWpF+U9d9eXCvGrPmjKyPqcLkkFG9Rakf2h1TGDg0sMqquWWp/O2jmDP41UeXzFOF2ZrfETSh8afzPZWBpUl7iIruUMw2ipxYWmB8o59qI7favIzUjQ7F6V49FRrXcjppUZ2bZH/Z1p6D8qzJrjynKheAcCtCR9mRtzj3qhcTIgJ2jNdjw6a/dvUmcuTcrPcNjO2s+8l3ZJp91qyRuR5WfxrMub8ysTtAzVUMNW1c3ocM8TDqVLo8n3rOfqas3MpPaqo+Yc1EnyuzPFrzUnoKnUULjzMHinA4A96Y2d3Wmpt7HCtyQHa1dL4N12TS9QQhyBkd65V3LHNT2rHzR823Heob1946oy6I+yvBeqLqWnRSl8kCuohmYnMZrwn4WeKkSyjtmcZPGc17Jpr/ugyy5yM1DqQjrHc469Bpc8tjo7eWTbz/OpFtPtj+WSDmseO8k6b8UQajLb3IYvwKFWb2OP2N1eJb1HwS1ypK4NcvqHw+ngV5GBIXk16LpWvBwAzA1ts8V3EQwDAiuiEpXPPnKVOWp4Qti1hIDtPHtXR6VqgXYORXaan4Nhv8mMBM1kHwNPbMdik474rWVWKZSq8xdsdXaJhhjmuis/FLxKFyfzrjG0i7tG5BNW7UtjDLgiummudXRfs01c9BXXllABYc08XiyjqK4iK4KD7xNaFvqRRcYz+NU6riRZdjp5WR1qBbRHPrWXHrAcgbMVq2lyrAE4rB4sVo9h62Cs+AARV2HSlYdBz7UI8ZIJYVp2VxE2PmGaUqikZ2mRw6IjAEjmr8GjxqOgqQXMSDG4Up1AKPlAeuSSbC0xklikMgIAxT3cbNqmmSXjSREbPn7CptF0i61G5AMZRCetNLTU2gmviKkSXHmhEBKua7fw14HkuNk0g4966HRvBUNnGjuwlJ7Y6V05uYrC22qoGBQ2Z1akYr3Spa2NtpsS5Aygrhviv44g0Xw/cSxMAVU1q+INXd45Ap2Z4FeKfFLTrvWtFntlLAuDzWdarzQ5Y7nOounapLqfDnjjxPceL/iZNdMxMabgK7rw7E32cdaoat8Pl8MieaV99wZB1GDitTQr5UjCFORXLTpVZSu3odyfPDmOrs4m8urcURZ1zUVleL5f3Afxq+jBhuxivR5eXQeH/eaRNC2tk8nkc1csrFXlTcMpmq9iouAFLbM9/Sun0S3geKRZmCIgJ8w96ylUS3NG7T5epx/xS8T6f4e0QqoAk2EdK+Y7bWLm8vN8hYjdxXpHxu1q01XV306M5CN/rAeuDXBQWYiGAuPfFeJiq0udOJ9pltBeyamtzpLbUt9sEBxgVrWV+qqBkVydriA8vxV+2aRn9j+tOjjJQ3Z0VsBTqbI0dZ23an3rJi0SEgEitFlLKNx6UkdpuOfNwD2xXa8z1Sueb/Z0aWsURw6RbJ/CDVmGb7J+6jUACnx220YMmTTWi2vyeBX0eEm6yTucFahy/ZNC2vJWPHAqeVt7AvknFZ8UoTGGrZ0dY7sgSkZz1NelUi1azPLqw5dkQxqOyHp6VItm9zIgSMj8K9C0jwtaXEYbeueuMVuW3ha1ibIA4/WumnKCWpEYt9Dg9L8H3VygIBGa3LXwVPbEmbJB4Heu2tm+zBUjjxTp3bZmVuD0rOrVSWmxt7PS5xy6QYTgVImkFz8/StyWJWYkNkClXGANtJSU4nRTiZZ06K3UE811fhh4t8aqOaxLhQy42Vf8PXaw38SeXye+a+Ux1Jq8kzvcG42O3202pFTemc4pFTdnnpXjQ5nucbg0Q3H3TXHa195h65rsnXzVxnGa5fX7EpvO7Oc12xoprUwcknqeQeMLYNE/IrzNrfbKR6V6b4whkWF+flry6VJBcHmvksxpKE7pnv4PkJtUmeVy0ihHx0xiuduJnV8L1rXv1iSQrHLvTHc5qkiQs/LrX6e6jWx+YVHN9CXTWklhc89ammSRj3q3YTWtvGVMigk5HNWw9o4yJFH413ulywU3NnXSpSqGG1s8uQQTiki0gSuMjFdPaR2yhukmf7naorqJVO5FIrzZYmpB2jNntUcrnVWxnweH8rhTgip/7LeHqM1BcXlxCv7tgDnmq/2y8l6uMV5tXMFdxlJ3PqMLlUKcFzR1Ld1NPFCTEBvHtWRcXF1L/rFOD7VZk+1KjMGUmoT9of7+D+FeJWqQqvc+io0YUuhQMIlfDdaeLVYST6VPJaOykjg1RmhlXhmzXnqr7/s76G0qkU7Ila5iVCvHNVo9melRyMFU8HNVUZ14zXrrCQjDnU22DkjTXbjA+96VWmt7hgTg/lTElOMA1JcXcsS/6xDRSq04qzE5TfwmdPBcbu/5Vj3TP84PUVuhri4J2ugHuKryabK+SUJ9/WtfaJ/CznlFv4jkbqIsSeTVSViBj0rqbuw8ondgVh3VkWkZgQBW9LEzpJq+55eIpR6IyJcv0qAoQKvTZiJHWqrscn0p88p6s8irBpkZUqvNIetKWOaYzHNbqVlqclmKRyKlgxzzzUBOaejHPFZS1NYOzuza0LWJtJvo3RyFB5FfRvg/xat3ZRAvkmvl15d2NvFd38P/ABKbW8jjmLEdsGuaquVcx2wjCv8Au5bH1NBMHtw+eDSTsWhLL1zWXo2pR3mmRlDnIre0+386AhjjNOgufVHgY2P1d2gZcN/NbzDriuu0bxAGCK7YzWZJoTTJlFz+FVG0G8tn8zOAvau1TSdmeXSqTqSUZI9N03UklACkGtaNnfHygg9eK8os9SuLEjrxW9ZeKblyg3hB71jUdmehLCu14ndXWii8UhVGfpWRceDLjcSFIB9qn0bxCVYb5FrrLfUo7hAfPjH1ruw+Kpw91nmzqSpz5WefzeGJol+6apTabPC3CnivWYFtbsqPMQ1M2i2mMlA/0r0JezZu5JHkkVjInJBzVuN5Ij3rvLjwwdxKlQp6Csy48MyKTjb+VccqcXqYutA59NSVQAx5HWtCy1RCw5P51YXwxvblSSe9bGm+CvNI5ArmNHOJnSXwm+7nP1rU0XS7q8kG0MQa3rDwfBbsFkZS9ddptjb6aoIZBiouZOvBFHRfBTOBLOuMe1dpaRWGlwAYUOK53UfFkdoRGGB4/grAufEhvHwgYk+hq1CTBKo9eh3lx4lihVwCD6Vhz63NfTbUyQaw7DTb3VZflBAHrXpHhPwG6lHmKYo9nIOaC+IwLPw/Nqs8W9TgHJp/iDwhawufMUbAvNesTada6dYnYoEmMA15N8QdUktrGcDJcg4xVOnG3mYV3KrZQ2Pg39pe/TTfFpgtQPL5PH1rzPQdWkmmQEYzXq/xM8PTaxrk91cLvGTXEWGhLFeAKhTB9K5qknDY9TDuKp8stzs9CtzcRoTWxNDsTA71HpUQs7YZwfpWvaW32+9S3UY3Y+c9K0ptzjdhSSw0ueWwaJYyXDDg4Jq98SNds/C3hR9kgS4Zcda67w1osVuZTM6IkCeYznoRXy38avFqeIfGcml2cxMSseVbg81w4iap7nr4WlDEVFVitDkU/wCJ3cveSsS7NnmtZrdWXsKZY2KQsLMIwdRy/bipZlKr8rgYrip1qNSLb3PuabpuKUCq+mhz96rcMUihdvIHHSsyd5lJxIuPrTra5uFIzIlctV038JbLV2t0oJUGmQ3ciAKxIIqcSSyL99aqyxbGLMwz7U8PhlWTbJcrOxeivGz1NFxeMsGc81RjuFXIqYL5y8MMVs/b4d6S0G6Sau0U49SkEvJ4rZs/EH2RQQRmsi5sOMggGsm686GTGcj2rV42s1aMtTm9jRvZxPVNE+JBt2AJ6V22nfE21lwJGGe3NfPVncqrjJII963rW4iYAksSOmD0rqo4qu/iZnPCUpbI+ltM8SWuooCjDJ961Y7H7YfmYbByK+dtK8Q3FgQUcgD1rrNL+JckOVmYgEYFenHGOlrJnlYrAxhDmievto6qeucVDLYCJcj1rltE8dw6gwzKBn3rsILu3u4BtnjJPbNexSxcKsTzI05Q3M+WH2o0xPKv429DWhPaBU3eYhB9Ko28qpcp9a8XGqDTaep0KpHY7e2m3Qj3qeHlTVO0j2wI24EGrKyeTjIJ3elePHQymIqcisLxGmVJ9BXQrKqknBrnvElwu08Hoa6vapRZ50l7x434yuQsL8V5XLcbp34716x4ut0mifj868kv3SzuSGBPPavk8epzlfoe3hLo/9k="/>
  <p:tag name="MMPROD_14864LOGO" val="/9j/4AAQSkZJRgABAQAAAQABAAD/2wBDAAMCAgMCAgMDAwMEAwMEBQgFBQQEBQoHBwYIDAoMDAsKCwsNDhIQDQ4RDgsLEBYQERMUFRUVDA8XGBYUGBIUFRT/2wBDAQMEBAUEBQkFBQkUDQsNFBQUFBQUFBQUFBQUFBQUFBQUFBQUFBQUFBQUFBQUFBQUFBQUFBQUFBQUFBQUFBQUFBT/wAARCABvAJ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qKKKACiiigAooooA9i/Zv1D4aHxo+j/ABW066l8M6xF9k/tawcpcaZLuGydf7y/wuv92v0u+B3/AATE034H674y8YS6hD46aHTZ/wDhE7Tydro7xN+9lVvl8znavavzX/Z08afDH4e6/ceIviJ4bvvGE1gUfS9DtpFit5Zd27fO38Srj7tfqP8ABn/go2PjZ8E/izqtppdt4b8Z+E9On1GxsN3mo1qqfI/+1tb7y1IH46+NvA3iTwDrk2m+J9Ev9D1JGbfb6hA0T/8Aj1c1X1lYfEP41/8ABRj4gaH8PtV1q0vnaRrpJJLKKKK0RU+d2ZE3Yr7Y8Pf8EWvh/HokUeu+M9eudVK/vZbFYoot3+yrKaoD8daK/T/40f8ABGHUdL0n7b8M/Fba1dR8tp+sosTv/uuvy/nX5weN/A2u/DjxPfeHvEmmz6TrVjJ5c9pcLtdGoA5+iiigAooooAKKKKAHVseHP+Qzb/Rv/QTWPXSeDNMudZ8R21paQSXMzqxEcKM7EBWOcLUVPgZ24L+PD1RzNFFFWcQUUUUAFFFFABW54e1jVdIupF0m8ubS4vImtHFvIV81H6xt/eVuOKw69V/Zs+GWqfF/46+DPDGjqwurrUYpGlVd/kxI293b/dVTQB+zX/BO79k6L9mz4QwXWt2MC+PNeC3WozhQzwR/8srfd/sD72P4mNfXNRxptRV3btvepKACvhr/AIKm/s6aX8UfgNqHji2s4IPE/hVftSXmNjz2v3ZYmb+L+Flz6V9y1xfxc8IRePfhf4r8OTWcWpJqemXFutrK21JHZG2A/wDAttAH8xdFbvjLwbrPw98T6l4d8QafLpes6fKYLm0uBh4nHasLBoAKKKKACiiigAr6r/4JeDP7dPwyzz/yE/8A013VfKlfVn/BLr/k+r4Zf9xP/wBNd1QB8p0UUUAFFFWrO0mv7mO3gieaeRtkcafeZqAKteveHP2Y/iBr3h7+3pNNttC0bZ5ou9cvIrNHX+8iyNub8Fr6C8M/s/D9m3RtO1PxJe6LoPj2dUun1XxC6SWuiRMn+qS3+9Pdf7n3K818YfGHwNb61Lq27VviX43hn+0ReJNZlZLGWX+D/Qm/hX+7S5gPJfin8I/Enwd8SW+i+JbQW93cWsV9A0UnmJNBIPkdT/tV9C/8E6vj5a/s/fGXN54NfX7rxJ5Gl290jbJbPe/VMqeG/i/3K8+8ANonx38UeJ/EnxT8exafruyJ7aTUN585y38O3+FF/hr33QE8P6P8TNHvIpZE0Cz1WKX7Xt+fyopfv1zVa/sj6jJ8klm8ajjK3L5XP2pz7UhFcp4H+I3h34gaWl74f1mz1a2xzJazh9px0butdWpzxXUfNVKcqUuSasxOv1rivi78TdL+DPw51zxprEFxcadpEHnzRWi7pWG4L8q/Vq7TPOK8h/ag8HXXjz4IeK9LsklmuntC8cUX3nZGDhff7tTKXLG5dCnGrVjTlK3MfgH8f/iTN8YvjH4s8ZyW81oNavnu47edtzRofuL/AN84rzrcQ2c5r6A/ar+HmveAtR8LjXtJk0h9RsmuYILgBJfK3/xJ95f+BV4ARk8Dr0pQlzx5joxlCOFrujCXNbqRHrRXpX7P3gbT/iB8VNE0zVpMaOjtd3+OvkRLvZf+BY2/jXrH7Q/i2x1H4aaTa+I9EstM8fT3/wBq0y1srVLeXS9G2fuobjb95n3Ky5+Zdn+1VnCfLtFFFABX1Z/wS6/5Pq+GX/cT/wDTXdV8p19Wf8Euv+T6vhl/3E//AE13VAHynRRXrX7NfgPQfiL8VbLSPEE7/YkgnuksI38p9SljTclojfwtLjbQBT+E3hHVNUnu9Stvh/c+NLKKB1HmLKtrFL/ed02/987q9D0T4l+M/gT4+8P+LNT8AafpWitLugsbewWKKddux1S4T593/Aq9e8K+Kda/aL1bUfDnxD13VvhV4C0SFV0/wJ4U0aeIXG3KbBtT5mT+J33V2/iL4p6Z8KfhxbeFNI8KaB4N8JaNK11pzfESX+0tWedvvyxWC/cd/wDbZUqQPma4sbj4seJ5b/wl8KvE3ibUbyXzftOvXlxe7v8Aef5Vb/gVey21mvwW8NXNraWXhyH4kX8TrPqMqW8Wj+F4G6IsqqzS3X+/9yvGfH/7Yfi3XtDutK0jXdbje8XyrzU5p1t/Ni/55RW8G2KBP++2/wBurXwr+BOtan8NrnXPF3iEeF/hvczpeXkbqpluli3fOm77rN86J/EzfwmgD0L4Z/AD4Z+PbZb3XvFcH9neGrV3v9Z8M2bW9vPLu3KktxO372d/4URUr03wT8MdG8Yave2MWr3e+JZbjfaWu+3s0+9/pFx/6Hsryi3tNZ/bEtYvCngbTIPh/wDCHwNE9xHbsfOd5WP+unf5Vlnf1bYqrmu90zw54q+JvgtPh98Or2bQPhra37Ran42m82efxDeL/BFsX5ok/wC+f7z1yV6HteU+qyfOpZRTqRhvKxr+EPEuifCjxDZX+l63rWrazBOrPLoMnkWjt/zy+5ulX+Gv1p0bUft+h219c/6O80Ku6v8ALtJXJFfz/wDinwX4lk+LCeFPhb4n1z4iTW7xD7dYWrxbLnd86q25vlV/487a9c8J3fxAZPE+gx/ETWWfS4dnizx3qGpyzabokX8Vvaru/eyu3yb/APvj+/V0acqQs7zSlmsoSjB80erP2q1TXLbTLXzH3zMy/LFEu52/4DXJva674jkZZIrmwWX7zvLtWBf9hV+83+1X5NfFnw98TG+KGmeDPBvxG1HR/ClvDE7eNNd11rdL+4lTc0ry7vm/uqifdrz3WNI+LWj+Ir+zufjLq1to9vP9lhvptZl8+/l+7/o9ukrO29vu79vy/e2Vvc+YPVf+C0Fv9m+M3gWPczqmhsu9m+Zv3tfHXgfwX4B1rwrNqHiDx9J4f1S3mw2kppT3Dzxf3o33Bd1e7fGf4PWXivQ9Ns7X4nweLfiFo6f8T9PEmtIj2qt9yK33/I+z+PbK/wA22sbUP2ZPBPwHsbLWfi54307UdQlhW6g8G+G2a4u50b7vmy/KsS0yTz/Sfi7oPwl1K3ufhnpszazC+9fEGuoktwv+zFF9xV9/vV6F4l+Hfgvxn4Fu/iJ42i1L4ZaleNvgj8/7Z/bcrffeC3f96qr/ABPu21F4t+Gvwy01dN+Ims6LrPgHwdeKv9k+E2n+0anre379wm7b9ng/223f7O+tqOP4QfEHTbz4pfEXxff6rCUlsrbwdaMkF3YIvy28SfM/mr8+7f8AJ912f5noA+e/7J+HlvM3ma9rFzF/CYbJVP8A48ak1bQ/A9z4Tv8AUdI1zULfV7WaNE0zUolb7VG3VkdPu7f9qvd/gJZfDaAv4g1Sz8PaD4OsrlIJdQ8Xs17qF/Lj/VW9vFs2p/ff5tv/AI7XmPxU+EK6VqWueIf+Eh8IW+lTzy3FpY6PqX2jejNuSKJF+bp/f20AeKV9Wf8ABLr/AJPq+GX/AHE//TXdV8p19Wf8Euv+T6vhl/3E/wD013VUB8qBd1WrW7ls7iOeCVopY23RyI21lb+9W74B8UzeCvF+k6xAkEhtZ0dormJZYmTd8ysjcNX1d8Rfhxolx+3OupXFtDZ/D42lr4xZI4E8qLS1t0l+593buXZ/wOgD58v/ANpj4qapp/2S58daxNDjZ/r/AJ/++vvV55qeoXmp3jXF9cy3l033pp3Z3b8Wr67/AOFcWXw1/bJ1/Uxp9u/gnTtOuvF0Vvcxq8M1g1u88KbP7rS7Erk/2RotE8R/GDW/HvjyKCfw5pCeZdK0K+V9ouW8iD5fu/eapA+YK7Txd8UPGHjzTNIsdf1y+1HTdLgW0sbaZj5MKL91VX7taPxT+Hi/Cj42a94Q1VJUs9K1ZoGOfna137kf/gUTK3419A/tTXviL4Xy31jY6Zpd98JfFWlQJ4buLe1i8qJP3T70dV+Wf5H3f77VQHzpp3xd8YaP8PrvwRYazcWfhi9n+1XVlD8gnb/aYfMy1b8P/Fj4ivouj+D9G8SauulQT/6DplrcMqLKz7vlH+9XsHw78N6t4y/Yx8SwaNpUGo6lF4nt7dZo4E+0LbtFudd33tu6tP4NeBdf8F/AD46zeINBjgeDSLV9PuLyBXeGV5trvE/8PyVIDfiz8aPE/wAIvDUXhPS/HUmseN9RtW/4SO/01Ykh05WX/jygli++2z/Wv/wGvnqT4peKZPh3D4HbWLn/AIRSO7a//swHETT/AN9v7xr139ma4CfCz43u1raTSWXh9Lq1luLVJWgladE3oW+78tb/AOydoHw/8T/Cz4gaX8QnGnWWpXthZWeubdz6dcuJfKl/3N33qAPmKfVL69toYZbm5uLe3/1cbysyR/7o/hrovAHhyLxj4utbDUPEtn4YhCtJLqupSNsgVfTHzFv9mvZfhb8Lte+B37XvhfwZ4ls7WYy6nFBKJYlntL+2c/KybvvI9Vfhpptj4f8AAPxD+L2taXaa7e6fqcWjaTa3cSPbJeT73eZoh8rBEX5U+781AFzwJp/wH8A3WpXmueJNT8X3zxbNKuodHlSytp/+e8qS7Gl/3K83+NHgTU/DWrWWuXXiK08XWWvxG9tNas5d/n/3ldM74nX+41bvg39pTxVZay8muQWfiTQpVeG70u40yBotjoy/L8nysn3l/wB2n/CL4u6zpmueEvCVpZ6XDpv9r/v/ALRp8Uss4llUOjsy/wB35floA8w8WeM9d8eaiNR8QandaveLEsSz3Tl9sS/KqL/dUVhJBJMf3cbP/urX1L8bfHGvax8efHXwssLTSU0jVNdOlW0MWmRRPar9o+TYypu+Wsv44fEab4J/EC+8AfD5bXS9H8NzLay3ps4nudSuFRfNmld03bd+7an3dtAHzTuoZCjYNfUHxm0TRfip+z14d+MGmaPaaF4kg1NtD8RW2nReVbzvs3xXSr91Wb+6ld7+1J8BvDvxAsdX8XfDaJF8ReF4oofFvh6JNrj5F23sS/xK38VVzAfEuw/3Wr6o/wCCXX/J9Xwy/wC4n/6a7quF1nVprz9krQRJFbiZfFd5ZNOIE814IrW1dFZvvfK0rf8Afdd1/wAEuv8Ak+r4Zf8AcT/9Nd1QB8p19m/ED4n6Ne/sZeFdZS5Wbx1qdn/whdwd3zJYWsrTsv8A3y9pXxlUodiuzc2xfm20AfZHxG+Jmj6x+xh4a8RxXWfG+pQJ4Gvsy/vmtbaVLrf/ALvyxL/wOuZm1bVP2ev2avD4trS0/tnxhqsmoXi3cCTeTbwKEt0b+6zN+9r5c3ts2bm2/wB2pZ7ye5ULJNJIq9Fd91AH1l+0X4Zk+Olr8KPijbSQR/8ACUWFvpGuXCsv+j38Ev2dppU/hV/l/wC+a0LDTfE3wn/Z7+L3gP4mweX4YgEX/CPR3ciszal9o+R7X/Z2bnfb/D/vV4H8MvhXe+ONE1jXNR1iLw14N0dkW+1W5R3QSN92KKJf9ZK392unsvhp4R8f6Xq66J8Tby/1nSrC4v7fTdY0mSL7WsS73SJvNfa21WapA6bwpp2qWv7Dfime28yNn8UwXa+VLtdoFi2M23+7uq3+zcmqa78Av2gfMlmunuNHsorb7RP/AK11uNzqu77zba848N/CXHw/j8XeL/EkvhXw5dytBpiJA9xcaiy/fMcW9f3a/wB/3q74m+Br2nwufx94I8VHxb4Wt5/s+pqkDWt1psjfc82He3yt/fpAdT+y9ot7qPwr+OnkRb/P8OxW0C71VpZftCvtT+821XrH8A+GtR1D9lz4jywWwZE1WwlPzrudU379q/xbawLH4SwL8Abv4kx+KXhSDWE0dtHWzfe07RPKv7zft27Eb5ttVfgB8Lz8bfH0XhFfEb+HpbqCe4jleBp0byonlfdtZf4UamB9Kfsn/GTw/wDF+58GeD/iLe/ZfFPg65+3eFtflZVaeJVZn0+V/wC638Neb/ALUfD/AI++HfxH+EWv61aeH73WbyLV9AvdRl8q3+3xbl8qV/4d6HbXzle29vZ61LDbXTTWkU21Lry9rMm7722vdPGn7OHhLwMmnw6j8TFXU9U0CLxDY27aK6xyxSxb4kaXzflb/gNAHefsufCXx18Jfi7dX3iXSG0fw/b6Zf8A2nULtomtGZbd/KYM3yN8+3bXz58KornXPjT4caPdd3MusRTM+Pv/AL3czVveDvhve+IfAd34r8UeKX8N+CYZxYxTTb7iW9uMbjFb24Yb9q/ef7qVNdfC3wndeBtd8S+E/Hj399oixS3GlXumtaSvE7iPdE+9w33qANv9oHWrvwF+154m8RInzW/iJ9TtmjZXWaLzd6Orf7X9a7H9pD4NXvxd8eX3xN+GFunirwt4oKXrW+nSK9zp1wyL5sE8X3lbf/F/tV534H+CejeL/hBqfxE8QeOZdD07TNSh0qe2j0pryVXkR2Qr+9X5dq1wvjGyj8CeLb7S9A8SPq+nxLG8Wp2ge3W4V4lfO3d8v39v4UAexfEeaL4efATw98ILa7h1Txdqer/21rMWnS+bFa/JsgtWb/nr/Gw/h6Vr/Fv4keKf2ef2sLrxbpTKpZbdzFu329/atEm+Jv7yfw/hXy157+Z5u5vN3bt+fm3Us9zPcFfNkeXb03tuoA+s/wBp9/AF/wDAjwvrvw6m8nSfEHia/wBWn0aRl36RcPb2qS2/+7vi3J/stVD/AIJdf8n1fDL/ALif/pruq+WN7bdu5tn3ttfU/wDwS6/5Pq+GX/cT/wDTXdVQHynRRRQAUUUUAfSN/pdxf/sIaVeaUrNaWfjK4/tvZ/z1e3X7Ozf8Br5706WeK53WzSJOEf5oj823b83/AI7ur0f4QfHjW/g6NZ06Cx0/XfDmsxLFq2garF5ttcoh+U4/hf8A2l5rUX4v+DtDtdWn8PfDGy0fVtQs57OK6l1O4ulsklTazxK7ctsZl+bPWgDuf2xbX7P4P+BtxYHzPDkvg+JbHj7rbv3v/At1M/ZCvfsngP46repv8PP4ScXg/h37/wBz/wAC3VxPhL9oKW1+GX/CA+MPDln4z8JW9w09hHPK1vcadM/3milT5tv+x92s7xZ8amvfBMvg7wzoVt4Q8LXFwtxfW9vK1xPfSp93zZn+ZlTPyp90VIHZWP8AyYRq3/ZQLb/0hmqL9g3/AJOb8P8A/Xjqn/pBcVleDP2gNH8PfByb4e6x4A0/xDpNxqf9ryXMuoXMErzqnlrjY3y/LxxVnwN+0rZfD34uWHjfSvh/pMcemacdOs9Ia6nMMSNE8Tuz7t0rMsr53etAHh13/wAfU3++1fX37S+peAodP8DW3iDQ9Sm8QN8N9IfT9Qhvv9HSX7P8ivb7P97+OvDPFPxP8M654fOjaB8PdP8ADpuLxLi4ukvri6mlVekQaVvlWu98TftSaJ4mm0S/vPhXpDatpWiJomnXT6ldMkcEcTxQs0W/a7Lub73tQBL8edKdv2XfgFqWnln0iO21GC62fcjvGuN3zf7TIv8A45XHfD74UaN4p+Dnjvxlc+I77Tbrw6YVk0+3skeK5SVtifP5q/xf7NRfDL9oTUvA3gvUvBOraTp/i/wVqM3nzaLqisBFLjaJYZV+aJunK/3RVrUfjno2n/DbxH4O8LeCrfw/a+Imga9updRnupmWJ9yKob5VoA9H+D13oGnfsYeP5vE2lXWtaQfFunI1pY3n2WXf5D7X37X/AO+dtfOnjibQpvFl+/hmCe20JmX7HFcvulVNq/eb+9mvSvAvx70zwf8ACHUPh/qngKx8Q6NqmoxanNcT6hcW8ryRLtXHlt8tef8AxA8V23i7xLJqVjo1r4fsWiigt9PtHZ1jWNFQfO3zMx27tzetUByNFFFABX1Z/wAEuv8Ak+r4Zf8AcT/9Nd1XynX1Z/wS6/5Pq+GX/cT/APTXdUAf/9k="/>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
  <p:tag name="MMPROD_UIDATA" val="&lt;database version=&quot;7.0&quot;&gt;&lt;object type=&quot;1&quot; unique_id=&quot;10001&quot;&gt;&lt;property id=&quot;20141&quot; value=&quot;MGISIT03&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3&quot; value=&quot;-1&quot;/&gt;&lt;property id=&quot;20221&quot; value=&quot;C:\Users\Marty\Desktop\working\myspacesuydam\images\&quot;/&gt;&lt;property id=&quot;20224&quot; value=&quot;C:\Users\Marty\Documents\My Adobe Presentations\MGISIT03&quot;/&gt;&lt;property id=&quot;20250&quot; value=&quot;0&quot;/&gt;&lt;property id=&quot;20251&quot; value=&quot;0&quot;/&gt;&lt;property id=&quot;20259&quot; value=&quot;0&quot;/&gt;&lt;object type=&quot;8&quot; unique_id=&quot;10002&quot;&gt;&lt;/object&gt;&lt;object type=&quot;2&quot; unique_id=&quot;10003&quot;&gt;&lt;object type=&quot;3&quot; unique_id=&quot;15476&quot;&gt;&lt;property id=&quot;20148&quot; value=&quot;5&quot;/&gt;&lt;property id=&quot;20300&quot; value=&quot;Slide 2 - &amp;quot;Agenda – Week 10 &amp;quot;&quot;/&gt;&lt;property id=&quot;20307&quot; value=&quot;314&quot;/&gt;&lt;/object&gt;&lt;object type=&quot;3&quot; unique_id=&quot;15951&quot;&gt;&lt;property id=&quot;20148&quot; value=&quot;5&quot;/&gt;&lt;property id=&quot;20300&quot; value=&quot;Slide 4 - &amp;quot;MP5 Site Setup &amp;amp; Frames Page&amp;quot;&quot;/&gt;&lt;property id=&quot;20307&quot; value=&quot;320&quot;/&gt;&lt;/object&gt;&lt;object type=&quot;3&quot; unique_id=&quot;16756&quot;&gt;&lt;property id=&quot;20148&quot; value=&quot;5&quot;/&gt;&lt;property id=&quot;20300&quot; value=&quot;Slide 14 - &amp;quot;SharePoint Designer: Interactive Buttons&amp;quot;&quot;/&gt;&lt;property id=&quot;20307&quot; value=&quot;369&quot;/&gt;&lt;/object&gt;&lt;object type=&quot;3&quot; unique_id=&quot;16776&quot;&gt;&lt;property id=&quot;20148&quot; value=&quot;5&quot;/&gt;&lt;property id=&quot;20300&quot; value=&quot;Slide 7 - &amp;quot;ALERT&amp;quot;&quot;/&gt;&lt;property id=&quot;20307&quot; value=&quot;342&quot;/&gt;&lt;/object&gt;&lt;object type=&quot;3&quot; unique_id=&quot;16777&quot;&gt;&lt;property id=&quot;20148&quot; value=&quot;5&quot;/&gt;&lt;property id=&quot;20300&quot; value=&quot;Slide 8 - &amp;quot;FOUR Input Elements &amp;quot;&quot;/&gt;&lt;property id=&quot;20307&quot; value=&quot;343&quot;/&gt;&lt;/object&gt;&lt;object type=&quot;3&quot; unique_id=&quot;16778&quot;&gt;&lt;property id=&quot;20148&quot; value=&quot;5&quot;/&gt;&lt;property id=&quot;20300&quot; value=&quot;Slide 9 - &amp;quot;FOUR Input Elements &amp;quot;&quot;/&gt;&lt;property id=&quot;20307&quot; value=&quot;344&quot;/&gt;&lt;/object&gt;&lt;object type=&quot;3&quot; unique_id=&quot;16779&quot;&gt;&lt;property id=&quot;20148&quot; value=&quot;5&quot;/&gt;&lt;property id=&quot;20300&quot; value=&quot;Slide 10&quot;/&gt;&lt;property id=&quot;20307&quot; value=&quot;345&quot;/&gt;&lt;/object&gt;&lt;object type=&quot;3&quot; unique_id=&quot;16783&quot;&gt;&lt;property id=&quot;20148&quot; value=&quot;5&quot;/&gt;&lt;property id=&quot;20300&quot; value=&quot;Slide 11 - &amp;quot;Anatomy of a Function: Definition&amp;quot;&quot;/&gt;&lt;property id=&quot;20307&quot; value=&quot;349&quot;/&gt;&lt;/object&gt;&lt;object type=&quot;3&quot; unique_id=&quot;16784&quot;&gt;&lt;property id=&quot;20148&quot; value=&quot;5&quot;/&gt;&lt;property id=&quot;20300&quot; value=&quot;Slide 12 - &amp;quot;Comments&amp;quot;&quot;/&gt;&lt;property id=&quot;20307&quot; value=&quot;350&quot;/&gt;&lt;/object&gt;&lt;object type=&quot;3&quot; unique_id=&quot;16785&quot;&gt;&lt;property id=&quot;20148&quot; value=&quot;5&quot;/&gt;&lt;property id=&quot;20300&quot; value=&quot;Slide 6 - &amp;quot;JavaScript Program Structure&amp;quot;&quot;/&gt;&lt;property id=&quot;20307&quot; value=&quot;351&quot;/&gt;&lt;/object&gt;&lt;object type=&quot;3&quot; unique_id=&quot;16786&quot;&gt;&lt;property id=&quot;20148&quot; value=&quot;5&quot;/&gt;&lt;property id=&quot;20300&quot; value=&quot;Slide 17&quot;/&gt;&lt;property id=&quot;20307&quot; value=&quot;352&quot;/&gt;&lt;/object&gt;&lt;object type=&quot;3&quot; unique_id=&quot;16789&quot;&gt;&lt;property id=&quot;20148&quot; value=&quot;5&quot;/&gt;&lt;property id=&quot;20300&quot; value=&quot;Slide 18&quot;/&gt;&lt;property id=&quot;20307&quot; value=&quot;355&quot;/&gt;&lt;/object&gt;&lt;object type=&quot;3&quot; unique_id=&quot;16790&quot;&gt;&lt;property id=&quot;20148&quot; value=&quot;5&quot;/&gt;&lt;property id=&quot;20300&quot; value=&quot;Slide 13&quot;/&gt;&lt;property id=&quot;20307&quot; value=&quot;323&quot;/&gt;&lt;/object&gt;&lt;object type=&quot;3&quot; unique_id=&quot;16791&quot;&gt;&lt;property id=&quot;20148&quot; value=&quot;5&quot;/&gt;&lt;property id=&quot;20300&quot; value=&quot;Slide 15 - &amp;quot;Add CURRENT Date/Time &amp;amp; DATE Last Updated&amp;quot;&quot;/&gt;&lt;property id=&quot;20307&quot; value=&quot;324&quot;/&gt;&lt;/object&gt;&lt;object type=&quot;3&quot; unique_id=&quot;16792&quot;&gt;&lt;property id=&quot;20148&quot; value=&quot;5&quot;/&gt;&lt;property id=&quot;20300&quot; value=&quot;Slide 16 - &amp;quot;Calling to Customize a Page&amp;quot;&quot;/&gt;&lt;property id=&quot;20307&quot; value=&quot;325&quot;/&gt;&lt;/object&gt;&lt;object type=&quot;3&quot; unique_id=&quot;16793&quot;&gt;&lt;property id=&quot;20148&quot; value=&quot;5&quot;/&gt;&lt;property id=&quot;20300&quot; value=&quot;Slide 19 - &amp;quot;Forms and Functions – Prompt– “memory2”&amp;quot;&quot;/&gt;&lt;property id=&quot;20307&quot; value=&quot;326&quot;/&gt;&lt;/object&gt;&lt;object type=&quot;3&quot; unique_id=&quot;16794&quot;&gt;&lt;property id=&quot;20148&quot; value=&quot;5&quot;/&gt;&lt;property id=&quot;20300&quot; value=&quot;Slide 20 - &amp;quot;Flipping Electronic Coins – “memory3”&amp;quot;&quot;/&gt;&lt;property id=&quot;20307&quot; value=&quot;327&quot;/&gt;&lt;/object&gt;&lt;object type=&quot;3&quot; unique_id=&quot;16795&quot;&gt;&lt;property id=&quot;20148&quot; value=&quot;5&quot;/&gt;&lt;property id=&quot;20300&quot; value=&quot;Slide 21 - &amp;quot;The Body Mass Index Computation – “memory4”&amp;quot;&quot;/&gt;&lt;property id=&quot;20307&quot; value=&quot;328&quot;/&gt;&lt;/object&gt;&lt;object type=&quot;3&quot; unique_id=&quot;16796&quot;&gt;&lt;property id=&quot;20148&quot; value=&quot;5&quot;/&gt;&lt;property id=&quot;20300&quot; value=&quot;Slide 22 - &amp;quot;The Body Mass Index Computation – “memory4”&amp;quot;&quot;/&gt;&lt;property id=&quot;20307&quot; value=&quot;329&quot;/&gt;&lt;/object&gt;&lt;object type=&quot;3&quot; unique_id=&quot;17472&quot;&gt;&lt;property id=&quot;20148&quot; value=&quot;5&quot;/&gt;&lt;property id=&quot;20300&quot; value=&quot;Slide 5 - &amp;quot;SharePoint Designer: MP5 Component Pages with Interactive Buttons&amp;quot;&quot;/&gt;&lt;property id=&quot;20307&quot; value=&quot;379&quot;/&gt;&lt;/object&gt;&lt;object type=&quot;3&quot; unique_id=&quot;21507&quot;&gt;&lt;property id=&quot;20148&quot; value=&quot;5&quot;/&gt;&lt;property id=&quot;20300&quot; value=&quot;Slide 1&quot;/&gt;&lt;property id=&quot;20307&quot; value=&quot;384&quot;/&gt;&lt;/object&gt;&lt;object type=&quot;3&quot; unique_id=&quot;22159&quot;&gt;&lt;property id=&quot;20148&quot; value=&quot;5&quot;/&gt;&lt;property id=&quot;20300&quot; value=&quot;Slide 3 - &amp;quot;MP5 Assignment&amp;quot;&quot;/&gt;&lt;property id=&quot;20307&quot; value=&quot;458&quot;/&gt;&lt;/object&gt;&lt;/object&gt;&lt;object type=&quot;4&quot; unique_id=&quot;14863&quot;&gt;&lt;object type=&quot;5&quot; unique_id=&quot;14864&quot;&gt;&lt;property id=&quot;20149&quot; value=&quot;Marty Suydam&quot;/&gt;&lt;property id=&quot;20150&quot; value=&quot;Professor&quot;/&gt;&lt;property id=&quot;20151&quot; value=&quot;mjs6.jpg&quot;/&gt;&lt;property id=&quot;20153&quot; value=&quot;msuydam2@washcoll.edu&quot;/&gt;&lt;property id=&quot;20159&quot; value=&quot;washcoll.jpg&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19&quot;/&gt;&lt;lineCharCount val=&quot;16&quot;/&gt;&lt;/TableIndex&gt;&lt;/ShapeTextInfo&gt;"/>
</p:tagLst>
</file>

<file path=ppt/theme/theme1.xml><?xml version="1.0" encoding="utf-8"?>
<a:theme xmlns:a="http://schemas.openxmlformats.org/drawingml/2006/main" name="1_Textured template_Wine Segoe">
  <a:themeElements>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TemplateFS12</Template>
  <TotalTime>29673</TotalTime>
  <Words>4020</Words>
  <Application>Microsoft Office PowerPoint</Application>
  <PresentationFormat>On-screen Show (4:3)</PresentationFormat>
  <Paragraphs>480</Paragraphs>
  <Slides>28</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Courier New</vt:lpstr>
      <vt:lpstr>Segoe</vt:lpstr>
      <vt:lpstr>Times New Roman</vt:lpstr>
      <vt:lpstr>Wingdings</vt:lpstr>
      <vt:lpstr>Wingdings 3</vt:lpstr>
      <vt:lpstr>1_Textured template_Wine Segoe</vt:lpstr>
      <vt:lpstr>Bitmap Image</vt:lpstr>
      <vt:lpstr>PowerPoint Presentation</vt:lpstr>
      <vt:lpstr>Week 9 Agenda</vt:lpstr>
      <vt:lpstr>Course Schedule</vt:lpstr>
      <vt:lpstr>March 2017 Schedule</vt:lpstr>
      <vt:lpstr>Chapter 8 Objectives</vt:lpstr>
      <vt:lpstr>HTML Table</vt:lpstr>
      <vt:lpstr>Using Expression Web for Tables</vt:lpstr>
      <vt:lpstr>HTML Tables</vt:lpstr>
      <vt:lpstr>HTML Tables</vt:lpstr>
      <vt:lpstr>HTML Tables : Accessibility</vt:lpstr>
      <vt:lpstr>Using CSS to Style a Table</vt:lpstr>
      <vt:lpstr>CSS Structural Pseudo-classes</vt:lpstr>
      <vt:lpstr>HTML Tables : Row Groups</vt:lpstr>
      <vt:lpstr>HTML Tables Hands-On Practice 8.1 &amp; 8.2</vt:lpstr>
      <vt:lpstr>HTML Tables Hands-On Practice 8.3</vt:lpstr>
      <vt:lpstr>HTML Tables Hands-On Practice 8.4</vt:lpstr>
      <vt:lpstr>Mini-Project 3</vt:lpstr>
      <vt:lpstr>Mini-Project 3 Commenting Code</vt:lpstr>
      <vt:lpstr>Mini-Project 3 Site Setup</vt:lpstr>
      <vt:lpstr>Mini-Project 3 Cross-Walk with Hands-On Practice</vt:lpstr>
      <vt:lpstr>JavaJam Case Study MP3 Chapter 6 (2-column layout)</vt:lpstr>
      <vt:lpstr>JavaJam Case Study MP3 Chapter 6 (2-column layout)</vt:lpstr>
      <vt:lpstr>JavaJam Case Study MP3 Chapter 6 (2-column layout)</vt:lpstr>
      <vt:lpstr>JavaJam Case Study MP3 Chapter 6 (2-column layout)</vt:lpstr>
      <vt:lpstr>JavaJam Case Study MP3 Chapter 7 (3-column layout)</vt:lpstr>
      <vt:lpstr>JavaJam Case Study MP3 Chapter 7 (3-column layout)(Cont’d)</vt:lpstr>
      <vt:lpstr>JavaJam Case Study MP3 Chapter 7 (3-column layout)(Cont’d)</vt:lpstr>
      <vt:lpstr>JavaJam Case Study MP3 Chapter 8 (Tables)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Suydam</dc:creator>
  <cp:lastModifiedBy>Martin Suydam</cp:lastModifiedBy>
  <cp:revision>289</cp:revision>
  <cp:lastPrinted>2012-03-30T18:45:36Z</cp:lastPrinted>
  <dcterms:created xsi:type="dcterms:W3CDTF">2014-01-14T19:15:05Z</dcterms:created>
  <dcterms:modified xsi:type="dcterms:W3CDTF">2017-03-22T15:12:56Z</dcterms:modified>
</cp:coreProperties>
</file>