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48"/>
  </p:notesMasterIdLst>
  <p:sldIdLst>
    <p:sldId id="384" r:id="rId2"/>
    <p:sldId id="469" r:id="rId3"/>
    <p:sldId id="519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471" r:id="rId36"/>
    <p:sldId id="472" r:id="rId37"/>
    <p:sldId id="474" r:id="rId38"/>
    <p:sldId id="478" r:id="rId39"/>
    <p:sldId id="479" r:id="rId40"/>
    <p:sldId id="481" r:id="rId41"/>
    <p:sldId id="483" r:id="rId42"/>
    <p:sldId id="487" r:id="rId43"/>
    <p:sldId id="508" r:id="rId44"/>
    <p:sldId id="492" r:id="rId45"/>
    <p:sldId id="498" r:id="rId46"/>
    <p:sldId id="515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644" autoAdjust="0"/>
    <p:restoredTop sz="94718" autoAdjust="0"/>
  </p:normalViewPr>
  <p:slideViewPr>
    <p:cSldViewPr>
      <p:cViewPr varScale="1">
        <p:scale>
          <a:sx n="118" d="100"/>
          <a:sy n="118" d="100"/>
        </p:scale>
        <p:origin x="18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AF2479-0543-4927-AB5D-80584ACCC19D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11BCD4-1277-47F9-AC3C-7512521A2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2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30C03B-9CCC-42CA-BD98-BBCE0504DD28}" type="slidenum">
              <a:rPr lang="en-US" altLang="en-US" sz="1300" smtClean="0"/>
              <a:pPr/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16022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523680-B62F-4327-820C-87C679F1D6BE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8281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7FF95F-8DBA-4836-AE3D-B539E0E135B1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6433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0ECC7B-3AA7-433E-A7CD-97E6A674DB95}" type="slidenum">
              <a:rPr lang="en-US" altLang="en-US" sz="1300" smtClean="0"/>
              <a:pPr/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5366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2EFB50-D637-4D18-A505-EEFB91A176CC}" type="slidenum">
              <a:rPr lang="en-US" altLang="en-US" sz="1300" smtClean="0"/>
              <a:pPr/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41440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6DB771-0171-4CAD-8760-2DECED7FF723}" type="slidenum">
              <a:rPr lang="en-US" altLang="en-US" sz="1300" smtClean="0"/>
              <a:pPr/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9811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D9BC92-A5DF-4126-9FD2-6FB248BD847E}" type="slidenum">
              <a:rPr lang="en-US" altLang="en-US" sz="1300" smtClean="0"/>
              <a:pPr/>
              <a:t>18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87272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AE0EB7-7FFE-48CB-BB6D-287259F459B6}" type="slidenum">
              <a:rPr lang="en-US" altLang="en-US" sz="1300" smtClean="0"/>
              <a:pPr/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04370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2967D3-45B2-4ABB-8048-435E744FBADF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04064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25659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2067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BE73B7-5265-48E7-8CDE-2F73D4FE0713}" type="slidenum">
              <a:rPr lang="en-US" altLang="en-US" sz="1300" smtClean="0"/>
              <a:pPr/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3280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56030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14220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74925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57014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221126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22132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05869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74774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7075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5684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8EB521-8DFA-4FFB-8862-A33A3395D4D0}" type="slidenum">
              <a:rPr lang="en-US" altLang="en-US" sz="1300" smtClean="0"/>
              <a:pPr/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341738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670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AE638C-8DDC-4610-8043-B40F2DE74713}" type="slidenum">
              <a:rPr lang="en-US" altLang="en-US" sz="1300" smtClean="0"/>
              <a:pPr/>
              <a:t>35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42064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6FB3DE-FB69-4B55-A56B-268945F2A2D4}" type="slidenum">
              <a:rPr lang="en-US" altLang="en-US" sz="1300" smtClean="0"/>
              <a:pPr/>
              <a:t>36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34124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1A50C5-DE30-4612-9176-23CF2539C5DE}" type="slidenum">
              <a:rPr lang="en-US" altLang="en-US" sz="1300" smtClean="0"/>
              <a:pPr/>
              <a:t>37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52687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DA32B8-40D0-406B-8B09-93F5393E456E}" type="slidenum">
              <a:rPr lang="en-US" altLang="en-US" sz="1300" smtClean="0"/>
              <a:pPr/>
              <a:t>38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25840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091830-2E82-41C8-8FED-1B24EF1359D7}" type="slidenum">
              <a:rPr lang="en-US" altLang="en-US" sz="1300" smtClean="0"/>
              <a:pPr/>
              <a:t>39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32637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F3B370-C373-4DB0-B05E-DEE7E491F1AC}" type="slidenum">
              <a:rPr lang="en-US" altLang="en-US" sz="1300" smtClean="0"/>
              <a:pPr/>
              <a:t>40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885682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B20F63-A256-4358-B59A-DDC74C2C58B3}" type="slidenum">
              <a:rPr lang="en-US" altLang="en-US" sz="1300" smtClean="0"/>
              <a:pPr/>
              <a:t>41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8344296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BD491B-BBBE-4375-9830-B9272C660B68}" type="slidenum">
              <a:rPr lang="en-US" altLang="en-US" sz="1300" smtClean="0"/>
              <a:pPr/>
              <a:t>42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23302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325688-9143-4F16-BF15-09B9680D50DB}" type="slidenum">
              <a:rPr lang="en-US" altLang="en-US" sz="1300" smtClean="0"/>
              <a:pPr/>
              <a:t>43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9250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31815C-A12F-4B64-9F17-D7B127DCACE1}" type="slidenum">
              <a:rPr lang="en-US" altLang="en-US" sz="1300" smtClean="0"/>
              <a:pPr/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317121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684992-F7AA-4E85-B5F2-B03A60DE7C70}" type="slidenum">
              <a:rPr lang="en-US" altLang="en-US" sz="1300" smtClean="0"/>
              <a:pPr/>
              <a:t>45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3083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00B2D1-ED38-4DB0-B343-9186AC17B123}" type="slidenum">
              <a:rPr lang="en-US" altLang="en-US" sz="1300" smtClean="0"/>
              <a:pPr/>
              <a:t>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242653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14BB8-3579-4457-BF83-A7E5760BA88B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61954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14BB8-3579-4457-BF83-A7E5760BA88B}" type="slidenum">
              <a:rPr lang="en-US" altLang="en-US" sz="1300" smtClean="0"/>
              <a:pPr/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26179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175548-C43F-42B3-A902-5FBEF9F9B37F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1923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5D2961-1A57-4A85-9FCE-C3844D25AE96}" type="slidenum">
              <a:rPr lang="en-US" altLang="en-US" sz="1300" smtClean="0"/>
              <a:pPr/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8177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88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29642A-94ED-42A1-8262-6BD60731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36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6" r:id="rId2"/>
    <p:sldLayoutId id="2147484067" r:id="rId3"/>
    <p:sldLayoutId id="2147484068" r:id="rId4"/>
    <p:sldLayoutId id="2147484069" r:id="rId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ebdevfoundations.net/color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lorsontheweb.com/colorwizard.asp" TargetMode="External"/><Relationship Id="rId5" Type="http://schemas.openxmlformats.org/officeDocument/2006/relationships/hyperlink" Target="http://www.colr.org/" TargetMode="External"/><Relationship Id="rId4" Type="http://schemas.openxmlformats.org/officeDocument/2006/relationships/hyperlink" Target="http://meyerweb.com/eric/tools/color-blend" TargetMode="Externa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arymountarl.net/MIT125SS17/files/images/aboutmu-welcome-bannermedium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zengarde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038600" y="4953000"/>
            <a:ext cx="4902768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Week 4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Mini-Project (MP1), More CSS - </a:t>
            </a:r>
            <a:r>
              <a:rPr lang="en-US" dirty="0"/>
              <a:t>Visual Elements &amp; Graphic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Quiz 1</a:t>
            </a:r>
          </a:p>
        </p:txBody>
      </p:sp>
      <p:sp>
        <p:nvSpPr>
          <p:cNvPr id="8" name="AutoShap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581400" y="1779663"/>
            <a:ext cx="5131368" cy="9144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</a:rPr>
              <a:t>Advanced Web Development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IT125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810020" y="2922664"/>
            <a:ext cx="2809979" cy="1344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Spring Term 2017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Marymount University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School of Business Administration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Professor Suydam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94063"/>
            <a:ext cx="193167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378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38560" y="304800"/>
            <a:ext cx="5552640" cy="4572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Common Formatting CSS Properties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B92C42-4D57-46E9-920A-163069EA5D57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399063" cy="40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44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39886" y="2895600"/>
            <a:ext cx="4343400" cy="1066800"/>
          </a:xfrm>
          <a:prstGeom prst="rect">
            <a:avLst/>
          </a:prstGeom>
          <a:solidFill>
            <a:srgbClr val="B2B2B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68363" y="244475"/>
            <a:ext cx="75438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Using Color on Web Pages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5025"/>
            <a:ext cx="8229600" cy="566001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Computer displays render color as intensities of red, green, and blue light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RGB Color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The values of red, green, and blue vary from 0 to 255.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Hexadecimal numbers (base 16) represent these color values.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Web Safe Color Palette</a:t>
            </a:r>
          </a:p>
          <a:p>
            <a:pPr marL="885825" lvl="1" indent="-285750">
              <a:buFont typeface="Wingdings 2" panose="05020102010507070707" pitchFamily="18" charset="2"/>
              <a:buChar char="P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collection of 216 colors</a:t>
            </a:r>
          </a:p>
          <a:p>
            <a:pPr marL="885825" lvl="1" indent="-285750">
              <a:buFont typeface="Wingdings 2" panose="05020102010507070707" pitchFamily="18" charset="2"/>
              <a:buChar char="P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Display the most similar on the Mac and PC</a:t>
            </a:r>
          </a:p>
          <a:p>
            <a:pPr marL="885825" lvl="1" indent="-285750">
              <a:buFont typeface="Wingdings 2" panose="05020102010507070707" pitchFamily="18" charset="2"/>
              <a:buChar char="P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Hex values: 00, 33, 66, 99, CC, FF</a:t>
            </a:r>
          </a:p>
          <a:p>
            <a:pPr marL="885825" lvl="1" indent="-285750">
              <a:buFont typeface="Wingdings 2" panose="05020102010507070707" pitchFamily="18" charset="2"/>
              <a:buChar char="P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Color Chart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3"/>
              </a:rPr>
              <a:t>http://webdevfoundations.net/color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cs typeface="Times New Roman" panose="02020603050405020304" pitchFamily="18" charset="0"/>
              </a:rPr>
              <a:t>How to choose a color scheme?</a:t>
            </a:r>
          </a:p>
          <a:p>
            <a:pPr marL="1002856" lvl="2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Monochromatic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http://meyerweb.com/eric/tools/color-blend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02856" lvl="2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from a photograph or other image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http://www.colr.org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02856" lvl="2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Begin with a favorite color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http://colorsontheweb.com/colorwizard.asp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90AD8A-6702-4CAE-9C98-21E0669FC0D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2196704"/>
            <a:ext cx="5105400" cy="259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196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# indicates a hexadecimal value</a:t>
            </a:r>
          </a:p>
          <a:p>
            <a:pPr marL="425196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Hex value pairs range from 00 to FF</a:t>
            </a:r>
          </a:p>
          <a:p>
            <a:pPr marL="425196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Three hex value pairs describe an RGB color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02336" lvl="1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  <a:cs typeface="Courier New" pitchFamily="49" charset="0"/>
              </a:rPr>
              <a:t>#000000 black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ourier New" pitchFamily="49" charset="0"/>
              </a:rPr>
              <a:t>		#FFFFFF white</a:t>
            </a:r>
          </a:p>
          <a:p>
            <a:pPr marL="402336" lvl="1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FF0000"/>
                </a:solidFill>
                <a:cs typeface="Courier New" pitchFamily="49" charset="0"/>
              </a:rPr>
              <a:t>#FF0000 red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ourier New" pitchFamily="49" charset="0"/>
              </a:rPr>
              <a:t>		</a:t>
            </a:r>
            <a:r>
              <a:rPr lang="en-US" sz="1800" dirty="0">
                <a:solidFill>
                  <a:srgbClr val="006600"/>
                </a:solidFill>
                <a:cs typeface="Courier New" pitchFamily="49" charset="0"/>
              </a:rPr>
              <a:t>#00FF00 green</a:t>
            </a:r>
          </a:p>
          <a:p>
            <a:pPr marL="402336" lvl="1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FF"/>
                </a:solidFill>
                <a:cs typeface="Courier New" pitchFamily="49" charset="0"/>
              </a:rPr>
              <a:t>#0000FF blue		</a:t>
            </a:r>
            <a:r>
              <a:rPr lang="en-US" sz="1800" dirty="0">
                <a:solidFill>
                  <a:schemeClr val="tx1">
                    <a:lumMod val="85000"/>
                  </a:schemeClr>
                </a:solidFill>
                <a:cs typeface="Courier New" pitchFamily="49" charset="0"/>
              </a:rPr>
              <a:t>#CCCCCC grey</a:t>
            </a:r>
          </a:p>
          <a:p>
            <a:pPr marL="402336" lvl="1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5098" y="2196704"/>
            <a:ext cx="3093388" cy="34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30382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7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5108"/>
            <a:ext cx="79248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Configuring Color with </a:t>
            </a:r>
            <a:r>
              <a:rPr lang="en-US" u="sng" dirty="0">
                <a:solidFill>
                  <a:schemeClr val="tx2">
                    <a:satMod val="130000"/>
                  </a:schemeClr>
                </a:solidFill>
              </a:rPr>
              <a:t>Inline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CSS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04998" y="737247"/>
            <a:ext cx="8786602" cy="495520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Inline CSS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Configured in the body of the web page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the style attribute of an HTML tag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Apply only to the specific element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 The Style Attribute</a:t>
            </a:r>
          </a:p>
          <a:p>
            <a:pPr marL="517525" lvl="1" indent="0" eaLnBrk="1" hangingPunct="1"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Value: one or more style declaration property and value pairs</a:t>
            </a:r>
          </a:p>
          <a:p>
            <a:pPr marL="517525" lvl="1" indent="0" eaLnBrk="1" hangingPunct="1">
              <a:buNone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Example: configure red color text in an &lt;h1&gt; element:</a:t>
            </a:r>
          </a:p>
          <a:p>
            <a:pPr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	</a:t>
            </a:r>
            <a:r>
              <a:rPr lang="en-US" altLang="en-US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&lt;h1 style="color:#ff0000"&gt;Heading text is red&lt;/h1&gt;</a:t>
            </a:r>
            <a:br>
              <a:rPr lang="en-US" altLang="en-US" sz="2000" b="1" dirty="0">
                <a:cs typeface="Times New Roman" panose="02020603050405020304" pitchFamily="18" charset="0"/>
              </a:rPr>
            </a:br>
            <a:r>
              <a:rPr lang="en-US" altLang="en-US" sz="2000" b="1" dirty="0">
                <a:cs typeface="Times New Roman" panose="02020603050405020304" pitchFamily="18" charset="0"/>
              </a:rPr>
              <a:t>Example:  configure the red text in the heading</a:t>
            </a:r>
          </a:p>
          <a:p>
            <a:pPr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 		       configure a gray background in the heading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Separate style rule declarations with ;</a:t>
            </a:r>
          </a:p>
          <a:p>
            <a:pPr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	</a:t>
            </a:r>
            <a:r>
              <a:rPr lang="en-US" altLang="en-US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&lt;h1 style="color:#FF0000;background-color:#</a:t>
            </a:r>
            <a:r>
              <a:rPr lang="en-US" altLang="en-US" sz="20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cccccc</a:t>
            </a:r>
            <a:r>
              <a:rPr lang="en-US" altLang="en-US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"&gt;This is displayed as a red heading with gray background&lt;/h1&gt;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2DB11C-4051-4649-82CE-D4B4A96D5B0F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158215"/>
            <a:ext cx="242647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546" y="3733800"/>
            <a:ext cx="1914525" cy="3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8223" y="5844488"/>
            <a:ext cx="6021492" cy="3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06084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470525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</a:t>
            </a:r>
            <a:r>
              <a:rPr lang="en-US" u="sng" dirty="0">
                <a:solidFill>
                  <a:schemeClr val="tx2">
                    <a:satMod val="130000"/>
                  </a:schemeClr>
                </a:solidFill>
              </a:rPr>
              <a:t>Embedded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Styles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440120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Internal Styles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Configured in the </a:t>
            </a:r>
            <a:r>
              <a:rPr lang="en-US" altLang="en-US" sz="2000" b="1" u="sng" dirty="0"/>
              <a:t>head section of a web page</a:t>
            </a:r>
            <a:r>
              <a:rPr lang="en-US" altLang="en-US" sz="2000" b="1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the HTML &lt;style&gt; element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Apply to the entire web page document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Times New Roman" panose="02020603050405020304" pitchFamily="18" charset="0"/>
              </a:rPr>
              <a:t>Style declarations are contained between the opening and closing &lt;style&gt; tags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Times New Roman" panose="02020603050405020304" pitchFamily="18" charset="0"/>
              </a:rPr>
              <a:t>Example: Configure a web page with white text on a black background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000" b="1" i="1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000" b="1" i="1" dirty="0">
              <a:cs typeface="Times New Roman" panose="02020603050405020304" pitchFamily="18" charset="0"/>
            </a:endParaRPr>
          </a:p>
          <a:p>
            <a:pPr marL="517525" lvl="1" indent="0">
              <a:lnSpc>
                <a:spcPct val="80000"/>
              </a:lnSpc>
              <a:buNone/>
            </a:pPr>
            <a:endParaRPr lang="en-US" altLang="en-US" sz="2000" b="1" i="1" dirty="0"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/>
              <a:t>The body selector sets the global style rules for the entire page.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/>
              <a:t>These global rules are overridden for &lt;h1&gt; and &lt;h2&gt; elements by the h1 and h2 style rules.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b="1" i="1" dirty="0">
              <a:cs typeface="Times New Roman" panose="02020603050405020304" pitchFamily="18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7268354-53EC-4089-9AA8-ECA30C4B21F0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2971800" y="2895600"/>
            <a:ext cx="2727325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&lt;style&gt;</a:t>
            </a:r>
            <a:endParaRPr lang="en-US" sz="11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body { background-color: #000000;</a:t>
            </a:r>
            <a:endParaRPr lang="en-US" sz="11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color: #FFFFFF;</a:t>
            </a:r>
            <a:endParaRPr lang="en-US" sz="11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}</a:t>
            </a:r>
          </a:p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&lt;/style&gt;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4783742"/>
            <a:ext cx="6934200" cy="1849437"/>
            <a:chOff x="1295400" y="4783742"/>
            <a:chExt cx="6934200" cy="1849437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295400" y="4783742"/>
              <a:ext cx="2809876" cy="18494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vert="horz" lIns="0" tIns="0" rIns="0" bIns="0" rtlCol="0">
              <a:norm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&lt;style&gt;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body { background-color: #E6E6FA;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            color: #191970;}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h1 { background-color: #191970;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            color: #E6E6FA;}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h2 { background-color: #AEAED4;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           color: #191970;}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&lt;/style&gt;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5378" y="4783742"/>
              <a:ext cx="3714222" cy="184943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878962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uiExpand="1" build="p"/>
      <p:bldP spid="2119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Embedded Styles: Configuring Text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72908" y="838200"/>
            <a:ext cx="8382000" cy="224676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CSS properties for configuring text: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font-weight - Configures the boldness of text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font-style- Configures text to an italic style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font-size - Configures the size of the text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font-family - Configures the font typeface of the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Accessibility Accommodation - Use </a:t>
            </a:r>
            <a:r>
              <a:rPr lang="en-US" altLang="en-US" sz="2000" b="1" dirty="0" err="1"/>
              <a:t>em</a:t>
            </a:r>
            <a:r>
              <a:rPr lang="en-US" altLang="en-US" sz="2000" b="1" dirty="0"/>
              <a:t> or percentage font sizes – these can be easily enlarged in all browsers by users</a:t>
            </a:r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6C6C331-D512-4EF9-A167-6726D1597B71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40284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906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Embedded Styles: The font-family Property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183434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Not everyone has the same fonts installed in their computer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Configure a list of fonts and include a generic family name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	</a:t>
            </a:r>
            <a:r>
              <a:rPr lang="en-US" altLang="en-US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p { font-family: Arial, Verdana, sans-serif; }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7E5BD7-6F7F-498B-9CC1-1DA161E0C12C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5430407" cy="156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4183061"/>
            <a:ext cx="3276600" cy="2462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&lt;style&gt;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body { background-color: #E6E6FA;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color: #191970;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font-family: Arial, Verdana, sans-serif; }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h1 { background-color: #191970;   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color: #E6E6FA;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line-height: 200%;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font-family: Georgia, "Times New Roman", serif; }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h2 { background-color: #AEAED4;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color: #191970; text-align: center;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font-family:  Georgia, "Times New Roman", serif; }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 {font-size: .90em; text-indent: 3em; }</a:t>
            </a:r>
          </a:p>
          <a:p>
            <a:pPr>
              <a:defRPr/>
            </a:pPr>
            <a:r>
              <a:rPr lang="en-US" sz="11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ul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{font-weight: bold; }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&lt;/style&gt;</a:t>
            </a:r>
          </a:p>
        </p:txBody>
      </p:sp>
      <p:pic>
        <p:nvPicPr>
          <p:cNvPr id="7" name="Picture 2" descr="Fig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69172"/>
            <a:ext cx="2895600" cy="247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77172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36588" y="388938"/>
            <a:ext cx="8050212" cy="847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Embedded Styles:  More CSS Text Properties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79388" y="1066800"/>
            <a:ext cx="8686800" cy="5181600"/>
          </a:xfrm>
        </p:spPr>
        <p:txBody>
          <a:bodyPr rtlCol="0">
            <a:normAutofit/>
          </a:bodyPr>
          <a:lstStyle/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line-height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the height of the line of text (use the value 200% to appear double-spaced)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text-align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alignment of text within a block display element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text-indent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the indentation of the first line of text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text-decoration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Modifies the appearance of text with an underline,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overline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or line-through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text-transform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the capitalization of text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letter-spacing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space between text characters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word-spacing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space between words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text-shadow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a drop shadow on text</a:t>
            </a:r>
          </a:p>
          <a:p>
            <a:pPr marL="726948" lvl="2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12850" lvl="2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42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F618F89-F12A-43EB-BB3E-7505988E4885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2675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34290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CSS Selectors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924800" cy="462588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/>
              <a:t>CSS style rules can be configured for an: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HTML element selector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class selector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>
                <a:cs typeface="Arial" panose="020B0604020202020204" pitchFamily="34" charset="0"/>
              </a:rPr>
              <a:t>Apply a CSS rule to a certain "</a:t>
            </a:r>
            <a:r>
              <a:rPr lang="en-US" altLang="en-US" sz="1400" b="1" u="sng" dirty="0">
                <a:cs typeface="Arial" panose="020B0604020202020204" pitchFamily="34" charset="0"/>
              </a:rPr>
              <a:t>class</a:t>
            </a:r>
            <a:r>
              <a:rPr lang="en-US" altLang="en-US" sz="1400" b="1" dirty="0">
                <a:cs typeface="Arial" panose="020B0604020202020204" pitchFamily="34" charset="0"/>
              </a:rPr>
              <a:t>" of elements on a web page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>
                <a:cs typeface="Arial" panose="020B0604020202020204" pitchFamily="34" charset="0"/>
              </a:rPr>
              <a:t>Does not associate the style to a specific HTML element</a:t>
            </a:r>
            <a:r>
              <a:rPr lang="en-US" altLang="en-US" sz="1000" b="1" dirty="0">
                <a:cs typeface="Arial" panose="020B0604020202020204" pitchFamily="34" charset="0"/>
              </a:rPr>
              <a:t>		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Configure with .</a:t>
            </a:r>
            <a:r>
              <a:rPr lang="en-US" altLang="en-US" sz="1400" b="1" dirty="0" err="1"/>
              <a:t>classname</a:t>
            </a:r>
            <a:r>
              <a:rPr lang="en-US" altLang="en-US" sz="1400" b="1" dirty="0"/>
              <a:t> -- code CSS to create a class called “new” with red italic text.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Apply the class: </a:t>
            </a:r>
            <a:r>
              <a:rPr lang="en-US" altLang="en-US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&lt;p class=“new”&gt;This is text that is red and in italics&lt;/p&gt;</a:t>
            </a:r>
            <a:endParaRPr lang="en-US" altLang="en-US" sz="1400" b="1" dirty="0">
              <a:solidFill>
                <a:schemeClr val="tx2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id selector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id Selector -- </a:t>
            </a:r>
            <a:r>
              <a:rPr lang="en-US" altLang="en-US" sz="1400" b="1" dirty="0">
                <a:cs typeface="Arial" panose="020B0604020202020204" pitchFamily="34" charset="0"/>
              </a:rPr>
              <a:t>Apply a CSS rule to ONE element  on a web page.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Configure with </a:t>
            </a:r>
            <a:r>
              <a:rPr lang="en-US" altLang="en-US" sz="1400" b="1" u="sng" dirty="0"/>
              <a:t>#</a:t>
            </a:r>
            <a:r>
              <a:rPr lang="en-US" altLang="en-US" sz="1400" b="1" u="sng" dirty="0" err="1"/>
              <a:t>idname</a:t>
            </a:r>
            <a:r>
              <a:rPr lang="en-US" altLang="en-US" sz="1400" b="1" u="sng" dirty="0"/>
              <a:t> </a:t>
            </a:r>
            <a:r>
              <a:rPr lang="en-US" altLang="en-US" sz="1400" b="1" dirty="0"/>
              <a:t>-- Code CSS to create an id called “new” with red, large, italic text.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Apply the id: </a:t>
            </a:r>
            <a:r>
              <a:rPr lang="en-US" altLang="en-US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&lt;p id=“new”&gt;This is text is red, large, and in italics&lt;/p&gt;</a:t>
            </a:r>
            <a:endParaRPr lang="en-US" altLang="en-US" sz="1400" b="1" dirty="0">
              <a:solidFill>
                <a:schemeClr val="tx2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descendant selector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Specify an element within the context of its container (parent) element.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>
                <a:cs typeface="Arial" panose="020B0604020202020204" pitchFamily="34" charset="0"/>
              </a:rPr>
              <a:t>AKA contextual selector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The example configures a green text color only for  p tags located </a:t>
            </a:r>
            <a:r>
              <a:rPr lang="en-US" altLang="en-US" sz="1400" b="1" i="1" dirty="0"/>
              <a:t>within </a:t>
            </a:r>
            <a:r>
              <a:rPr lang="en-US" altLang="en-US" sz="1400" b="1" dirty="0"/>
              <a:t>an element assigned to the id named content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Advantage of contextual selectors -- Reduces the number of classes and ids you need to apply in the HTML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3188AC-5254-4E14-AF11-2E7940EECD61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1545291"/>
            <a:ext cx="1372492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&lt;style&gt;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.new { color: #FF0000;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font-style: italic;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}</a:t>
            </a: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&lt;/style&gt;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1691489" cy="2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2748065"/>
            <a:ext cx="139814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&lt;style&gt;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#new { color: #FF0000;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tabLst>
                <a:tab pos="339725" algn="l"/>
              </a:tabLst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font-size:2em;   </a:t>
            </a:r>
          </a:p>
          <a:p>
            <a:pPr eaLnBrk="1" hangingPunct="1">
              <a:tabLst>
                <a:tab pos="339725" algn="l"/>
              </a:tabLs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font-style: italic;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}</a:t>
            </a: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&lt;/style&gt;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490" y="2733077"/>
            <a:ext cx="1828801" cy="2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605" y="4021807"/>
            <a:ext cx="1828800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&lt;style&gt;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  <a:p>
            <a:pPr marL="68580">
              <a:defRPr/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#content p { color: #00ff00; }</a:t>
            </a:r>
          </a:p>
          <a:p>
            <a:pPr eaLnBrk="1" hangingPunct="1">
              <a:defRPr/>
            </a:pPr>
            <a:r>
              <a:rPr lang="en-US" sz="10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&lt;/style&gt; </a:t>
            </a:r>
          </a:p>
        </p:txBody>
      </p:sp>
    </p:spTree>
    <p:extLst>
      <p:ext uri="{BB962C8B-B14F-4D97-AF65-F5344CB8AC3E}">
        <p14:creationId xmlns:p14="http://schemas.microsoft.com/office/powerpoint/2010/main" val="2472285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  <p:bldP spid="5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470525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span element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4071884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Purpose: configure a specially formatted area displayed in-line with other elements, such as within a paragraph.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There is no additional empty space above or below a span – it is inline display.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marL="16002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cs typeface="Times New Roman" pitchFamily="18" charset="0"/>
              </a:rPr>
              <a:t>HTML: </a:t>
            </a:r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&lt;p&gt;Your needs are important to us at &lt;span class=“</a:t>
            </a:r>
            <a:r>
              <a:rPr lang="en-US" sz="1400" b="1" dirty="0" err="1">
                <a:solidFill>
                  <a:schemeClr val="tx2"/>
                </a:solidFill>
                <a:cs typeface="Times New Roman" pitchFamily="18" charset="0"/>
              </a:rPr>
              <a:t>companyname</a:t>
            </a:r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"&gt;Acme Web Design&lt;/span&gt;.</a:t>
            </a:r>
            <a:b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		We will work with you to build your Web site.&lt;/p&gt;</a:t>
            </a:r>
          </a:p>
          <a:p>
            <a:pPr marL="0" indent="0" eaLnBrk="1" hangingPunct="1">
              <a:buNone/>
            </a:pPr>
            <a:endParaRPr lang="en-US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B5B599C-741F-484F-BA18-7E8E05B90A91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2529463"/>
            <a:ext cx="7620000" cy="2587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1400" dirty="0">
                <a:cs typeface="Times New Roman" pitchFamily="18" charset="0"/>
              </a:rPr>
              <a:t>Embedded CSS Example:</a:t>
            </a:r>
            <a:br>
              <a:rPr lang="en-US" sz="1400" dirty="0">
                <a:cs typeface="Times New Roman" pitchFamily="18" charset="0"/>
              </a:rPr>
            </a:br>
            <a:endParaRPr lang="en-US" sz="1400" dirty="0">
              <a:cs typeface="Times New Roman" pitchFamily="18" charset="0"/>
            </a:endParaRP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&lt;style&gt;</a:t>
            </a: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r>
              <a:rPr lang="en-US" sz="1400" dirty="0" err="1">
                <a:solidFill>
                  <a:schemeClr val="tx2"/>
                </a:solidFill>
                <a:cs typeface="Times New Roman" pitchFamily="18" charset="0"/>
              </a:rPr>
              <a:t>companyname</a:t>
            </a: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 { font-weight: bold;</a:t>
            </a: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                              font-family: Georgia, "Times New Roman", serif;</a:t>
            </a: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                              font-size: 1.25em; }</a:t>
            </a: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 &lt;/style&gt;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4937" y="5257800"/>
            <a:ext cx="5419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1865254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308725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2">
                    <a:satMod val="130000"/>
                  </a:schemeClr>
                </a:solidFill>
              </a:rPr>
              <a:t>External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Style Sheets </a:t>
            </a:r>
          </a:p>
        </p:txBody>
      </p:sp>
      <p:sp>
        <p:nvSpPr>
          <p:cNvPr id="74754" name="Rectangle 2051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239000" cy="312866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CSS style rules are contained in a text file separate from the HTML documents.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The External Style Sheet text file: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Arial" panose="020B0604020202020204" pitchFamily="34" charset="0"/>
              </a:rPr>
              <a:t>extension ".</a:t>
            </a:r>
            <a:r>
              <a:rPr lang="en-US" altLang="en-US" sz="2000" b="1" dirty="0" err="1">
                <a:cs typeface="Arial" panose="020B0604020202020204" pitchFamily="34" charset="0"/>
              </a:rPr>
              <a:t>css</a:t>
            </a:r>
            <a:r>
              <a:rPr lang="en-US" altLang="en-US" sz="2000" b="1" dirty="0">
                <a:cs typeface="Arial" panose="020B0604020202020204" pitchFamily="34" charset="0"/>
              </a:rPr>
              <a:t>"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Arial" panose="020B0604020202020204" pitchFamily="34" charset="0"/>
              </a:rPr>
              <a:t>contains only style rules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Arial" panose="020B0604020202020204" pitchFamily="34" charset="0"/>
              </a:rPr>
              <a:t>does not contain any HTML tags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Multiple web pages can associate with the same external style sheet file.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149E5BF-8627-4434-BB7E-362FD8E74046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526596" y="3657600"/>
            <a:ext cx="1099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site.css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1800" y="4379223"/>
            <a:ext cx="4343400" cy="1384995"/>
          </a:xfrm>
          <a:prstGeom prst="rect">
            <a:avLst/>
          </a:prstGeom>
          <a:solidFill>
            <a:srgbClr val="A4DEF4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body {background-color:#E6E6FA;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          	 color:#000000;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          	 font-family: Arial, sans-serif;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          	 font-size:90%; }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h2 {  color: #003366; }</a:t>
            </a:r>
          </a:p>
          <a:p>
            <a:pPr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nav</a:t>
            </a:r>
            <a:r>
              <a:rPr lang="en-US" sz="1200" b="1" dirty="0">
                <a:solidFill>
                  <a:schemeClr val="bg1"/>
                </a:solidFill>
              </a:rPr>
              <a:t> { font-size: 16px;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           font-weight: bold; 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3623209"/>
            <a:ext cx="3657600" cy="3048000"/>
            <a:chOff x="4724400" y="3623209"/>
            <a:chExt cx="3657600" cy="3048000"/>
          </a:xfrm>
        </p:grpSpPr>
        <p:grpSp>
          <p:nvGrpSpPr>
            <p:cNvPr id="2" name="Group 1"/>
            <p:cNvGrpSpPr/>
            <p:nvPr/>
          </p:nvGrpSpPr>
          <p:grpSpPr>
            <a:xfrm>
              <a:off x="4724400" y="3623209"/>
              <a:ext cx="3657600" cy="3048000"/>
              <a:chOff x="4419600" y="2438400"/>
              <a:chExt cx="4495800" cy="4114800"/>
            </a:xfrm>
          </p:grpSpPr>
          <p:sp>
            <p:nvSpPr>
              <p:cNvPr id="6" name="AutoShape 16"/>
              <p:cNvSpPr>
                <a:spLocks noChangeArrowheads="1"/>
              </p:cNvSpPr>
              <p:nvPr/>
            </p:nvSpPr>
            <p:spPr bwMode="auto">
              <a:xfrm>
                <a:off x="4419600" y="2438400"/>
                <a:ext cx="4495800" cy="4114800"/>
              </a:xfrm>
              <a:prstGeom prst="leftArrowCallout">
                <a:avLst>
                  <a:gd name="adj1" fmla="val 25000"/>
                  <a:gd name="adj2" fmla="val 25000"/>
                  <a:gd name="adj3" fmla="val 19137"/>
                  <a:gd name="adj4" fmla="val 66667"/>
                </a:avLst>
              </a:prstGeom>
              <a:solidFill>
                <a:schemeClr val="hlink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" name="AutoShape 11"/>
              <p:cNvSpPr>
                <a:spLocks noChangeArrowheads="1"/>
              </p:cNvSpPr>
              <p:nvPr/>
            </p:nvSpPr>
            <p:spPr bwMode="auto">
              <a:xfrm>
                <a:off x="7391400" y="4894263"/>
                <a:ext cx="1447800" cy="12192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22225">
                <a:solidFill>
                  <a:srgbClr val="0E577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defRPr/>
                </a:pPr>
                <a:endParaRPr lang="x-none" altLang="x-none" sz="1400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6172200" y="2719388"/>
                <a:ext cx="1447800" cy="10668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22225">
                <a:solidFill>
                  <a:srgbClr val="0E577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index.html</a:t>
                </a: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6515100" y="3481388"/>
                <a:ext cx="1485900" cy="10668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22225">
                <a:solidFill>
                  <a:srgbClr val="0E577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clients.html</a:t>
                </a:r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>
                <a:off x="6896100" y="4298950"/>
                <a:ext cx="1503363" cy="10668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22225">
                <a:solidFill>
                  <a:srgbClr val="0E577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about.html</a:t>
                </a:r>
                <a:endParaRPr lang="en-US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7545591" y="5863663"/>
              <a:ext cx="536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1400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etc</a:t>
              </a: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9755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>
                <a:cs typeface="Trebuchet MS" panose="020B0603020202020204" pitchFamily="34" charset="0"/>
              </a:rPr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3246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Mini-Project (MP1) General Discussion/Comments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Expression Web Introduction and Frames Page Creation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Finish Chapter 3: Configuring Color and Text with CSS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Chapter 4 – More CSS - </a:t>
            </a:r>
            <a:r>
              <a:rPr lang="en-US" dirty="0"/>
              <a:t>Visual Elements &amp; Graphic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Quiz 1</a:t>
            </a:r>
          </a:p>
        </p:txBody>
      </p:sp>
    </p:spTree>
    <p:extLst>
      <p:ext uri="{BB962C8B-B14F-4D97-AF65-F5344CB8AC3E}">
        <p14:creationId xmlns:p14="http://schemas.microsoft.com/office/powerpoint/2010/main" val="65232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308725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2">
                    <a:satMod val="130000"/>
                  </a:schemeClr>
                </a:solidFill>
              </a:rPr>
              <a:t>link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Element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58A8EC-5051-4FBC-98C9-057DF0343435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3308"/>
            <a:ext cx="7695407" cy="421653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A self-contained tag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Placed in the head section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Purpose: associates the external style sheet file with the web page.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External Style Sheet color.css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To associate the external style sheet called color.css, the HTML code placed in the head section is: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363558" y="2021709"/>
            <a:ext cx="3582987" cy="338554"/>
          </a:xfrm>
          <a:prstGeom prst="rect">
            <a:avLst/>
          </a:prstGeom>
          <a:solidFill>
            <a:schemeClr val="hlink">
              <a:alpha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&lt;link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rel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="stylesheet" href="color.css"&gt;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86000" y="4495800"/>
            <a:ext cx="3571875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&lt;link </a:t>
            </a:r>
            <a:r>
              <a:rPr lang="en-US" sz="1400" dirty="0" err="1">
                <a:solidFill>
                  <a:schemeClr val="bg1"/>
                </a:solidFill>
                <a:cs typeface="Times New Roman" pitchFamily="18" charset="0"/>
              </a:rPr>
              <a:t>rel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="stylesheet" </a:t>
            </a:r>
            <a:r>
              <a:rPr lang="en-US" sz="14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="color.css"&gt;</a:t>
            </a:r>
            <a:endParaRPr lang="en-US" sz="1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7713" y="2911817"/>
            <a:ext cx="3114675" cy="773693"/>
            <a:chOff x="1228723" y="1476181"/>
            <a:chExt cx="3114675" cy="773693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228723" y="1478349"/>
              <a:ext cx="3114675" cy="7715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02444" y="1476181"/>
              <a:ext cx="276723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body { background-color: #0000FF;</a:t>
              </a:r>
            </a:p>
            <a:p>
              <a:pPr eaLnBrk="1" hangingPunct="1">
                <a:defRPr/>
              </a:pP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            color: #FFFFFF;</a:t>
              </a:r>
            </a:p>
            <a:p>
              <a:pPr eaLnBrk="1" hangingPunct="1">
                <a:defRPr/>
              </a:pP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}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050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uiExpand="1" build="p"/>
      <p:bldP spid="4096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"/>
            <a:ext cx="5410200" cy="3133725"/>
          </a:xfrm>
          <a:prstGeom prst="rect">
            <a:avLst/>
          </a:prstGeom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3.1 Inline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60" y="4419600"/>
            <a:ext cx="2252540" cy="1631216"/>
          </a:xfrm>
          <a:prstGeom prst="rect">
            <a:avLst/>
          </a:prstGeom>
          <a:solidFill>
            <a:srgbClr val="B2B2B2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&lt;html </a:t>
            </a:r>
            <a:r>
              <a:rPr lang="en-US" sz="1000" dirty="0" err="1">
                <a:solidFill>
                  <a:schemeClr val="bg1"/>
                </a:solidFill>
              </a:rPr>
              <a:t>lang</a:t>
            </a:r>
            <a:r>
              <a:rPr lang="en-US" sz="1000" dirty="0">
                <a:solidFill>
                  <a:schemeClr val="bg1"/>
                </a:solidFill>
              </a:rPr>
              <a:t>="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&lt;title&gt;Page Title Goes Here&lt;/title&gt;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&lt;meta charset="utf-8"&gt;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&lt;body&gt;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95504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template.html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5235208"/>
            <a:ext cx="5181600" cy="55399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&lt;body style="background-color:#F5F5F5;color:#008080;"&gt;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&lt;h1 style="background-color:#008080;color:#F5F5F5;"&gt;Inline CSS&lt;/h1&gt;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&lt;p&gt;This paragraph inherits the styles applied to the body tag.&lt;/p&gt;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7779" y="3955048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Copy/paste template.html into a text file</a:t>
            </a:r>
          </a:p>
          <a:p>
            <a:r>
              <a:rPr lang="en-US" sz="1600" dirty="0"/>
              <a:t>Copy/paste beginning &lt;body&gt; tag</a:t>
            </a:r>
          </a:p>
          <a:p>
            <a:r>
              <a:rPr lang="en-US" sz="1600" dirty="0"/>
              <a:t>Save as inline.html in same “practice” folder from last class</a:t>
            </a:r>
          </a:p>
        </p:txBody>
      </p:sp>
    </p:spTree>
    <p:extLst>
      <p:ext uri="{BB962C8B-B14F-4D97-AF65-F5344CB8AC3E}">
        <p14:creationId xmlns:p14="http://schemas.microsoft.com/office/powerpoint/2010/main" val="2779189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3.1 Inline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609600"/>
            <a:ext cx="4876800" cy="4012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65" y="4669596"/>
            <a:ext cx="4884634" cy="2022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3200400"/>
            <a:ext cx="3429000" cy="40011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&lt;p style="color:#333333"&gt;This paragraph overrides the text color style applied to the body tag.&lt;/p&gt;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057400"/>
            <a:ext cx="334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Copy/paste after last &lt;p&gt; tag</a:t>
            </a:r>
          </a:p>
          <a:p>
            <a:r>
              <a:rPr lang="en-US" sz="1600" dirty="0"/>
              <a:t>Save as inlinep.html in “practice” folder</a:t>
            </a:r>
          </a:p>
        </p:txBody>
      </p:sp>
    </p:spTree>
    <p:extLst>
      <p:ext uri="{BB962C8B-B14F-4D97-AF65-F5344CB8AC3E}">
        <p14:creationId xmlns:p14="http://schemas.microsoft.com/office/powerpoint/2010/main" val="3640026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3.2 Embedded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90600"/>
            <a:ext cx="5286375" cy="462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017" y="6019800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 “trillium” folder inside your practice folder</a:t>
            </a:r>
          </a:p>
        </p:txBody>
      </p:sp>
    </p:spTree>
    <p:extLst>
      <p:ext uri="{BB962C8B-B14F-4D97-AF65-F5344CB8AC3E}">
        <p14:creationId xmlns:p14="http://schemas.microsoft.com/office/powerpoint/2010/main" val="1755999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3.2 Embedded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6718506" cy="470898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&lt;html </a:t>
            </a:r>
            <a:r>
              <a:rPr lang="en-US" sz="1000" dirty="0" err="1">
                <a:solidFill>
                  <a:schemeClr val="bg1"/>
                </a:solidFill>
              </a:rPr>
              <a:t>lang</a:t>
            </a:r>
            <a:r>
              <a:rPr lang="en-US" sz="1000" dirty="0">
                <a:solidFill>
                  <a:schemeClr val="bg1"/>
                </a:solidFill>
              </a:rPr>
              <a:t>="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&lt;title&gt;Trillium Media Design&lt;/title&gt;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&lt;meta charset="utf-8"&gt;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&lt;body&gt;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&lt;header&gt;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&lt;h1&gt;Trillium Media Design&lt;/h1&gt;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&lt;/header&gt;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</a:t>
            </a:r>
            <a:r>
              <a:rPr lang="en-US" sz="1000" dirty="0" err="1">
                <a:solidFill>
                  <a:schemeClr val="bg1"/>
                </a:solidFill>
              </a:rPr>
              <a:t>nav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&lt;a </a:t>
            </a:r>
            <a:r>
              <a:rPr lang="en-US" sz="1000" dirty="0" err="1">
                <a:solidFill>
                  <a:schemeClr val="bg1"/>
                </a:solidFill>
              </a:rPr>
              <a:t>href</a:t>
            </a:r>
            <a:r>
              <a:rPr lang="en-US" sz="1000" dirty="0">
                <a:solidFill>
                  <a:schemeClr val="bg1"/>
                </a:solidFill>
              </a:rPr>
              <a:t>="index.html"&gt;Home&lt;/a&gt; &lt;a </a:t>
            </a:r>
            <a:r>
              <a:rPr lang="en-US" sz="1000" dirty="0" err="1">
                <a:solidFill>
                  <a:schemeClr val="bg1"/>
                </a:solidFill>
              </a:rPr>
              <a:t>href</a:t>
            </a:r>
            <a:r>
              <a:rPr lang="en-US" sz="1000" dirty="0">
                <a:solidFill>
                  <a:schemeClr val="bg1"/>
                </a:solidFill>
              </a:rPr>
              <a:t>="services.html"&gt;Services&lt;/a&gt; &lt;a </a:t>
            </a:r>
            <a:r>
              <a:rPr lang="en-US" sz="1000" dirty="0" err="1">
                <a:solidFill>
                  <a:schemeClr val="bg1"/>
                </a:solidFill>
              </a:rPr>
              <a:t>href</a:t>
            </a:r>
            <a:r>
              <a:rPr lang="en-US" sz="1000" dirty="0">
                <a:solidFill>
                  <a:schemeClr val="bg1"/>
                </a:solidFill>
              </a:rPr>
              <a:t>="contact.html"&gt;Contact&lt;/a&gt;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&lt;/</a:t>
            </a:r>
            <a:r>
              <a:rPr lang="en-US" sz="1000" dirty="0" err="1">
                <a:solidFill>
                  <a:schemeClr val="bg1"/>
                </a:solidFill>
              </a:rPr>
              <a:t>nav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&lt;main&gt;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&lt;h2&gt;New Media and Web Design&lt;/h2&gt;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&lt;p&gt;Trillium Media Design will bring your company&amp;#39;s Web presence to the next level.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We offer a comprehensive range of services:&lt;/p&gt;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</a:t>
            </a:r>
            <a:r>
              <a:rPr lang="en-US" sz="1000" dirty="0" err="1">
                <a:solidFill>
                  <a:schemeClr val="bg1"/>
                </a:solidFill>
              </a:rPr>
              <a:t>ul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&lt;li&gt;Website Design&lt;/li&gt;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&lt;li&gt;Interactive Animation&lt;/li&gt;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&lt;li&gt;E-Commerce Solutions&lt;/li&gt;  	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&lt;li&gt;Usability Studies&lt;/li&gt;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&lt;li&gt;Search Engine Optimization&lt;/li&gt;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&lt;/</a:t>
            </a:r>
            <a:r>
              <a:rPr lang="en-US" sz="1000" dirty="0" err="1">
                <a:solidFill>
                  <a:schemeClr val="bg1"/>
                </a:solidFill>
              </a:rPr>
              <a:t>ul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&lt;h2&gt;Meeting Your Business Needs&lt;/h2&gt;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&lt;p&gt;Our expert designers are creative and eager to work with you.&lt;/p&gt;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&lt;/main&gt;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&lt;footer&gt;Copyright &amp;copy; 2016 Your Name Here&lt;/footer&gt;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853" y="900197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is the starter.html file</a:t>
            </a:r>
          </a:p>
          <a:p>
            <a:r>
              <a:rPr lang="en-US" sz="1600" dirty="0"/>
              <a:t>Copy/paste in blank text page and save as starter.html in “practice” folder</a:t>
            </a:r>
          </a:p>
        </p:txBody>
      </p:sp>
    </p:spTree>
    <p:extLst>
      <p:ext uri="{BB962C8B-B14F-4D97-AF65-F5344CB8AC3E}">
        <p14:creationId xmlns:p14="http://schemas.microsoft.com/office/powerpoint/2010/main" val="296302192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3.2 Embedded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5" y="914400"/>
            <a:ext cx="4731496" cy="5402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8606" y="990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Copy/paste the following after the &lt;/title&gt; tag in the head section and save as starter1.html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6487" y="2428075"/>
            <a:ext cx="3265638" cy="86177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&lt;style&gt;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body {background-color: #e6e6fa; color: #191970;}</a:t>
            </a:r>
          </a:p>
          <a:p>
            <a:r>
              <a:rPr lang="en-US" sz="1000" dirty="0">
                <a:solidFill>
                  <a:schemeClr val="bg1"/>
                </a:solidFill>
              </a:rPr>
              <a:t>h1 {background-color: #191970; color: # e6e6fa;}</a:t>
            </a:r>
          </a:p>
          <a:p>
            <a:r>
              <a:rPr lang="en-US" sz="1000" dirty="0">
                <a:solidFill>
                  <a:schemeClr val="bg1"/>
                </a:solidFill>
              </a:rPr>
              <a:t>h2 {background-color: #aeaed4; color: #191970;}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&lt;/style&gt;</a:t>
            </a:r>
          </a:p>
        </p:txBody>
      </p:sp>
    </p:spTree>
    <p:extLst>
      <p:ext uri="{BB962C8B-B14F-4D97-AF65-F5344CB8AC3E}">
        <p14:creationId xmlns:p14="http://schemas.microsoft.com/office/powerpoint/2010/main" val="3233625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3.3 Configuring Text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38200"/>
            <a:ext cx="53149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868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3.3 Configuring Text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45215"/>
            <a:ext cx="5083443" cy="493981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&lt;html </a:t>
            </a:r>
            <a:r>
              <a:rPr lang="en-US" sz="900" dirty="0" err="1">
                <a:solidFill>
                  <a:schemeClr val="bg1"/>
                </a:solidFill>
              </a:rPr>
              <a:t>lang</a:t>
            </a:r>
            <a:r>
              <a:rPr lang="en-US" sz="900" dirty="0">
                <a:solidFill>
                  <a:schemeClr val="bg1"/>
                </a:solidFill>
              </a:rPr>
              <a:t>="</a:t>
            </a:r>
            <a:r>
              <a:rPr lang="en-US" sz="900" dirty="0" err="1">
                <a:solidFill>
                  <a:schemeClr val="bg1"/>
                </a:solidFill>
              </a:rPr>
              <a:t>en</a:t>
            </a:r>
            <a:r>
              <a:rPr lang="en-US" sz="9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&lt;meta charset="utf-8"&gt;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&lt;title&gt;KayakDoorCounty.net&lt;/title&gt;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&lt;style&gt;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&lt;/style&gt;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&lt;body&gt;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&lt;header&gt;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&lt;h1&gt;KayakDoorCounty.net&lt;/h1&gt;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&lt;/header&gt;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</a:t>
            </a:r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="index.html"&gt;Home&lt;/a&gt; &amp;</a:t>
            </a:r>
            <a:r>
              <a:rPr lang="en-US" sz="900" dirty="0" err="1">
                <a:solidFill>
                  <a:schemeClr val="bg1"/>
                </a:solidFill>
              </a:rPr>
              <a:t>nbsp</a:t>
            </a:r>
            <a:r>
              <a:rPr lang="en-US" sz="900" dirty="0">
                <a:solidFill>
                  <a:schemeClr val="bg1"/>
                </a:solidFill>
              </a:rPr>
              <a:t>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="tours.html"&gt;Tours&lt;/a&gt; &amp;</a:t>
            </a:r>
            <a:r>
              <a:rPr lang="en-US" sz="900" dirty="0" err="1">
                <a:solidFill>
                  <a:schemeClr val="bg1"/>
                </a:solidFill>
              </a:rPr>
              <a:t>nbsp</a:t>
            </a:r>
            <a:r>
              <a:rPr lang="en-US" sz="900" dirty="0">
                <a:solidFill>
                  <a:schemeClr val="bg1"/>
                </a:solidFill>
              </a:rPr>
              <a:t>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="reservations.html"&gt;Reservations&lt;/a&gt; &amp;</a:t>
            </a:r>
            <a:r>
              <a:rPr lang="en-US" sz="900" dirty="0" err="1">
                <a:solidFill>
                  <a:schemeClr val="bg1"/>
                </a:solidFill>
              </a:rPr>
              <a:t>nbsp</a:t>
            </a:r>
            <a:r>
              <a:rPr lang="en-US" sz="900" dirty="0">
                <a:solidFill>
                  <a:schemeClr val="bg1"/>
                </a:solidFill>
              </a:rPr>
              <a:t>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="contact.html"&gt;Contact&lt;/a&gt; &amp;</a:t>
            </a:r>
            <a:r>
              <a:rPr lang="en-US" sz="900" dirty="0" err="1">
                <a:solidFill>
                  <a:schemeClr val="bg1"/>
                </a:solidFill>
              </a:rPr>
              <a:t>nbsp</a:t>
            </a:r>
            <a:r>
              <a:rPr lang="en-US" sz="900" dirty="0">
                <a:solidFill>
                  <a:schemeClr val="bg1"/>
                </a:solidFill>
              </a:rPr>
              <a:t>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</a:t>
            </a:r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&lt;main&gt;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&lt;h2&gt;Your next adventure is only a paddle away ....&lt;/h2&gt;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&lt;p&gt;Take a guided kayak tour while you explore the shoreline of scenic Door County. &lt;/p&gt;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&lt;h3&gt;Featured tours this week:&lt;/h3&gt;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</a:t>
            </a:r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&lt;li&gt;Cana Island&lt;/li&gt;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&lt;li&gt;Mink River&lt;/li&gt;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&lt;li&gt;Europe Lake&lt;/li&gt;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</a:t>
            </a:r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&lt;/main&gt;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&lt;footer&gt;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&lt;small&gt;&lt;</a:t>
            </a:r>
            <a:r>
              <a:rPr lang="en-US" sz="900" dirty="0" err="1">
                <a:solidFill>
                  <a:schemeClr val="bg1"/>
                </a:solidFill>
              </a:rPr>
              <a:t>i</a:t>
            </a:r>
            <a:r>
              <a:rPr lang="en-US" sz="900" dirty="0">
                <a:solidFill>
                  <a:schemeClr val="bg1"/>
                </a:solidFill>
              </a:rPr>
              <a:t>&gt;Copyright &amp;copy; 2016 KayakDoorCounty.net&lt;/</a:t>
            </a:r>
            <a:r>
              <a:rPr lang="en-US" sz="900" dirty="0" err="1">
                <a:solidFill>
                  <a:schemeClr val="bg1"/>
                </a:solidFill>
              </a:rPr>
              <a:t>i</a:t>
            </a:r>
            <a:r>
              <a:rPr lang="en-US" sz="900" dirty="0">
                <a:solidFill>
                  <a:schemeClr val="bg1"/>
                </a:solidFill>
              </a:rPr>
              <a:t>&gt;&lt;/small&gt;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&lt;/footer&gt;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" y="533836"/>
            <a:ext cx="7855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Copy/paste source code below  in blank text page and save as index.html in a folder named “kayak”; view page in browser; then copy paste next source code and paste in between style tags; Replace last source code with the third set – each time save and open page to see the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2518" y="1925084"/>
            <a:ext cx="3161232" cy="5078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body {font-family: Arial, Verdana, sans-serif }</a:t>
            </a:r>
          </a:p>
          <a:p>
            <a:r>
              <a:rPr lang="en-US" sz="900" dirty="0">
                <a:solidFill>
                  <a:schemeClr val="bg1"/>
                </a:solidFill>
              </a:rPr>
              <a:t>h1 {font-family: Georgia, "Times New Roman"}</a:t>
            </a:r>
          </a:p>
          <a:p>
            <a:r>
              <a:rPr lang="en-US" sz="900" dirty="0">
                <a:solidFill>
                  <a:schemeClr val="bg1"/>
                </a:solidFill>
              </a:rPr>
              <a:t>h2 {font-family: Georgia, "Times New Roman", serif}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2518" y="2743200"/>
            <a:ext cx="3161232" cy="383181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body { background-color: #e6e6fa;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   color: #191970;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  font-family: Arial, Verdana, sans-serif;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h1 { background-color: #191970;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color: #e6e6fa; </a:t>
            </a:r>
          </a:p>
          <a:p>
            <a:r>
              <a:rPr lang="en-US" sz="900" dirty="0">
                <a:solidFill>
                  <a:schemeClr val="bg1"/>
                </a:solidFill>
              </a:rPr>
              <a:t>	 line-height: 200%;</a:t>
            </a:r>
          </a:p>
          <a:p>
            <a:r>
              <a:rPr lang="en-US" sz="900" dirty="0">
                <a:solidFill>
                  <a:schemeClr val="bg1"/>
                </a:solidFill>
              </a:rPr>
              <a:t>	 font-family: Georgia, "Times New Roman", serif;</a:t>
            </a:r>
          </a:p>
          <a:p>
            <a:r>
              <a:rPr lang="en-US" sz="900" dirty="0">
                <a:solidFill>
                  <a:schemeClr val="bg1"/>
                </a:solidFill>
              </a:rPr>
              <a:t>	 text-indent: 1em;</a:t>
            </a:r>
          </a:p>
          <a:p>
            <a:r>
              <a:rPr lang="en-US" sz="900" dirty="0">
                <a:solidFill>
                  <a:schemeClr val="bg1"/>
                </a:solidFill>
              </a:rPr>
              <a:t>	 text-shadow: 3px </a:t>
            </a:r>
            <a:r>
              <a:rPr lang="en-US" sz="900" dirty="0" err="1">
                <a:solidFill>
                  <a:schemeClr val="bg1"/>
                </a:solidFill>
              </a:rPr>
              <a:t>3px</a:t>
            </a:r>
            <a:r>
              <a:rPr lang="en-US" sz="900" dirty="0">
                <a:solidFill>
                  <a:schemeClr val="bg1"/>
                </a:solidFill>
              </a:rPr>
              <a:t> 5px #CCCCCC;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h2 { background-color: #aeaed4;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color: #191970; </a:t>
            </a:r>
          </a:p>
          <a:p>
            <a:r>
              <a:rPr lang="en-US" sz="900" dirty="0">
                <a:solidFill>
                  <a:schemeClr val="bg1"/>
                </a:solidFill>
              </a:rPr>
              <a:t>	 font-family: Georgia, "Times New Roman", serif;</a:t>
            </a:r>
          </a:p>
          <a:p>
            <a:r>
              <a:rPr lang="en-US" sz="900" dirty="0">
                <a:solidFill>
                  <a:schemeClr val="bg1"/>
                </a:solidFill>
              </a:rPr>
              <a:t>	 text-align: center;  }</a:t>
            </a:r>
          </a:p>
          <a:p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 { font-weight: bold;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 word-spacing: 1em;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 font-size: 1.25em; }</a:t>
            </a:r>
          </a:p>
          <a:p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 a { text-decoration: none;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p { font-size: .90em;</a:t>
            </a:r>
          </a:p>
          <a:p>
            <a:r>
              <a:rPr lang="en-US" sz="900" dirty="0">
                <a:solidFill>
                  <a:schemeClr val="bg1"/>
                </a:solidFill>
              </a:rPr>
              <a:t>	text-indent: 3em; }</a:t>
            </a:r>
          </a:p>
          <a:p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 { font-weight: bold;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footer { color: #333333;</a:t>
            </a:r>
          </a:p>
          <a:p>
            <a:r>
              <a:rPr lang="en-US" sz="900" dirty="0">
                <a:solidFill>
                  <a:schemeClr val="bg1"/>
                </a:solidFill>
              </a:rPr>
              <a:t>		 font-size: .75em;</a:t>
            </a:r>
          </a:p>
          <a:p>
            <a:r>
              <a:rPr lang="en-US" sz="900" dirty="0">
                <a:solidFill>
                  <a:schemeClr val="bg1"/>
                </a:solidFill>
              </a:rPr>
              <a:t>		 font-style: italic;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.feature { color: #C70000; 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206" y="1498994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8294" y="1611054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9588" y="2496979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#3</a:t>
            </a:r>
          </a:p>
        </p:txBody>
      </p:sp>
    </p:spTree>
    <p:extLst>
      <p:ext uri="{BB962C8B-B14F-4D97-AF65-F5344CB8AC3E}">
        <p14:creationId xmlns:p14="http://schemas.microsoft.com/office/powerpoint/2010/main" val="300010892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3.3 Configuring Text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1" y="847973"/>
            <a:ext cx="7855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Resulting pages showing style changes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052828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9784" y="2052827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54963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18092"/>
            <a:ext cx="2715741" cy="1654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718092"/>
            <a:ext cx="3048000" cy="1657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461" y="2718091"/>
            <a:ext cx="2854045" cy="16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5481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3.6 span element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343400" cy="40242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07237" y="838200"/>
            <a:ext cx="3352800" cy="577081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&lt;html </a:t>
            </a:r>
            <a:r>
              <a:rPr lang="en-US" sz="900" dirty="0" err="1">
                <a:solidFill>
                  <a:schemeClr val="bg1"/>
                </a:solidFill>
              </a:rPr>
              <a:t>lang</a:t>
            </a:r>
            <a:r>
              <a:rPr lang="en-US" sz="900" dirty="0">
                <a:solidFill>
                  <a:schemeClr val="bg1"/>
                </a:solidFill>
              </a:rPr>
              <a:t>="</a:t>
            </a:r>
            <a:r>
              <a:rPr lang="en-US" sz="900" dirty="0" err="1">
                <a:solidFill>
                  <a:schemeClr val="bg1"/>
                </a:solidFill>
              </a:rPr>
              <a:t>en</a:t>
            </a:r>
            <a:r>
              <a:rPr lang="en-US" sz="9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&lt;title&gt;Trillium Media Design&lt;/title&gt;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&lt;meta charset="utf-8"&gt;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&lt;style&gt;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&lt;/style&gt;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&lt;body&gt;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&lt;header&gt;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&lt;h1&gt;Trillium Media Design&lt;/h1&gt;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&lt;/header&gt;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</a:t>
            </a:r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="index.html"&gt;Home&lt;/a&gt; 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="services.html"&gt;Services&lt;/a&gt; 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="contact.html"&gt;Contact&lt;/a&gt;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&lt;/</a:t>
            </a:r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&lt;main&gt;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&lt;h2&gt;New Media and Web Design&lt;/h2&gt;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&lt;p&gt;Trillium Media Design will bring your company&amp;#39;s Web presence to the next level. We offer a comprehensive range of services:&lt;/p&gt;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</a:t>
            </a:r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&lt;li&gt;Website Design&lt;/li&gt;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&lt;li&gt;Interactive Animation&lt;/li&gt;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&lt;li&gt;E-Commerce Solutions&lt;/li&gt;  	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 class="feature"&gt;Usability Studies&lt;/li&gt;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 class="feature"&gt;Search Engine Optimization&lt;/li&gt;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&lt;/</a:t>
            </a:r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&lt;h2&gt;Meeting Your Business Needs&lt;/h2&gt;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&lt;p&gt;Our expert designers are creative and eager to work with you.&lt;/p&gt;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&lt;/main&gt;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&lt;footer&gt;Copyright &amp;copy; 2016 Your Name Here&lt;</a:t>
            </a:r>
            <a:r>
              <a:rPr lang="en-US" sz="900" dirty="0" err="1">
                <a:solidFill>
                  <a:schemeClr val="bg1"/>
                </a:solidFill>
              </a:rPr>
              <a:t>br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="mailto:yourfirstname@yourlastname.com"&gt;yourfirstname@yourlastname.com&lt;/a&gt;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&lt;/footer&gt;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989111"/>
            <a:ext cx="4989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Copy/paste and save as index.html in your trillium folder</a:t>
            </a:r>
          </a:p>
        </p:txBody>
      </p:sp>
    </p:spTree>
    <p:extLst>
      <p:ext uri="{BB962C8B-B14F-4D97-AF65-F5344CB8AC3E}">
        <p14:creationId xmlns:p14="http://schemas.microsoft.com/office/powerpoint/2010/main" val="11543356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6654"/>
          </a:xfrm>
        </p:spPr>
        <p:txBody>
          <a:bodyPr>
            <a:noAutofit/>
          </a:bodyPr>
          <a:lstStyle/>
          <a:p>
            <a:r>
              <a:rPr lang="en-US" sz="2400" dirty="0"/>
              <a:t>Expression Web – Student Home Page (Frames, Tables, Images, Hypertext Links)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169" y="906842"/>
            <a:ext cx="8346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Build a frames home page (colors, font, text – your choice)</a:t>
            </a:r>
          </a:p>
          <a:p>
            <a:r>
              <a:rPr lang="en-US" sz="1600" dirty="0"/>
              <a:t>Set Page Size 1024x768</a:t>
            </a:r>
          </a:p>
          <a:p>
            <a:r>
              <a:rPr lang="en-US" sz="1600" dirty="0"/>
              <a:t>File is named “index.html”; Create Table in main page (3 rows, 3 columns, 650px wide; Download </a:t>
            </a:r>
            <a:r>
              <a:rPr lang="en-US" sz="1600" dirty="0">
                <a:hlinkClick r:id="rId2"/>
              </a:rPr>
              <a:t>MU Image </a:t>
            </a:r>
            <a:r>
              <a:rPr lang="en-US" sz="1600" dirty="0"/>
              <a:t>into an images folder and Insert in main page; Resize image to eliminate scroll-right.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9" y="2243093"/>
            <a:ext cx="6400800" cy="2835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477" y="4267200"/>
            <a:ext cx="2495550" cy="20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58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3.6 span element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105" y="936639"/>
            <a:ext cx="5095875" cy="421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34" y="917960"/>
            <a:ext cx="2590800" cy="1868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814508"/>
            <a:ext cx="2595785" cy="1850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8075" y="5519822"/>
            <a:ext cx="5181600" cy="40011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&lt;p&gt;</a:t>
            </a:r>
            <a:r>
              <a:rPr lang="en-US" sz="1000" dirty="0">
                <a:solidFill>
                  <a:schemeClr val="tx2"/>
                </a:solidFill>
                <a:latin typeface="+mn-lt"/>
              </a:rPr>
              <a:t>&lt;span class="company"&gt;Trillium Media Design&lt;/span&gt;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will bring your company&amp;#39;s Web presence to the next level. We offer a comprehensive range of services:&lt;/p&gt;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5179367"/>
            <a:ext cx="3153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Replace Line 21 with the following: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53" y="4692866"/>
            <a:ext cx="2595562" cy="19269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3992" y="6083727"/>
            <a:ext cx="5535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 use Source Code #3 from Hands On Practice 3.3, Slide 31</a:t>
            </a:r>
          </a:p>
        </p:txBody>
      </p:sp>
    </p:spTree>
    <p:extLst>
      <p:ext uri="{BB962C8B-B14F-4D97-AF65-F5344CB8AC3E}">
        <p14:creationId xmlns:p14="http://schemas.microsoft.com/office/powerpoint/2010/main" val="168330883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3.7 External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4" y="838200"/>
            <a:ext cx="4871353" cy="554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1573933"/>
            <a:ext cx="3124200" cy="6463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body {background-color: #0000FF;</a:t>
            </a:r>
          </a:p>
          <a:p>
            <a:r>
              <a:rPr lang="en-US" sz="1200" dirty="0">
                <a:solidFill>
                  <a:schemeClr val="bg1"/>
                </a:solidFill>
              </a:rPr>
              <a:t>	color: #FFFFFF;</a:t>
            </a:r>
          </a:p>
          <a:p>
            <a:r>
              <a:rPr lang="en-US" sz="1200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832338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Copy/paste text below into text file and save as color.css in “practice” folder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3221135"/>
            <a:ext cx="3124200" cy="249299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&lt;html </a:t>
            </a:r>
            <a:r>
              <a:rPr lang="en-US" sz="1200" dirty="0" err="1">
                <a:solidFill>
                  <a:schemeClr val="bg1"/>
                </a:solidFill>
              </a:rPr>
              <a:t>lang</a:t>
            </a:r>
            <a:r>
              <a:rPr lang="en-US" sz="1200" dirty="0">
                <a:solidFill>
                  <a:schemeClr val="bg1"/>
                </a:solidFill>
              </a:rPr>
              <a:t>="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&lt;title&gt;External Styles&lt;/title&gt;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&lt;meta charset="utf-8"&gt;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&lt;link </a:t>
            </a:r>
            <a:r>
              <a:rPr lang="en-US" sz="1200" dirty="0" err="1">
                <a:solidFill>
                  <a:schemeClr val="bg1"/>
                </a:solidFill>
              </a:rPr>
              <a:t>rel</a:t>
            </a:r>
            <a:r>
              <a:rPr lang="en-US" sz="1200" dirty="0">
                <a:solidFill>
                  <a:schemeClr val="bg1"/>
                </a:solidFill>
              </a:rPr>
              <a:t>="stylesheet" </a:t>
            </a:r>
            <a:r>
              <a:rPr lang="en-US" sz="1200" dirty="0" err="1">
                <a:solidFill>
                  <a:schemeClr val="bg1"/>
                </a:solidFill>
              </a:rPr>
              <a:t>href</a:t>
            </a:r>
            <a:r>
              <a:rPr lang="en-US" sz="1200" dirty="0">
                <a:solidFill>
                  <a:schemeClr val="bg1"/>
                </a:solidFill>
              </a:rPr>
              <a:t>="color.css"&gt;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&lt;body&gt;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&lt;p&gt;This web page uses an external style sheet.&lt;/p&gt;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2482471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Copy/paste text below into text file and save as external.html in “practice” folder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12" y="5816569"/>
            <a:ext cx="2224088" cy="8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311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3.9 Centering Page Content  with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5482" y="3481124"/>
            <a:ext cx="3162550" cy="660728"/>
          </a:xfrm>
          <a:solidFill>
            <a:schemeClr val="tx1">
              <a:lumMod val="75000"/>
            </a:schemeClr>
          </a:solidFill>
          <a:ln w="12700"/>
        </p:spPr>
        <p:txBody>
          <a:bodyPr rtlCol="0">
            <a:noAutofit/>
          </a:bodyPr>
          <a:lstStyle/>
          <a:p>
            <a:pPr marL="365760" indent="-283464"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#wrapper { </a:t>
            </a:r>
          </a:p>
          <a:p>
            <a:pPr marL="365760" indent="-283464"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		width: 900px;</a:t>
            </a:r>
          </a:p>
          <a:p>
            <a:pPr marL="365760" indent="-283464"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		margin:0px auto; }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4800600" cy="5721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703" y="789062"/>
            <a:ext cx="3259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Create a new folder in your “practice” folder named “</a:t>
            </a:r>
            <a:r>
              <a:rPr lang="en-US" sz="1400" dirty="0" err="1"/>
              <a:t>trilliumcenter</a:t>
            </a:r>
            <a:r>
              <a:rPr lang="en-US" sz="1400" dirty="0"/>
              <a:t>”</a:t>
            </a:r>
          </a:p>
          <a:p>
            <a:r>
              <a:rPr lang="en-US" sz="1400" dirty="0"/>
              <a:t>Copy/paste text on next page and save to the </a:t>
            </a:r>
            <a:r>
              <a:rPr lang="en-US" sz="1400" dirty="0" err="1"/>
              <a:t>trilliumcenter</a:t>
            </a:r>
            <a:r>
              <a:rPr lang="en-US" sz="1400" dirty="0"/>
              <a:t> folder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6284" y="4495800"/>
            <a:ext cx="3414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Create a div element after the body tag by inserting </a:t>
            </a:r>
            <a:r>
              <a:rPr lang="en-US" sz="1400" dirty="0">
                <a:solidFill>
                  <a:schemeClr val="tx2"/>
                </a:solidFill>
              </a:rPr>
              <a:t>&lt;div id="wrapper"&gt; </a:t>
            </a:r>
            <a:r>
              <a:rPr lang="en-US" sz="1400" dirty="0"/>
              <a:t>and closing the element before the closing body tag.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482" y="2819400"/>
            <a:ext cx="3414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Copy/paste #wrapper into trillium.css</a:t>
            </a:r>
          </a:p>
        </p:txBody>
      </p:sp>
    </p:spTree>
    <p:extLst>
      <p:ext uri="{BB962C8B-B14F-4D97-AF65-F5344CB8AC3E}">
        <p14:creationId xmlns:p14="http://schemas.microsoft.com/office/powerpoint/2010/main" val="269842270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10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3.9 Centering Page Content 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6852" y="685800"/>
            <a:ext cx="3065448" cy="5943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/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&lt;!DOCTYPE html&gt;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&lt;html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lang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en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&lt;head&gt;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&lt;title&gt;Trillium Media Design&lt;/title&gt;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&lt;meta charset="utf-8"&gt;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&lt;link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="trillium.css"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rel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="stylesheet"&gt;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&lt;/head&gt;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&lt;body&gt;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&lt;header&gt;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&lt;h1&gt;Trillium Media Design&lt;/h1&gt;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&lt;/header&gt;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="index.html"&gt;Home&lt;/a&gt;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="services.html"&gt;Services&lt;/a&gt;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="contact.html"&gt;Contact&lt;/a&gt;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&lt;main&gt;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&lt;h2&gt;New Media and Web Design&lt;/h2&gt;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&lt;p&gt;&lt;span class="company"&gt;Trillium Media Design&lt;/span&gt; will bring your company&amp;#39;s Web presence to the next level. We offer a comprehensive range of services:&lt;/p&gt;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ul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&lt;li&gt;Website Design&lt;/li&gt;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&lt;li&gt;Interactive Animation&lt;/li&gt;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&lt;li&gt;E-Commerce Solutions&lt;/li&gt;  	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 class="feature"&gt;Usability Studies&lt;/li&gt;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 class="feature"&gt;Search Engine Optimization&lt;/li&gt;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ul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&lt;h2&gt;Meeting Your Business Needs&lt;/h2&gt;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&lt;p&gt;Our expert designers are creative and eager to work with you.&lt;/p&gt;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&lt;/main&gt;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&lt;footer&gt;Copyright &amp;copy; 2016 Your Name Here&lt;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br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="mailto:yourfirstname@yourlastname.com"&gt;yourfirstname@yourlastname.com&lt;/a&gt;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&lt;/footer&gt;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&lt;/body&gt;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&lt;/html&gt;</a:t>
            </a:r>
            <a:endParaRPr lang="en-US" sz="9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14700" y="685800"/>
            <a:ext cx="2667000" cy="5943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/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&lt;!DOCTYPE html&gt;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&lt;html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lang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en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&lt;head&gt;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&lt;title&gt;Trillium Media Design Services&lt;/title&gt;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&lt;meta charset="utf-8"&gt;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&lt;link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="trillium.css"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rel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="stylesheet"&gt;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&lt;/head&gt;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&lt;body&gt;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&lt;header&gt;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&lt;h1&gt;Trillium Media Design&lt;/h1&gt;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&lt;/header&gt;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="index.html"&gt;Home&lt;/a&gt;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="services.html"&gt;Services&lt;/a&gt;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="contact.html"&gt;Contact&lt;/a&gt;&lt;/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&lt;main&gt;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&lt;h2&gt;Our Services Meet Your Business Needs&lt;/h2&gt;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&lt;dl&gt;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&gt;&lt;strong&gt;Website Design&lt;/strong&gt;&lt;/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&gt;Whether your needs are large or small, Trillium can get your company on the Web!&lt;/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&gt;&lt;strong&gt;Interactive Animation&lt;/strong&gt;&lt;/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&gt;Multimedia training and marketing animations are our specialty.&lt;/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&gt;&lt;strong&gt;E-Commerce Solutions&lt;/strong&gt;&lt;/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&gt;Trillium offers quick and easy entry into the e-commerce marketplace.&lt;/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&gt;&lt;strong&gt;Usability Studies&lt;/strong&gt;&lt;/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&gt;Trillium can assess the usability of your current site and suggest improvements.&lt;/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&gt;&lt;strong&gt;Search Engine Optimization&lt;/strong&gt;&lt;/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&gt;Most people find websites using search engines. Trillium can help you get your site noticed.&lt;/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&lt;/dl&gt;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&lt;/main&gt;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&lt;footer&gt;Copyright &amp;copy; 2016 Your Name Here&lt;/footer&gt;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&lt;/body&gt;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&lt;/html&gt;</a:t>
            </a:r>
            <a:endParaRPr lang="en-US" sz="9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0" y="685800"/>
            <a:ext cx="2971800" cy="417675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/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body     { background-color: #e6e6fa;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color: #191970;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font-family: Arial, Verdana, sans-serif;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h1       { background-color: #191970;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color: #e6e6fa;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line-height: 200%;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font-family: Georgia, "Times New Roman", serif;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text-indent: 1em;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text-shadow: 3px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3px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5px #CCCCCC;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h2       { background-color: #aeaed4;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color: #191970;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font-family: Georgia, "Times New Roman", serif;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text-align: center; 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{ font-weight: bold;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word-spacing: 1em;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font-size: 1.25em;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a    { text-decoration: none;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p        { font-size: .90em;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text-indent: 3em;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ul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{ font-weight: bold;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footer   { color: #333333;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	   font-size: .75em;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	   font-style: italic;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.feature { color: #C70000;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.company { font-weight: bold;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font-family: Georgia, "Times New Roman", serif;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font-size: 1.25em; }</a:t>
            </a:r>
            <a:endParaRPr lang="en-US" sz="9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39579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index.html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9100" y="429700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service.html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4062" y="439579"/>
            <a:ext cx="857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trillium.css</a:t>
            </a:r>
          </a:p>
        </p:txBody>
      </p:sp>
    </p:spTree>
    <p:extLst>
      <p:ext uri="{BB962C8B-B14F-4D97-AF65-F5344CB8AC3E}">
        <p14:creationId xmlns:p14="http://schemas.microsoft.com/office/powerpoint/2010/main" val="311134865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2438400" cy="34624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>
                <a:solidFill>
                  <a:schemeClr val="tx2">
                    <a:satMod val="130000"/>
                  </a:schemeClr>
                </a:solidFill>
              </a:rPr>
              <a:t>The “Cascade”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3721D0C-8495-4E47-AA62-B325B7409826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7044" name="Picture 2" descr="Fig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183188" cy="38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1" y="762000"/>
            <a:ext cx="670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Rules of Precedence that applies the styles in order from outermost (external styles) to innermost (HTML attributes coded on the page). This set of rules allows the site-wide styles to be configured, but overridden when needed by more granular page-specific styles (such as embedded or inline styles).</a:t>
            </a:r>
          </a:p>
        </p:txBody>
      </p:sp>
    </p:spTree>
    <p:extLst>
      <p:ext uri="{BB962C8B-B14F-4D97-AF65-F5344CB8AC3E}">
        <p14:creationId xmlns:p14="http://schemas.microsoft.com/office/powerpoint/2010/main" val="111576094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4008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Chapter 4 Learning Outcomes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5FCEC9-84BA-42D2-9E57-A241723E363D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52600"/>
            <a:ext cx="788323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3714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Horizontal Rule Element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118350" cy="762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Configures a horizontal line </a:t>
            </a:r>
          </a:p>
          <a:p>
            <a:pPr marL="46863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hr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&gt;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4D2EDA-8C1E-4392-839C-2D010D7E2D86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8008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2194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Borders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85057" y="838200"/>
            <a:ext cx="8382000" cy="5334000"/>
          </a:xfrm>
        </p:spPr>
        <p:txBody>
          <a:bodyPr rtlCol="0">
            <a:noAutofit/>
          </a:bodyPr>
          <a:lstStyle/>
          <a:p>
            <a:pPr>
              <a:buFont typeface="Arial" charset="0"/>
              <a:buChar char="•"/>
            </a:pPr>
            <a:r>
              <a:rPr lang="en-US" altLang="en-US" sz="1800" b="1" dirty="0"/>
              <a:t>Border Property</a:t>
            </a:r>
          </a:p>
          <a:p>
            <a:pPr lvl="1">
              <a:buFont typeface="Arial" charset="0"/>
              <a:buChar char="•"/>
            </a:pPr>
            <a:r>
              <a:rPr lang="en-US" altLang="en-US" sz="1800" b="1" dirty="0"/>
              <a:t>Configures a border on the top, right, bottom, and left sides of an element</a:t>
            </a:r>
          </a:p>
          <a:p>
            <a:pPr lvl="1">
              <a:buFont typeface="Arial" charset="0"/>
              <a:buChar char="•"/>
            </a:pPr>
            <a:endParaRPr lang="en-US" altLang="en-US" sz="1800" b="1" dirty="0"/>
          </a:p>
          <a:p>
            <a:pPr lvl="1">
              <a:buFont typeface="Arial" charset="0"/>
              <a:buChar char="•"/>
            </a:pPr>
            <a:r>
              <a:rPr lang="en-US" altLang="en-US" sz="1800" b="1" dirty="0"/>
              <a:t>Consists of </a:t>
            </a:r>
          </a:p>
          <a:p>
            <a:pPr lvl="2">
              <a:buFont typeface="Wingdings" charset="2"/>
              <a:buChar char="ü"/>
            </a:pPr>
            <a:r>
              <a:rPr lang="en-US" altLang="en-US" sz="1800" b="1" dirty="0"/>
              <a:t>border-width</a:t>
            </a:r>
          </a:p>
          <a:p>
            <a:pPr lvl="2">
              <a:buFont typeface="Wingdings" charset="2"/>
              <a:buChar char="ü"/>
            </a:pPr>
            <a:r>
              <a:rPr lang="en-US" altLang="en-US" sz="1800" b="1" dirty="0"/>
              <a:t>border-style</a:t>
            </a:r>
          </a:p>
          <a:p>
            <a:pPr lvl="2">
              <a:buFont typeface="Wingdings" charset="2"/>
              <a:buChar char="ü"/>
            </a:pPr>
            <a:r>
              <a:rPr lang="en-US" altLang="en-US" sz="1800" b="1" dirty="0"/>
              <a:t>border-color</a:t>
            </a:r>
          </a:p>
          <a:p>
            <a:pPr lvl="2">
              <a:buFont typeface="Arial" charset="0"/>
              <a:buChar char="•"/>
            </a:pPr>
            <a:endParaRPr lang="en-US" altLang="en-US" sz="1800" b="1" dirty="0"/>
          </a:p>
          <a:p>
            <a:pPr marL="517525" lvl="1" indent="0">
              <a:buNone/>
            </a:pPr>
            <a:r>
              <a:rPr lang="en-US" altLang="en-US" sz="1800" b="1" dirty="0"/>
              <a:t>	</a:t>
            </a:r>
            <a:r>
              <a:rPr lang="en-US" altLang="en-US" sz="1800" b="1" dirty="0">
                <a:cs typeface="Times New Roman" panose="02020603050405020304" pitchFamily="18" charset="0"/>
              </a:rPr>
              <a:t> h2 { border: 2px solid #ff0000 }</a:t>
            </a:r>
          </a:p>
          <a:p>
            <a:pPr marL="0" indent="0">
              <a:buNone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800" b="1" dirty="0"/>
              <a:t>Configuring Specific Sides of a Border -- </a:t>
            </a:r>
            <a:r>
              <a:rPr lang="en-US" altLang="en-US" sz="1800" b="1" dirty="0"/>
              <a:t>Use CSS to configure a line on one or more sides of an element</a:t>
            </a:r>
          </a:p>
          <a:p>
            <a:pPr lvl="2">
              <a:buFont typeface="Wingdings" charset="2"/>
              <a:buChar char="ü"/>
            </a:pPr>
            <a:r>
              <a:rPr lang="en-US" altLang="en-US" sz="1800" b="1" dirty="0"/>
              <a:t>border-bottom</a:t>
            </a:r>
          </a:p>
          <a:p>
            <a:pPr lvl="2">
              <a:buFont typeface="Wingdings" charset="2"/>
              <a:buChar char="ü"/>
            </a:pPr>
            <a:r>
              <a:rPr lang="en-US" altLang="en-US" sz="1800" b="1" dirty="0"/>
              <a:t>border-left</a:t>
            </a:r>
          </a:p>
          <a:p>
            <a:pPr lvl="2">
              <a:buFont typeface="Wingdings" charset="2"/>
              <a:buChar char="ü"/>
            </a:pPr>
            <a:r>
              <a:rPr lang="en-US" altLang="en-US" sz="1800" b="1" dirty="0"/>
              <a:t>border-right</a:t>
            </a:r>
          </a:p>
          <a:p>
            <a:pPr lvl="2">
              <a:buFont typeface="Wingdings" charset="2"/>
              <a:buChar char="ü"/>
            </a:pPr>
            <a:r>
              <a:rPr lang="en-US" altLang="en-US" sz="1800" b="1" dirty="0"/>
              <a:t>border-top</a:t>
            </a:r>
          </a:p>
          <a:p>
            <a:pPr lvl="1"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	h2 { border-bottom: 2px solid #ff0000 }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			h2 { border: 2px solid #ff0000; }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				a   { border: 2px solid #ff0000; }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057400"/>
            <a:ext cx="4419600" cy="45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0"/>
            <a:ext cx="3886200" cy="53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4148202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51076" y="5515473"/>
            <a:ext cx="3809999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273050"/>
            <a:r>
              <a:rPr lang="en-US" altLang="en-US" sz="1400">
                <a:solidFill>
                  <a:schemeClr val="bg1"/>
                </a:solidFill>
                <a:cs typeface="Times New Roman" panose="02020603050405020304" pitchFamily="18" charset="0"/>
              </a:rPr>
              <a:t> h2 { border: 2px solid #ff0000; </a:t>
            </a:r>
          </a:p>
          <a:p>
            <a:pPr indent="-273050"/>
            <a:r>
              <a:rPr lang="en-US" altLang="en-US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    	 background-color: #</a:t>
            </a:r>
            <a:r>
              <a:rPr lang="en-US" altLang="en-US" sz="1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cccccc</a:t>
            </a:r>
            <a:r>
              <a:rPr lang="en-US" altLang="en-US" sz="1400" dirty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</a:p>
          <a:p>
            <a:pPr indent="-273050"/>
            <a:r>
              <a:rPr lang="en-US" altLang="en-US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    	 padding-left: 5px;</a:t>
            </a:r>
          </a:p>
          <a:p>
            <a:pPr indent="-273050"/>
            <a:r>
              <a:rPr lang="en-US" altLang="en-US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   	 padding-bottom: 10px;</a:t>
            </a:r>
          </a:p>
          <a:p>
            <a:pPr indent="-273050"/>
            <a:r>
              <a:rPr lang="en-US" altLang="en-US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padding-top: 10px; }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600074" y="239713"/>
            <a:ext cx="8048625" cy="47572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Configure Padding on  Specific Sides of an Element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600074" y="838009"/>
            <a:ext cx="7620000" cy="4916731"/>
          </a:xfrm>
        </p:spPr>
        <p:txBody>
          <a:bodyPr/>
          <a:lstStyle/>
          <a:p>
            <a:pPr>
              <a:buNone/>
            </a:pPr>
            <a:r>
              <a:rPr lang="en-US" sz="1800" b="1" dirty="0"/>
              <a:t>CSS padding Property - </a:t>
            </a:r>
            <a:r>
              <a:rPr lang="en-US" altLang="en-US" sz="1800" b="1" dirty="0"/>
              <a:t>Configures empty space between the content of the HTML element and the border</a:t>
            </a:r>
          </a:p>
          <a:p>
            <a:pPr marL="0" indent="0">
              <a:buNone/>
            </a:pPr>
            <a:endParaRPr lang="en-US" altLang="en-US" sz="100" b="1" dirty="0"/>
          </a:p>
          <a:p>
            <a:pPr marL="0" indent="0">
              <a:buNone/>
            </a:pPr>
            <a:r>
              <a:rPr lang="en-US" altLang="en-US" sz="1800" b="1" dirty="0"/>
              <a:t>	Set to 0px by default</a:t>
            </a:r>
            <a:endParaRPr lang="en-US" altLang="en-US" sz="500" b="1" dirty="0"/>
          </a:p>
          <a:p>
            <a:pPr marL="0" indent="0">
              <a:buNone/>
            </a:pPr>
            <a:r>
              <a:rPr lang="en-US" altLang="en-US" sz="1800" b="1" dirty="0"/>
              <a:t> 	</a:t>
            </a:r>
            <a:r>
              <a:rPr lang="en-US" altLang="en-US" sz="1800" b="1" dirty="0">
                <a:cs typeface="Times New Roman" panose="02020603050405020304" pitchFamily="18" charset="0"/>
              </a:rPr>
              <a:t>h2 { border: 2px solid #ff0000; padding: 5px; }</a:t>
            </a:r>
          </a:p>
          <a:p>
            <a:pPr marL="0" indent="0">
              <a:buNone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1600" b="1" dirty="0"/>
          </a:p>
          <a:p>
            <a:pPr marL="0" indent="0">
              <a:buNone/>
            </a:pPr>
            <a:endParaRPr lang="en-US" altLang="en-US" sz="1600" b="1" dirty="0"/>
          </a:p>
          <a:p>
            <a:pPr marL="0" indent="0">
              <a:buNone/>
            </a:pPr>
            <a:r>
              <a:rPr lang="en-US" altLang="en-US" sz="1600" b="1" dirty="0"/>
              <a:t>No padding property configured: </a:t>
            </a:r>
          </a:p>
          <a:p>
            <a:pPr marL="0" indent="0">
              <a:buNone/>
            </a:pPr>
            <a:endParaRPr lang="en-US" altLang="en-US" sz="1600" b="1" dirty="0"/>
          </a:p>
          <a:p>
            <a:pPr marL="0" indent="0">
              <a:buNone/>
            </a:pPr>
            <a:endParaRPr lang="en-US" altLang="en-US" sz="1600" b="1" dirty="0"/>
          </a:p>
          <a:p>
            <a:pPr marL="0" indent="0">
              <a:buNone/>
            </a:pPr>
            <a:r>
              <a:rPr lang="en-US" altLang="en-US" sz="1800" b="1" dirty="0"/>
              <a:t>Use CSS to configure padding on one or more sides of an element</a:t>
            </a:r>
          </a:p>
          <a:p>
            <a:pPr marL="984250" lvl="1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/>
              <a:t>padding-bottom</a:t>
            </a:r>
          </a:p>
          <a:p>
            <a:pPr marL="984250" lvl="1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/>
              <a:t>padding-left</a:t>
            </a:r>
          </a:p>
          <a:p>
            <a:pPr marL="984250" lvl="1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/>
              <a:t>padding-right</a:t>
            </a:r>
          </a:p>
          <a:p>
            <a:pPr marL="984250" lvl="1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/>
              <a:t>padding-top</a:t>
            </a:r>
          </a:p>
          <a:p>
            <a:pPr lvl="1" indent="-273050" eaLnBrk="1" hangingPunct="1">
              <a:spcAft>
                <a:spcPct val="0"/>
              </a:spcAft>
            </a:pPr>
            <a:endParaRPr lang="en-US" altLang="en-US" sz="1800" b="1" dirty="0"/>
          </a:p>
          <a:p>
            <a:pPr indent="-273050" eaLnBrk="1" hangingPunct="1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	</a:t>
            </a:r>
            <a:endParaRPr lang="en-US" altLang="en-US" sz="1800" b="1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020211"/>
            <a:ext cx="3695700" cy="137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122789"/>
            <a:ext cx="4067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981200"/>
            <a:ext cx="4057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5846163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04800" y="368943"/>
            <a:ext cx="7772400" cy="5476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padding </a:t>
            </a:r>
            <a:r>
              <a:rPr lang="en-US">
                <a:solidFill>
                  <a:schemeClr val="tx2">
                    <a:satMod val="130000"/>
                  </a:schemeClr>
                </a:solidFill>
              </a:rPr>
              <a:t>Property Shorthand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342900" y="916630"/>
            <a:ext cx="7696200" cy="3600986"/>
          </a:xfrm>
        </p:spPr>
        <p:txBody>
          <a:bodyPr/>
          <a:lstStyle/>
          <a:p>
            <a:pPr marL="581025" indent="-457200" eaLnBrk="1" hangingPunct="1">
              <a:spcAft>
                <a:spcPct val="0"/>
              </a:spcAft>
              <a:buFont typeface="Arial" charset="0"/>
              <a:buChar char="•"/>
            </a:pPr>
            <a:r>
              <a:rPr lang="en-US" altLang="en-US" sz="1800" b="1" u="sng" dirty="0"/>
              <a:t>Two</a:t>
            </a:r>
            <a:r>
              <a:rPr lang="en-US" altLang="en-US" sz="1800" b="1" dirty="0"/>
              <a:t> numeric values or percentages</a:t>
            </a:r>
          </a:p>
          <a:p>
            <a:pPr marL="925513" lvl="2" indent="-457200">
              <a:spcAft>
                <a:spcPct val="0"/>
              </a:spcAft>
              <a:buFont typeface="Wingdings" charset="2"/>
              <a:buChar char="ü"/>
            </a:pPr>
            <a:r>
              <a:rPr lang="en-US" altLang="en-US" sz="1800" b="1" dirty="0"/>
              <a:t>first value configures top and bottom padding</a:t>
            </a:r>
          </a:p>
          <a:p>
            <a:pPr marL="925513" lvl="2" indent="-457200">
              <a:spcAft>
                <a:spcPct val="0"/>
              </a:spcAft>
              <a:buFont typeface="Wingdings" charset="2"/>
              <a:buChar char="ü"/>
            </a:pPr>
            <a:r>
              <a:rPr lang="en-US" altLang="en-US" sz="1800" b="1" dirty="0"/>
              <a:t>the second value configures left and right padding</a:t>
            </a:r>
          </a:p>
          <a:p>
            <a:pPr marL="581025" lvl="1" indent="-457200" eaLnBrk="1" hangingPunct="1">
              <a:spcAft>
                <a:spcPct val="0"/>
              </a:spcAft>
              <a:buFont typeface="Arial" charset="0"/>
              <a:buChar char="•"/>
            </a:pPr>
            <a:endParaRPr lang="en-US" altLang="en-US" sz="1800" b="1" dirty="0"/>
          </a:p>
          <a:p>
            <a:pPr marL="581025" lvl="1" indent="-457200" eaLnBrk="1" hangingPunct="1">
              <a:spcAft>
                <a:spcPct val="0"/>
              </a:spcAft>
              <a:buFont typeface="Arial" charset="0"/>
              <a:buChar char="•"/>
            </a:pPr>
            <a:endParaRPr lang="en-US" altLang="en-US" sz="1800" b="1" dirty="0"/>
          </a:p>
          <a:p>
            <a:pPr marL="581025" lvl="1" indent="-457200" eaLnBrk="1" hangingPunct="1">
              <a:spcAft>
                <a:spcPct val="0"/>
              </a:spcAft>
              <a:buFont typeface="Arial" charset="0"/>
              <a:buChar char="•"/>
            </a:pPr>
            <a:endParaRPr lang="en-US" altLang="en-US" sz="1800" b="1" dirty="0"/>
          </a:p>
          <a:p>
            <a:pPr marL="581025" lvl="1" indent="-457200" eaLnBrk="1" hangingPunct="1">
              <a:spcAft>
                <a:spcPct val="0"/>
              </a:spcAft>
              <a:buFont typeface="Arial" charset="0"/>
              <a:buChar char="•"/>
            </a:pPr>
            <a:endParaRPr lang="en-US" altLang="en-US" sz="1800" b="1" dirty="0"/>
          </a:p>
          <a:p>
            <a:pPr marL="581025" lvl="2" indent="-457200" eaLnBrk="1" hangingPunct="1">
              <a:spcAft>
                <a:spcPct val="0"/>
              </a:spcAft>
              <a:buFont typeface="Arial" charset="0"/>
              <a:buChar char="•"/>
            </a:pPr>
            <a:endParaRPr lang="en-US" altLang="en-US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581025" indent="-457200" eaLnBrk="1" hangingPunct="1">
              <a:spcAft>
                <a:spcPct val="0"/>
              </a:spcAft>
              <a:buFont typeface="Arial" charset="0"/>
              <a:buChar char="•"/>
            </a:pPr>
            <a:endParaRPr lang="en-US" altLang="en-US" sz="1800" b="1" dirty="0"/>
          </a:p>
          <a:p>
            <a:pPr marL="581025" indent="-457200">
              <a:buFont typeface="Arial" charset="0"/>
              <a:buChar char="•"/>
              <a:defRPr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numeric values or percentages</a:t>
            </a:r>
          </a:p>
          <a:p>
            <a:pPr marL="581025" lvl="1" indent="-457200"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Configure top, right, bottom, and left padding</a:t>
            </a:r>
          </a:p>
          <a:p>
            <a:pPr marL="581025" indent="-457200" eaLnBrk="1" hangingPunct="1">
              <a:spcAft>
                <a:spcPct val="0"/>
              </a:spcAft>
              <a:buFont typeface="Arial" charset="0"/>
              <a:buChar char="•"/>
            </a:pPr>
            <a:endParaRPr lang="en-US" altLang="en-US" sz="1800" b="1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17594"/>
            <a:ext cx="3619500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 bwMode="auto">
          <a:xfrm>
            <a:off x="5026378" y="4717924"/>
            <a:ext cx="3279759" cy="1145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2575" lvl="2" indent="-273050" eaLnBrk="1" hangingPunct="1"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h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 { border: 2px solid #ff0000;</a:t>
            </a:r>
          </a:p>
          <a:p>
            <a:pPr marL="282575" lvl="2" indent="-273050" eaLnBrk="1" hangingPunct="1"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	    width: 250px; </a:t>
            </a:r>
          </a:p>
          <a:p>
            <a:pPr marL="282575" lvl="2" indent="-273050" eaLnBrk="1" hangingPunct="1"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background-color: #</a:t>
            </a:r>
            <a:r>
              <a:rPr lang="en-US" sz="14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cccccc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;</a:t>
            </a:r>
          </a:p>
          <a:p>
            <a:pPr marL="282575" lvl="2" indent="-273050" eaLnBrk="1" hangingPunct="1"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padding: 30px 10px 5px 20px;</a:t>
            </a:r>
          </a:p>
          <a:p>
            <a:pPr marL="282575" lvl="2" indent="-273050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}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799" y="4537372"/>
            <a:ext cx="3629247" cy="14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 bwMode="auto">
          <a:xfrm>
            <a:off x="5029200" y="2257252"/>
            <a:ext cx="3276937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2575" lvl="2" indent="-273050"/>
            <a:r>
              <a:rPr lang="en-US" alt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h2 { border: 2px solid #ff0000; </a:t>
            </a:r>
          </a:p>
          <a:p>
            <a:pPr marL="282575" lvl="2" indent="-273050"/>
            <a:r>
              <a:rPr lang="en-US" alt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background-color: #</a:t>
            </a:r>
            <a:r>
              <a:rPr lang="en-US" altLang="en-US" sz="14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cccccc</a:t>
            </a:r>
            <a:r>
              <a:rPr lang="en-US" alt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;</a:t>
            </a:r>
          </a:p>
          <a:p>
            <a:pPr marL="282575" lvl="2" indent="-273050"/>
            <a:r>
              <a:rPr lang="en-US" alt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padding: 20px 10px;</a:t>
            </a:r>
          </a:p>
          <a:p>
            <a:pPr marL="282575" lvl="2" indent="-273050"/>
            <a:r>
              <a:rPr lang="en-US" altLang="en-US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}</a:t>
            </a:r>
            <a:endParaRPr lang="en-US" alt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91904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Chapter 3 Learning Outcomes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43978D-2E7C-4B19-BA66-0B5AC71961F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833030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274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333875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Hands-On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19667"/>
            <a:ext cx="4933353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3048000"/>
            <a:ext cx="435428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01149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29718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Types of Graphics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9881" y="689247"/>
            <a:ext cx="8001000" cy="589084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/>
              <a:t>Graphic types commonly used on web pages: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GIF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Graphics Interchange Format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used for line art and logos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Maximum of 256 colors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color can be configured as transparent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animated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lossless compression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interlaced</a:t>
            </a:r>
            <a:endParaRPr lang="en-US" altLang="en-US" sz="1200" b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JPG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Joint Photographic Experts Group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used for photographs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16.7 million colors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lossy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compression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Cannot be animated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Cannot be made </a:t>
            </a:r>
            <a:b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</a:t>
            </a:r>
          </a:p>
          <a:p>
            <a:pPr marL="1230059" lvl="2" indent="-285750">
              <a:buFont typeface="Wingdings 2" panose="05020102010507070707" pitchFamily="18" charset="2"/>
              <a:buChar char="P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Progressive JPEG – similar to interlaced display</a:t>
            </a:r>
            <a:endParaRPr lang="en-US" altLang="en-US" sz="1200" b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PNG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Portable Network Graphic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millions of colors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multiple levels of transparency</a:t>
            </a:r>
            <a:b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(but most browsers do not -- so limit to one transparent color for Web display)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interlacing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lossless compression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Combines the best of GIF &amp; JPEG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support is growing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3450AA-E050-4704-9D36-7CEE09951CC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2" descr="Fig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489325" cy="7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5186" y="3019511"/>
            <a:ext cx="164695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37523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1260"/>
            <a:ext cx="64008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HTML Image Element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01675"/>
            <a:ext cx="8610600" cy="5867400"/>
          </a:xfrm>
        </p:spPr>
        <p:txBody>
          <a:bodyPr rtlCol="0">
            <a:noAutofit/>
          </a:bodyPr>
          <a:lstStyle/>
          <a:p>
            <a:pPr marL="368300" indent="-285750" eaLnBrk="1" fontAlgn="auto" hangingPunct="1"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Configures graphics on a web page</a:t>
            </a:r>
            <a:b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b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8300" indent="-285750" eaLnBrk="1" fontAlgn="auto" hangingPunct="1">
              <a:buFont typeface="Arial" charset="0"/>
              <a:buChar char="•"/>
              <a:defRPr/>
            </a:pP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src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Attribute -- File name of the graphic</a:t>
            </a:r>
          </a:p>
          <a:p>
            <a:pPr marL="368300" indent="-285750" eaLnBrk="1" fontAlgn="auto" hangingPunct="1"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alt Attribute -- Configures alternate text description</a:t>
            </a:r>
          </a:p>
          <a:p>
            <a:pPr marL="368300" indent="-285750" eaLnBrk="1" fontAlgn="auto" hangingPunct="1"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height Attribute -- Height of the graphic in pixels</a:t>
            </a:r>
          </a:p>
          <a:p>
            <a:pPr marL="368300" indent="-285750" eaLnBrk="1" fontAlgn="auto" hangingPunct="1"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width Attribute --Width of the graphic in pixels</a:t>
            </a:r>
          </a:p>
          <a:p>
            <a:pPr marL="368300" indent="-285750" eaLnBrk="1" fontAlgn="auto" hangingPunct="1"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Accessibility</a:t>
            </a:r>
          </a:p>
          <a:p>
            <a:pPr marL="517525" lvl="1" indent="0"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Required:  Configure the alt attribute</a:t>
            </a:r>
          </a:p>
          <a:p>
            <a:pPr marL="730123" lvl="3" indent="0"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Alternate text content to convey the meaning/intent of the image</a:t>
            </a:r>
          </a:p>
          <a:p>
            <a:pPr marL="730123" lvl="3" indent="0"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the file name of the image</a:t>
            </a:r>
          </a:p>
          <a:p>
            <a:pPr marL="730123" lvl="3" indent="0"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alt="" for purely decorative images</a:t>
            </a:r>
          </a:p>
          <a:p>
            <a:pPr marL="517525" lvl="1" indent="0"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Recommended: If your site navigation uses image links for the main navigation, provide simple text links at the bottom of the page.</a:t>
            </a:r>
          </a:p>
          <a:p>
            <a:pPr marL="26543" indent="-342900"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link</a:t>
            </a:r>
          </a:p>
          <a:p>
            <a:pPr marL="883285" lvl="1" indent="-283464"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create an image hyperlink use an anchor element to contain an image element</a:t>
            </a:r>
          </a:p>
          <a:p>
            <a:pPr marL="883285" lvl="1" indent="-283464"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browsers automatically add a border to image links. </a:t>
            </a:r>
          </a:p>
          <a:p>
            <a:pPr marL="883285" lvl="1" indent="-283464"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 CSS to eliminate the border.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img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{ border-style: none; }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7306769-4F46-4EBF-9E5F-3EE157DF757A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57022" y="1045193"/>
            <a:ext cx="5562600" cy="2862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&lt;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img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src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=“dog.jpg” alt=“Dog at computer” height=“100” width=“100”&gt;</a:t>
            </a: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44" y="1439686"/>
            <a:ext cx="2057400" cy="173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57022" y="4719743"/>
            <a:ext cx="6518275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&lt;a href="index.html"&gt;&lt;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img</a:t>
            </a:r>
            <a:r>
              <a:rPr lang="en-US" sz="1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src</a:t>
            </a:r>
            <a:r>
              <a:rPr lang="en-US" sz="1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="home.gif" height="19" width="85" alt="Home"&gt;&lt;/a&gt; </a:t>
            </a:r>
          </a:p>
        </p:txBody>
      </p:sp>
    </p:spTree>
    <p:extLst>
      <p:ext uri="{BB962C8B-B14F-4D97-AF65-F5344CB8AC3E}">
        <p14:creationId xmlns:p14="http://schemas.microsoft.com/office/powerpoint/2010/main" val="108577509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Guidelines for Using Images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304800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Reuse images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image file size with image quality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image load time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appropriate resolution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Specify dimensions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aware of brightness and  contrast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10EDBF-2E79-4F2A-A1D4-BB84527601D5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81000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5335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Images for the Web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05324" cy="4724400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Optimization</a:t>
            </a:r>
          </a:p>
          <a:p>
            <a:pPr marL="831406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/>
              <a:t>Photographs taken with digital cameras are not usually optimized for the Web </a:t>
            </a:r>
          </a:p>
          <a:p>
            <a:pPr marL="831406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the file size of the image</a:t>
            </a:r>
          </a:p>
          <a:p>
            <a:pPr marL="831406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the dimensions of the image to the actual width and height of the image on the web page.</a:t>
            </a:r>
          </a:p>
          <a:p>
            <a:pPr eaLnBrk="1" fontAlgn="auto" hangingPunct="1"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Editing Tools:</a:t>
            </a:r>
          </a:p>
          <a:p>
            <a:pPr marL="831406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 Paint</a:t>
            </a:r>
          </a:p>
          <a:p>
            <a:pPr marL="831406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GIMP (free!)</a:t>
            </a:r>
          </a:p>
          <a:p>
            <a:pPr marL="831406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Adobe Fireworks</a:t>
            </a:r>
          </a:p>
          <a:p>
            <a:pPr marL="831406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Adobe Photoshop</a:t>
            </a:r>
          </a:p>
          <a:p>
            <a:pPr marL="831406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http://pixlr.com/editor (free!) </a:t>
            </a:r>
          </a:p>
          <a:p>
            <a:pPr>
              <a:buFont typeface="Arial" charset="0"/>
              <a:buChar char="•"/>
            </a:pPr>
            <a:r>
              <a:rPr lang="en-US" altLang="en-US" sz="1400" b="1" dirty="0"/>
              <a:t>Choosing Names</a:t>
            </a:r>
          </a:p>
          <a:p>
            <a:pPr lvl="1">
              <a:buFont typeface="Wingdings" charset="2"/>
              <a:buChar char="ü"/>
            </a:pPr>
            <a:r>
              <a:rPr lang="en-US" altLang="en-US" sz="1400" b="1" dirty="0"/>
              <a:t>Use all lowercase letters </a:t>
            </a:r>
          </a:p>
          <a:p>
            <a:pPr lvl="1">
              <a:buFont typeface="Wingdings" charset="2"/>
              <a:buChar char="ü"/>
            </a:pPr>
            <a:r>
              <a:rPr lang="en-US" altLang="en-US" sz="1400" b="1" dirty="0"/>
              <a:t>Do not use punctuation symbols and spaces</a:t>
            </a:r>
          </a:p>
          <a:p>
            <a:pPr lvl="1">
              <a:buFont typeface="Wingdings" charset="2"/>
              <a:buChar char="ü"/>
            </a:pPr>
            <a:r>
              <a:rPr lang="en-US" altLang="en-US" sz="1400" b="1" dirty="0"/>
              <a:t>Do not change the file extensions </a:t>
            </a:r>
            <a:br>
              <a:rPr lang="en-US" altLang="en-US" sz="1400" b="1" dirty="0"/>
            </a:br>
            <a:r>
              <a:rPr lang="en-US" altLang="en-US" sz="1400" b="1" i="1" dirty="0"/>
              <a:t>(should be .gif, .jpg, .jpeg, or .</a:t>
            </a:r>
            <a:r>
              <a:rPr lang="en-US" altLang="en-US" sz="1400" b="1" i="1" dirty="0" err="1"/>
              <a:t>png</a:t>
            </a:r>
            <a:r>
              <a:rPr lang="en-US" altLang="en-US" sz="1400" b="1" i="1" dirty="0"/>
              <a:t>)</a:t>
            </a:r>
          </a:p>
          <a:p>
            <a:pPr lvl="1">
              <a:buFont typeface="Wingdings" charset="2"/>
              <a:buChar char="ü"/>
            </a:pPr>
            <a:r>
              <a:rPr lang="en-US" altLang="en-US" sz="1400" b="1" dirty="0"/>
              <a:t>Keep your file names short but descriptive</a:t>
            </a:r>
          </a:p>
          <a:p>
            <a:pPr lvl="2">
              <a:buFont typeface="Arial" charset="0"/>
              <a:buChar char="•"/>
            </a:pPr>
            <a:r>
              <a:rPr lang="en-US" altLang="en-US" sz="1400" b="1" dirty="0"/>
              <a:t>i1.gif is probably too short</a:t>
            </a:r>
          </a:p>
          <a:p>
            <a:pPr lvl="2">
              <a:buFont typeface="Arial" charset="0"/>
              <a:buChar char="•"/>
            </a:pPr>
            <a:r>
              <a:rPr lang="en-US" altLang="en-US" sz="1400" b="1" dirty="0"/>
              <a:t>myimagewithmydogonmybirthday.gif is too long</a:t>
            </a:r>
          </a:p>
          <a:p>
            <a:pPr lvl="2">
              <a:buFont typeface="Arial" charset="0"/>
              <a:buChar char="•"/>
            </a:pPr>
            <a:r>
              <a:rPr lang="en-US" altLang="en-US" sz="1400" b="1" dirty="0"/>
              <a:t>dogbday.gif may be just about right</a:t>
            </a:r>
          </a:p>
          <a:p>
            <a:pPr marL="411480" indent="-34290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small image configured to link to a larger version of that image.</a:t>
            </a:r>
          </a:p>
          <a:p>
            <a:pPr marL="68580" indent="0"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&lt;a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href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=“big.jpg”&gt;&lt;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img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src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=“small.jpg” alt=“country road” width=“200” height=“100”&gt;&lt;/a&gt;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US" altLang="en-US" sz="2200" b="1" dirty="0"/>
          </a:p>
          <a:p>
            <a:pPr marL="486918" lvl="1" indent="-285750" eaLnBrk="1" fontAlgn="auto" hangingPunct="1">
              <a:buFont typeface="Wingdings" panose="05000000000000000000" pitchFamily="2" charset="2"/>
              <a:buChar char="ü"/>
              <a:defRPr/>
            </a:pP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C435567-C467-4419-9962-37661EABE189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6800" y="2667000"/>
            <a:ext cx="3962400" cy="2353969"/>
            <a:chOff x="2438400" y="2353857"/>
            <a:chExt cx="3962400" cy="2353969"/>
          </a:xfrm>
        </p:grpSpPr>
        <p:pic>
          <p:nvPicPr>
            <p:cNvPr id="6" name="Picture 5" descr="figure4_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2292" y="2590800"/>
              <a:ext cx="3238508" cy="211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7" name="U-Turn Arrow 8"/>
            <p:cNvSpPr/>
            <p:nvPr/>
          </p:nvSpPr>
          <p:spPr bwMode="auto">
            <a:xfrm>
              <a:off x="2819400" y="2353857"/>
              <a:ext cx="996247" cy="747059"/>
            </a:xfrm>
            <a:prstGeom prst="uturnArrow">
              <a:avLst>
                <a:gd name="adj1" fmla="val 28419"/>
                <a:gd name="adj2" fmla="val 25000"/>
                <a:gd name="adj3" fmla="val 25000"/>
                <a:gd name="adj4" fmla="val 43750"/>
                <a:gd name="adj5" fmla="val 6823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" name="Picture 7" descr="figure4_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400" y="3121146"/>
              <a:ext cx="635002" cy="41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4190937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6788"/>
            <a:ext cx="76200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background-image Property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7467600" cy="5170646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/>
              <a:t>Configures a background-image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/>
              <a:t>By default, background images tile (repeat) </a:t>
            </a:r>
          </a:p>
          <a:p>
            <a:pPr marL="0" indent="0" eaLnBrk="1" hangingPunct="1">
              <a:buNone/>
            </a:pPr>
            <a:r>
              <a:rPr lang="en-US" altLang="en-US" sz="1400" b="1" dirty="0">
                <a:cs typeface="Times New Roman" panose="02020603050405020304" pitchFamily="18" charset="0"/>
              </a:rPr>
              <a:t>		body { background-image: </a:t>
            </a:r>
            <a:r>
              <a:rPr lang="en-US" altLang="en-US" sz="1400" b="1" dirty="0" err="1">
                <a:cs typeface="Times New Roman" panose="02020603050405020304" pitchFamily="18" charset="0"/>
              </a:rPr>
              <a:t>url</a:t>
            </a:r>
            <a:r>
              <a:rPr lang="en-US" altLang="en-US" sz="1400" b="1" dirty="0">
                <a:cs typeface="Times New Roman" panose="02020603050405020304" pitchFamily="18" charset="0"/>
              </a:rPr>
              <a:t>(background1.gif); }</a:t>
            </a: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400" b="1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b="1" dirty="0">
                <a:cs typeface="Times New Roman" panose="02020603050405020304" pitchFamily="18" charset="0"/>
              </a:rPr>
              <a:t>To have no-repeat use: </a:t>
            </a:r>
            <a:r>
              <a:rPr lang="en-US" sz="1400" b="1" dirty="0">
                <a:cs typeface="Times New Roman" panose="02020603050405020304" pitchFamily="18" charset="0"/>
              </a:rPr>
              <a:t>background-repeat: no-repeat;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cs typeface="Times New Roman" panose="02020603050405020304" pitchFamily="18" charset="0"/>
              </a:rPr>
              <a:t>Example: </a:t>
            </a:r>
            <a:endParaRPr lang="en-US" altLang="en-US" sz="1400" b="1" dirty="0">
              <a:cs typeface="Times New Roman" panose="02020603050405020304" pitchFamily="18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286000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757488" y="1609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9873"/>
            <a:ext cx="4222129" cy="3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4321747"/>
            <a:ext cx="7162800" cy="2063113"/>
            <a:chOff x="1676400" y="4321747"/>
            <a:chExt cx="7162800" cy="2063113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257800" y="4321747"/>
              <a:ext cx="3581400" cy="14369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0" tIns="0" rIns="0" bIns="0" rtlCol="0">
              <a:norm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5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5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5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5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Times New Roman" pitchFamily="18" charset="0"/>
                </a:rPr>
                <a:t>h2 { background-color: #d5edb3;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Times New Roman" pitchFamily="18" charset="0"/>
                </a:rPr>
                <a:t>	color: #5c743d;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Times New Roman" pitchFamily="18" charset="0"/>
                </a:rPr>
                <a:t>	font-family: Georgia, "Times New Roman", serif;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Times New Roman" pitchFamily="18" charset="0"/>
                </a:rPr>
                <a:t>	padding-left: 30px;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Times New Roman" pitchFamily="18" charset="0"/>
                </a:rPr>
                <a:t>    background-image: </a:t>
              </a:r>
              <a:r>
                <a:rPr lang="en-US" sz="1200" b="1" dirty="0" err="1">
                  <a:solidFill>
                    <a:schemeClr val="bg1"/>
                  </a:solidFill>
                  <a:cs typeface="Times New Roman" pitchFamily="18" charset="0"/>
                </a:rPr>
                <a:t>url</a:t>
              </a:r>
              <a:r>
                <a:rPr lang="en-US" sz="1200" b="1" dirty="0">
                  <a:solidFill>
                    <a:schemeClr val="bg1"/>
                  </a:solidFill>
                  <a:cs typeface="Times New Roman" pitchFamily="18" charset="0"/>
                </a:rPr>
                <a:t>(trilliumbullet.gif);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Times New Roman" pitchFamily="18" charset="0"/>
                </a:rPr>
                <a:t>    background-repeat: no-repeat; 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Times New Roman" pitchFamily="18" charset="0"/>
                </a:rPr>
                <a:t>}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76400" y="5908610"/>
              <a:ext cx="40290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238864702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4620"/>
            <a:ext cx="77724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010150" cy="3733800"/>
          </a:xfrm>
        </p:spPr>
        <p:txBody>
          <a:bodyPr rtlCol="0">
            <a:noAutofit/>
          </a:bodyPr>
          <a:lstStyle/>
          <a:p>
            <a:pPr marL="296863" indent="-28575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RGBA - Four values are required:</a:t>
            </a:r>
          </a:p>
          <a:p>
            <a:pPr marL="814388" lvl="1" indent="-285750">
              <a:buFont typeface="Wingdings" panose="05000000000000000000" pitchFamily="2" charset="2"/>
              <a:buChar char="ü"/>
              <a:defRPr/>
            </a:pPr>
            <a:r>
              <a:rPr lang="en-US" sz="1800" b="1" dirty="0"/>
              <a:t>red color, green color, blue color, and alpha(transparency) decimal values from 0 to 255.</a:t>
            </a:r>
          </a:p>
          <a:p>
            <a:pPr marL="814388" lvl="1" indent="-285750">
              <a:buFont typeface="Wingdings" panose="05000000000000000000" pitchFamily="2" charset="2"/>
              <a:buChar char="ü"/>
              <a:defRPr/>
            </a:pPr>
            <a:r>
              <a:rPr lang="en-US" sz="1800" b="1" dirty="0"/>
              <a:t>The alpha value must be a number between </a:t>
            </a:r>
            <a:r>
              <a:rPr lang="en-US" sz="1800" b="1" dirty="0">
                <a:cs typeface="Times New Roman" pitchFamily="18" charset="0"/>
              </a:rPr>
              <a:t>0</a:t>
            </a:r>
            <a:r>
              <a:rPr lang="en-US" sz="1800" b="1" dirty="0"/>
              <a:t> (transparent) and </a:t>
            </a:r>
            <a:r>
              <a:rPr lang="en-US" sz="1800" b="1" dirty="0">
                <a:cs typeface="Times New Roman" pitchFamily="18" charset="0"/>
              </a:rPr>
              <a:t>1</a:t>
            </a:r>
            <a:r>
              <a:rPr lang="en-US" sz="1800" b="1" dirty="0"/>
              <a:t> (opaque).</a:t>
            </a:r>
          </a:p>
          <a:p>
            <a:pPr marL="873126" lvl="2" indent="0">
              <a:buNone/>
              <a:defRPr/>
            </a:pPr>
            <a:r>
              <a:rPr lang="en-US" sz="1800" b="1" dirty="0"/>
              <a:t>Example:</a:t>
            </a:r>
          </a:p>
          <a:p>
            <a:pPr marL="873126" lvl="2" indent="0">
              <a:spcBef>
                <a:spcPts val="0"/>
              </a:spcBef>
              <a:buNone/>
              <a:defRPr/>
            </a:pPr>
            <a:r>
              <a:rPr lang="en-US" sz="1800" b="1" dirty="0">
                <a:cs typeface="Times New Roman" pitchFamily="18" charset="0"/>
              </a:rPr>
              <a:t>h1 { color: #</a:t>
            </a:r>
            <a:r>
              <a:rPr lang="en-US" sz="1800" b="1" dirty="0" err="1">
                <a:cs typeface="Times New Roman" pitchFamily="18" charset="0"/>
              </a:rPr>
              <a:t>ffffff</a:t>
            </a:r>
            <a:r>
              <a:rPr lang="en-US" sz="1800" b="1" dirty="0">
                <a:cs typeface="Times New Roman" pitchFamily="18" charset="0"/>
              </a:rPr>
              <a:t>;</a:t>
            </a:r>
          </a:p>
          <a:p>
            <a:pPr marL="873126" lvl="2" indent="0">
              <a:spcBef>
                <a:spcPts val="0"/>
              </a:spcBef>
              <a:buNone/>
              <a:defRPr/>
            </a:pPr>
            <a:r>
              <a:rPr lang="en-US" sz="1800" b="1" dirty="0">
                <a:cs typeface="Times New Roman" pitchFamily="18" charset="0"/>
              </a:rPr>
              <a:t>        color: </a:t>
            </a:r>
            <a:r>
              <a:rPr lang="en-US" sz="1800" b="1" dirty="0" err="1">
                <a:cs typeface="Times New Roman" pitchFamily="18" charset="0"/>
              </a:rPr>
              <a:t>rgba</a:t>
            </a:r>
            <a:r>
              <a:rPr lang="en-US" sz="1800" b="1" dirty="0">
                <a:cs typeface="Times New Roman" pitchFamily="18" charset="0"/>
              </a:rPr>
              <a:t>(255, 255, 255, 0.7);</a:t>
            </a:r>
          </a:p>
          <a:p>
            <a:pPr marL="873126" lvl="2" indent="0">
              <a:spcBef>
                <a:spcPts val="0"/>
              </a:spcBef>
              <a:buNone/>
              <a:defRPr/>
            </a:pPr>
            <a:r>
              <a:rPr lang="en-US" sz="1800" b="1" dirty="0">
                <a:cs typeface="Times New Roman" pitchFamily="18" charset="0"/>
              </a:rPr>
              <a:t>        font-size: 5em; padding-right: 10px;</a:t>
            </a:r>
          </a:p>
          <a:p>
            <a:pPr marL="873126" lvl="2" indent="0">
              <a:spcBef>
                <a:spcPts val="0"/>
              </a:spcBef>
              <a:buNone/>
              <a:defRPr/>
            </a:pPr>
            <a:r>
              <a:rPr lang="en-US" sz="1800" b="1" dirty="0">
                <a:cs typeface="Times New Roman" pitchFamily="18" charset="0"/>
              </a:rPr>
              <a:t>        text-align: right; </a:t>
            </a:r>
            <a:br>
              <a:rPr lang="en-US" sz="1800" b="1" dirty="0">
                <a:cs typeface="Times New Roman" pitchFamily="18" charset="0"/>
              </a:rPr>
            </a:br>
            <a:r>
              <a:rPr lang="en-US" sz="1800" b="1" dirty="0">
                <a:cs typeface="Times New Roman" pitchFamily="18" charset="0"/>
              </a:rPr>
              <a:t>        font-family: Verdana, Helvetica, sans-serif; </a:t>
            </a:r>
          </a:p>
          <a:p>
            <a:pPr marL="873126" lvl="2" indent="0">
              <a:spcBef>
                <a:spcPts val="0"/>
              </a:spcBef>
              <a:buNone/>
              <a:defRPr/>
            </a:pPr>
            <a:r>
              <a:rPr lang="en-US" sz="1800" b="1" dirty="0">
                <a:cs typeface="Times New Roman" pitchFamily="18" charset="0"/>
              </a:rPr>
              <a:t>}</a:t>
            </a:r>
          </a:p>
          <a:p>
            <a:pPr marL="354013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cs typeface="Times New Roman" pitchFamily="18" charset="0"/>
              </a:rPr>
              <a:t>HSLA</a:t>
            </a:r>
          </a:p>
          <a:p>
            <a:pPr marL="971550" lvl="1" indent="-34290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hue, saturation, light, alpha</a:t>
            </a:r>
          </a:p>
          <a:p>
            <a:pPr marL="971550" lvl="1" indent="-34290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Hue is a value between 0 and 360</a:t>
            </a:r>
          </a:p>
          <a:p>
            <a:pPr marL="971550" lvl="1" indent="-34290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Saturation: percent</a:t>
            </a:r>
          </a:p>
          <a:p>
            <a:pPr marL="971550" lvl="1" indent="-34290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Lightness: percent</a:t>
            </a:r>
          </a:p>
          <a:p>
            <a:pPr marL="971550" lvl="1" indent="-34290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Optional alpha: from 0 to 1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93152EF-557E-4DC1-B7B5-7CDFC43FBA95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3782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69" y="4343400"/>
            <a:ext cx="178736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158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78738" cy="7985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Overview of Cascading Style Sheets (CSS)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3313"/>
            <a:ext cx="8763000" cy="3773487"/>
          </a:xfrm>
        </p:spPr>
        <p:txBody>
          <a:bodyPr rtlCol="0">
            <a:normAutofit/>
          </a:bodyPr>
          <a:lstStyle/>
          <a:p>
            <a:pPr marL="16002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See what is possible with CSS:</a:t>
            </a:r>
          </a:p>
          <a:p>
            <a:pPr marL="109728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Visit </a:t>
            </a: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  <a:hlinkClick r:id="rId3"/>
              </a:rPr>
              <a:t>http://www.csszengarden.com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6002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Style Sheets</a:t>
            </a:r>
          </a:p>
          <a:p>
            <a:pPr marL="452628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used for years in Desktop Publishing</a:t>
            </a:r>
          </a:p>
          <a:p>
            <a:pPr marL="452628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apply typographical styles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and spacing to printed media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6002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CSS</a:t>
            </a:r>
          </a:p>
          <a:p>
            <a:pPr marL="452628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provides the functionality of style sheets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(and much more)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for web developers</a:t>
            </a:r>
          </a:p>
          <a:p>
            <a:pPr marL="452628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 flexible, cross-platform, standards-based language developed by the W3C. 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5ED6CF-6F1B-422F-A85D-06A2B944D432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6" name="Picture 2" descr="Figure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9797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182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ig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5562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903"/>
            <a:ext cx="4419600" cy="46741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CSS  Advantages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001000" cy="198120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Greater typography and page layout control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Style is separate from structure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Styles can be stored in a separate document and associated with the web page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Potentially smaller documents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Easier site maintenance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19FD4F-FCC5-48AD-9CB7-D3AC2646F4E7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287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1628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Cascading  Style Sheets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848600" cy="4191000"/>
          </a:xfrm>
        </p:spPr>
        <p:txBody>
          <a:bodyPr rtlCol="0"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Inline Styles</a:t>
            </a:r>
          </a:p>
          <a:p>
            <a:pPr marL="688086" lvl="1" indent="-285750" eaLnBrk="1" fontAlgn="auto" hangingPunct="1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section</a:t>
            </a:r>
          </a:p>
          <a:p>
            <a:pPr marL="688086" lvl="1" indent="-285750" eaLnBrk="1" fontAlgn="auto" hangingPunct="1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 style attribute</a:t>
            </a:r>
          </a:p>
          <a:p>
            <a:pPr marL="688086" lvl="1" indent="-285750" eaLnBrk="1" fontAlgn="auto" hangingPunct="1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only to the specific element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Embedded Styles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section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 style element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to the entire web page document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Styles</a:t>
            </a:r>
          </a:p>
          <a:p>
            <a:pPr marL="688086" lvl="1" indent="-285750" fontAlgn="auto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 text file with .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css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file extension</a:t>
            </a:r>
          </a:p>
          <a:p>
            <a:pPr marL="688086" lvl="1" indent="-285750" fontAlgn="auto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with a HTML link element in the head section of a web page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Imported Styles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to External Styles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We’ll concentrate on the other three types of styles.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BB7B4DA-C7BB-4940-929B-D360CAE5CDE3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79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470525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Syntax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77034" y="1064072"/>
            <a:ext cx="72390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Style sheets are composed of  "Rules" that describe the styling to be applied. </a:t>
            </a:r>
            <a:b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Each Rule contains a Selector and a Declaration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A5CE59A-6FEB-429C-82EA-66966681C718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738438" y="2786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9" name="Picture 2" descr="Fig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34" y="2221764"/>
            <a:ext cx="3886200" cy="112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3145001"/>
            <a:ext cx="7620000" cy="30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196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Example</a:t>
            </a: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Configure a web page to display blue text and yellow background.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body { color:  blue;</a:t>
            </a: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            background-color:  yellow; }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This could also be written using hexadecimal color values as shown below.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body { color:  #0000FF;</a:t>
            </a: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            background-color:  #FFFF00; }</a:t>
            </a:r>
          </a:p>
        </p:txBody>
      </p:sp>
    </p:spTree>
    <p:extLst>
      <p:ext uri="{BB962C8B-B14F-4D97-AF65-F5344CB8AC3E}">
        <p14:creationId xmlns:p14="http://schemas.microsoft.com/office/powerpoint/2010/main" val="6833995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38560" y="304800"/>
            <a:ext cx="5552640" cy="4572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Common Formatting CSS Properties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B92C42-4D57-46E9-920A-163069EA5D57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68910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188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14864PHOTO" val="/9j/4AAQSkZJRgABAQAAAQABAAD/2wBDAAMCAgMCAgMDAwMEAwMEBQgFBQQEBQoHBwYIDAoMDAsKCwsNDhIQDQ4RDgsLEBYQERMUFRUVDA8XGBYUGBIUFRT/2wBDAQMEBAUEBQkFBQkUDQsNFBQUFBQUFBQUFBQUFBQUFBQUFBQUFBQUFBQUFBQUFBQUFBQUFBQUFBQUFBQUFBQUFBT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7TLueUA+UXGfStiS72R8qAfpUFhCGH7vlKTUYX3V8vdnoDBcSTAkBgB71ga5NPscK7qfZq15ZXt0C+tYmqZdSTQrgqaaORW8u4rk+ZNMATxlzUuo38yW+fPkHH980y8QS3Kexo1SzDWvHpSs+5PskY9rqU81yALmV8dRvJr6k/Y7hs9V+IiLe28F7b/Z3BFxGHXOOODXyrpdt5N6T68V9M/se3YsfHSKTgtkV6OH5rbGlOCclF7WZ96N4H8Oyh/+JBpfH/TlH/hXz/8AFjXtO8M609nb6Np1u7HCologJ/SvpyE7jJXyH+0Sh/4WJafX+lfSYaNPmtJI+UxHMqsY3+Ju5xeo6lcX83FrAg6sghA4p9pMlsA/9nwO/oYVP9KkEZ+1yegQVIV9qnEuEanuxVvQ7FNUvduU77VZrxgo063jHtAorjPEj3FvLuWBEHsgFd6y7ge2aytT0JL/AIaTr71jGvCO8B/WOzMvwf4203TVH22G3cj/AJ6Rqf5iulg+OXhy0kykFtG6ngoig/oK52P4b2lwCWkHPvVQ/B3TySfMHPvV+2pT1aaNoTp1FeTO9j/aK0L+Ig/8CFWz8ddDlQMJogCO5H+Feb/8Kd0//noPzqNvg5bdpRj61XPT8/vKcMO9z0ST456MDxcQ/pTx8btJZARdxD2rzCT4OW+f9aPzqN/gjG67lugM9t9VGpS7v7znqUKL+GVj1BfjZpbH/j5iAqQ/FzRphva4iJ+tePzfBBlPy3f/AI/UY+CFx2vCB/10rZVqK6v7zJYemvto9hb4taOvSaP8xVO5+K+lysCJkH415X/wpC5/5/T/AN/Khm+CF0zcXp/7+VaxVBbmsaS6SR6k/wATtLc8zp+dV5/Hml3YGLqOPHqeteZD4I3f/P8AH/v5R/wpO7XrfEf9tDWM8VQew+R/zo9Dk8TaZP1vYvzqvPr2nIARdxc+9cG3wU1H+G+b/v4agf4OarCObtnHpvrBVYN6DVG+jmjtZvEFg44u4/zrOu9bsliJ+0x/nXMf8Kj1TP8Ax8N/31Tk+DupTHa1ycf71ROslszVULfbRcudVt5Sdk6nPoaqNdqyH94MUxvg1qUQ+W5P/fVQt8LdYiP+vZwO26uKVe5appO7mmR3E0TDHmr+dZs7RuT+8U/jWsvwx1WX+JvzNPb4S6nsLbjx70vbzOm8e5yV1abzkYNOtoVj5YgYron+GuqD+I/marv8NdUzyzY+poWImmJcl/iM5rmPGAwqJpix4rVf4dX6L1NVpPAmooeGIrp+uM2vS/nRiXWpPyqqTg46VR+13LPxG2PpW9/wiWpI5Hlk++KlTwxqK/8ALI/980/rrDmpfzI597S5cl2RhnmofszqcMSPxrrZNB1LygvlHjj7tU28MalK3+pP5GsY4ybeskF6PcwGtF25L81VmxEODmuobwxqHQwEn/dpjeEtQfn7Mc/7tdUMRfeSC9E520txcxF2IBBxTJoTHnbzXSHwfqqHCWzY6/dNMPhPVc82rf8AfJrkeLlzP3kZPkvozjLtp96bEYjvirEM06pyprp28MajF/y6s2f9mkHhzUG/5dSP+A1tCvfeaI9zuc+l5cQklYy+apT3dzM/zQsATXXx6LfW5Ja0Yg8fdqObS71v+XJv++K0+tTWiaY+Xm2Zyu4Km7jd6Unnn+7XQpoV3NJte0ZB67alPhiZj/qD+Vbxxq+0HJ5nMLJuYDFTKwXkmugbw5cRKWW3JI7baRdIu2PNkR/wCnLH0/hZpGkmtzEe4TYQGGfSoFeXP3TXSjR5VXJtCD/uU46XMP8Alg3/AHzXKsRBO8R+yXc51JZO4NSIxatw6XKoP7hv++agW0mU/wDHuf8AvmuqOLutROHLsylGvHSm7znAFaiwyr/ywYf8Bpgs5d2fKPPtT+somz7lBd7HoaQWcjHJQ/lWsltKo/1R/KlNue+4H0qJYqX2Qs+5mx2zD+E1MrMnHlE474q4Lc46nmo5FCHDE8VccV3KSfcjW529YiPwoNwznKocUyRlY9Tj61WdHZsxuQldtHFU7vqCUnsy0bl14K4qe2uju6VRSHcfmc/nUsUSI4xJn8awr1oPaI/Zz7nQ2Vw7SrkHbXeaU/8Ao64POK8809IjInznP1r0HRIU8n5X3nHPNeFN635bHLioyVPVmnGxbrUjj5M+tNVNtOf7tZ8x4+pNYfK/PAp2roHtpMdMVHB96pL9S1lIB1IqZSlbQ0pycJJo8K8VRLb6hIXwBnvXE3G15XGRt9a7P4hwyLcPwRzXBIkrSDPTNfM4qChPme59ThK0mtQe3CuNrVp2EK7Msw4qoU2n3qxbt8qmvLqzlJHfUbmy+mGXk4rn9csBMSQ278a21G5ao3luWPSpo3hK5rBOK0PoXSpTZx+WeTnNP1G+5+6fyqvp8oDYqW8l5FfS8p4wQQ/2igYj7vHNZ2u2IhgOOa1LO7EUfXrVDWbsPGRWLc1saJ6Hmt1K6XoG0gZ9KtXsxNt07U7V5Q06fWoGkHk4qOafYVzLs23X0fYbq91/ZvuxZ/ES3wwQM2M9uorw+Bla75Net/BHZD4z0w5HNyn8xXs4WvGyjI66VNOSfkz9QLVvkcngkDrXyV+0Kh/4WFaMRgep6dK+tVVXMmexFfLn7SNsv/CQWkhwMivei92j4vFq1WPqzz+RdtzJ7oMUhUntUjxIyxEYyAP5U+sJtt3YqkOebZAV+XkZFIiwsOjD8KsUVUZ26GfsiuXRTgbsfSjzU/2qsdmqvVuouyK9mHmp/tVMPmUfMahoqebyQez8x0i8/eNV2iG7JlbmpqhdfmNZTtLoaQSjvqRvKifxSH8KfGyypuEjj60uwe9RunzVHIjTmX8qJto/56vTWwpx5rmotlTwDapqalJNENp9Bhcf89HNJu+X/WPViobheVrGNNIiyEW6WI8u5/CiS+FwoVGbI9ai2D0pVXaaty0KVk72H+bJj7x/OgPJ2Yj8aKbJ93jrWMlcrn8iQSvnlz+dSJLtOd351TWF3NSsg2EMaIUlzIUpXVrFoTsvIwfpSPqUiqQRwarxyxwrw2DVO7vOT+8GO/NdE4KJNn3Zaa5dhwAarvcspycDHvWPdeIYbNDtcfhXNah4z81yAa5G3saQh7y3Ok1TxBHaRknb+dcPq3xKS0cgbePSqerakbyNsmuPvNFjuHLEjmkqSPSdKHY25PjKQxAgyAfQ1Um+NjRZzBjHsa5e40trcnnIrLn0pLskMM59qtUlch0o9jq5fjq7SkLCTz2Bqza/Gid8H7I//fLVzVloNlbRIdgEmOeKumWK3GDgCuuMqS+yjH2HmdrZfF3fEGe0Of8AcNalt8WYmAzbqv1U15TdeI4Y2NvH8x9qdZW95fSZCkA1qq1NfZRfsV3Pc9N+Kdm8WHhTOe4rbtfHFhd9UiH414K/hy7lTcshTHbNVjZ6naP8szHHvXK6VFu9hyoQSvzM+k49U0+7GQkXHvUqvaP92FD9K8H8Oale25k+0sTyMc13ej+LdhCu2K0UaK2RxTouOzPQY1smY77dSP8AdqTytPx/x7J/3zWHba9BKAdw5rUhuIrhMhhUys9tjOM6q0JJYdNZfmtl/BajFvpeOLYf98UioXkwKk2MlZypJmsZvqxn2fTFIItQT7pStBYOP+PVB/wGniV2GCODS7efapi1TVrDdWX2WV20qwf/AJd0x34pBoWk4/1A/wC+asUDr0qZK4/az7lY6FpOP9QP++ahbw5pOP8AUL/3zV5vumo6qKshc0nuzNbw9pan/UKf+A1XfwtYZyI159q2qqtF8xoHd9zJfwvY4+4Pyph8Faa53FeTz0rYaKpE+7Vxm47ESlKPUwv+EH0zP3P/AB2q83w+0yVy2Ov+zXTVE336iTbBTk+pzDfDnTM9B/3zTf8AhXumqMAD/vmuo/ipVHyntWMqbltJoftZx2OUb4a6e/oPwFIvwtsFbO4fkK6l+nFRhuxqfZy/nZUcRU6nOj4dWkMgwwwPYVuRaBBpcCNGwJbgipuN3emydFqXGVPVSbHOrzq1yCRKgZTnoatUq9a6aalJXsczIIFOc4q3JxC5PTFRr1qz5X2iAp6is1KaqJWHFniXxFK+e+FrzkOGYfKa9T+JVn5Rk9q8sgf95t9a+dzD4z6bBarUdIoY8CpLeI7akSE5qWNOK8qm4dWe66atdEkMQYc8USwhqmGNtIelEqqWxleZ61aOVlI5p97NuYVrCwXBKAEeoqKSx3HkD8RX1Ks9zxzPs8sp571FqkBaM+9a0EX2dcYHPPSmX8u2I/KPyqebU1Wx5jr0XlSxnpk1TZ/3XWuj8QKLgDgce1YC2LMD1xW8aaZLMgMzXaBT3r1X4SLJD4w0o5PNzF/6EK81W123nJxivTfhzcRWniHTHYgYkU/qK5lR5Kjlc6qbaV12P1HgJZJMnqQRXzZ+0zbN9usnHvX0BoEq3fh/T7hSSHjzuzXE/FD4dyeM2gMbqNvGMdK+kw81yK7PjMRF+3ipbJ/mfNNmjNEC3YVY3ivbx+zwzW8B+1RoR1HNMf8AZ1LD/j8j/M0qk1ze6dlWlJzvBq3qeJ7xRvFezn9nN1OReR8f7RpH/Z+uMcXEf5msedmHspd1954zuGDUNeyt+z3ddrhM/U1EfgFqWOJUP/ATW8GmtWWqUn1X3nj9Fest+z/qjH/WL/3yajb4D6ypwGXA/wBg1paPcr2Mu6+88qpQAwr1Q/AjWvVT/wAANQSfA7W1cjyyQPRamVlszOVGa2a+8808sVE6DdXp3/CkNb/55H/vmo5PgpratjyW/wC+am67mXsZ91955p5YpVXaK9IX4La5j/Ut/wB8Go5fg/rkBA8knP8AsVLs+o/Y1I6u33nntI67jXdy/CXXlH+ob/vmoJPhTryDmFh/wCo5V3J5JnEbB6U112iuvl+GuvRH/UN/3xVS4+H2tYBlgYAdPlxT5YfaZcYO/vHM02RxEu41r6h4e1OzhI+zsAO+2uS1S7lsInM4Ix68VzTdn7pt7NPZmjPqqQRE8cVyWs+NBb78Hke9YGr67EzOPMI/4FXFaprFqs/zyEjv81aRty3T1Lp0rSTex0Or+P7llxEx5rn28YatLJks3l55+lUH1iwSMsvP41haj41htgQqjj6UKcn8Z6SpwlsjsG12S5X5mOPrWVeawLckk/rXnN34we7n/dZH0NV7zV7m4jACua1UKPWRssI3qkehxeKRMeuRUV3rTZ4NcPY+cjAndWi0zsuMHNZz9kl7rHKg0bAnuZmy2SKkXVLez5lxx1qhbomwFg+7H96quoW0UgPyufxrhlUlsjkcZItaj4402zDNuXP1rktR8brrDlLVtrH0qxL4NW+kLAE7ucE1Pb+AZbZt0cY/KnyeZqqTZa8M20UVqlxdHMpJzk11a+MLe2i8uHGRxXKR+GLyWXawZE/EVv2HhO1tlDyycj+8TRyeZSoou2/i1nQ+Y2Dnir1rq6XLjcxI+lVYLCwSUAMpA967TQbHT8JnZW9SDUbxMPYeZlW8ke35eSasJDJncMiu8t7DTXTgx8VU1C2s0Q7Cv4VyxnO/vI0VFHJrfTw/xHArX0nxlJbyBSxqldJBg/MK5u/fyZMxnOKiOJkp8rWhwSptyse0aT4nSbBJGSK3IdVSZq8D0rWLhpwgyBXpnhbWG2Ir8n3rtdXS6OWvQcFdHdGVXj4HNNqutwLgDjFP8oe9TGM5q9jGlH3dSWioSg7ZzTj5i9QfyrT2czTlFb7rVFTvNf0p7Qt6VLvHSRajYippUZpzIfQrUZRs0roBSoxTKeelMPSk2uhlNBn3qJvv0rNtpc/JmsVNydiUrEW75qkj+4f7tRO9Ecvy16PsoqKbZalYH+9TP4qc81QFy547UuSPciWpKcVG9JzQMqazqQVtDOFPUSlT71IWoHBz6VrSqOKs0dHswHWr1o33c1nFtrVdt185QgJBNOcU/eW5fIeY/E9N/mCvIorYCQk9jXtPxA0rcG5Jrx2/thBITk5HbNfH5hFOd27M+hwSsiVNvrUhQMOKzYZS571fhtmbByeK8F01Zu57bqNC0o4NWnYKOgqBph0ApU4e03L5j3+0dWh45GaV3WqFqxRAo4GelTu3FfX8vOeHykiMjdRVDVXjWI+9JM7LIADgEVBefNF83PFNxVNXuTzWOL1y4VWQDuarw4aEnFTeI2RAmAAc1gpcvtIDHFXSrJuxLmZ+o3LrdYTrnmuv8OakmnXWnzzNjEi85964tlDXZ3MRWb4i1S4sIBJExkCcgGqUlOpZnbSq8q2P1y+FvjzSdS8AaYGu44njiAO9veujTxBpcpyL+3IH/TUV+Jd1+0h4vtNNOn211NaRgjBRiMYrOg/aE8cIP+Q7dAf79fV4LL6FVe9UseHi8M60+ZH7jSeJtMmCRi/hJ9pBQup2L9L2H/v4K/EA/tH+N7dg41q5Y/75p6ftS+O1I/4m1x/38Na1sppRnaFTQ4pYaV9T9wBf2bdL2H/v4KUXlq3/AC9xf9/BX4iJ+1V46U5/tW4/7+GrH/DWXjv/AKCc/wD39NKOUUnvUJ+qs/bYXFtn/j6jP/bQU8Xtt2uIv++xX4j/APDXHj3/AKC1x/39NDftefEA9NTm/wC/hollEPs1A9g10P25FzAx4njP/AxTxLGP+Wqf99CvxFX9sL4goOdTm/7+mpk/bK+IqnjU5yP+uprnllSX/Lwfs5dj9tRLHn/WJ/30KlDJjIZSK/EtP21PiGp/5CEp+spq7F+2t8RowD/aUuPTzGqqWU86b9oHspdEftPuX1FOGzHUV+Li/tx/EJODfyH/ALatSH9uL4hF/wDj/l57ea1T/ZlnZ1BKnU7I/aPanqKcJtoxwR9a/GFP24/iAvW9kP8A21anH9uzx9jAvJf+/prWeUpRTVS4KnUXRI/Zs3PsKYZVccqvFfjTH+3Z48Vhuu5T/wBtTU//AA3p47iwUuHPrmU1zPLkt5g6VZ7WP2LZ4e6J+QqC5uLGKPdKsQHuBX4/P+3146cY3nI/6ammH9ubxnfgRzNJgc/u3JrL6hD+cydHELWSVj9WPFfifw7aaZP5iQswU4woFfC3xj+KemNq89pEyqCxIwR2rw69/aY8S+ILUpvmBYdya8u1nV9Z1XUzdXEZcHuc1UsNClHSVzopQrN2SPWdS8bW1xIQkoH41yOqa0LicBHJJ6AHOax9F8N6lrUqeXbtlvY17j8Pv2eL3V5reSeM5J7jpXzlStKNVJH01HCPk5pHlOnRajfuEiiY59q6zTPg1rmulHNu3lseTtNfWHgr9naHTGRpYUOPWvX9M8A2ul26oqIAB0FbKbnuzqjTXY+NvD/7MkjRh3jJx61vwfs+RoCpiGfpX1/baDGg2qgA9Kuw+GYHfJhTPritlTW5uk0fFd18BXhHEfFVY/gc7Njy6+6j4HtJVG4Ic1JH8PbD5f3aZrGVS+yHJJ9D4ff4RvCgX7P04ztpsfwjaU/8e+c/7Nfblz4DsWBAijyKx7j4epk+WoT6VxyhN9TnlQTPjyb4VxWK7igDjqPSsPUfDZtyVRM/hX1/q/w7OJCYg/8AtV5/rngkQyHFqv5UKpIydCx8yXukyohQJhx7VyepaLf7ySSEr6N1bwtM1y6x2nGOu2uU1fwZeYJNudv0rRVJGbo+Z4NLbSWkmPMPr1q3ba3JZgYkP512ut+EJEYs0GCPaubm8PrypjHHtXtwqxpQTkZuhbqWNN8XSSMR5h4966mw1H7Wo3OTn3rzmbRJbaUmLIB64qzFcXdovBbis5Vadd22OaUZrZHpb2kUyj5uazrzRVlGV5Nchba3eM2Nz10Gn6xPsG4n8a82slFuKIi7PVEDWFzYy71TgcV2XhC5eW5jWSsRtRFyuyQ7F65pdP1uHTZ9wYPj1NZ0pezdyai9ppY+lNA0ezubAMcbyPWtD/hHbX2/OvnqX4+p4fg3bRhOq4NYk/7W8CTnLbB6YNelGU6i5keNVjVpz5Yxuj6g/wCEetl6Yz9ail0WJR0r5Xuv2zra2YY5+gNVm/bVgc9D/wB8mlJ11shxVR7o+pZNIjVuBQ+kcdBXy/D+2lZKPmjyfdTT5P20rRhxGP8Avk1g41pS95FSVRbI+l5NKAPSoX0r5c4r5kf9sy2Y8KP++TUg/bD0plGTNk9cRmtHh6ijcyvV/lPoubTQpPFVmsevWvnw/tgaOx584n/cNPl/aw05ogyYwemRzWUVVjo0KSqvoe8vZmkFmdtfPkf7Wdir/MoP1FTn9rDS3XJ+Q+gFaQpzvexHJV7Huz2NNFptBGDXgsn7Vel+p/75NRf8NXaUpx8x/wCAmu6pzuKVi6dGpUeqPe5LSoxb7Pxrwlf2qNKc9x9VpzftP6UxX5v/AB2ub2VQqVGceh7p5f1qOVdoFeIr+0npb8+Z+lPH7SWkMMGQce1XFTg72FCM+bVHs9Ki814m/wC0ho/98flVeb9pLStvyyYyfSnKdSXQ35We2yttb0p0dyYTkHpXi9t+0NpEww8oBNWJfjxo/klo5w7+lTCU6clJovlk9jtPF0zXMb149qlu32hgcrk1t6r8ULfWbY+S2CR2riJr+e5uS5kbGfu5r5fMX7WrzJnt4OOmpqRW4jI5q7DMETpWPHcM38RNWo3OASa8dU092ery9i1O+1eKzJ7naxxWnNco64AFZ8hQv90Uo+5ojU9+iba1TMx206OFNmcc1HL0OK+mjUseOyE/M+aqak+yI1cj2qfm61S1VQ6HFTNOoZuJwHie4KmP61jW0u8Vq+KIioTPrXPWcrb8ZPWsYUpQd7mfKTRRCS82ld/pW+nw9l12EBfkQ1Q0xlivg2OTXp2iXLNbAKeK7PZNrmubx2scIv7NsVzAXeUOT/ASKz7n9mOB88D8hXstp5qSCQEgirL30+375qXOtDaRLcujPA2/ZajlcAHGT7Urfsoqo/1n8q92a/uMj5zSNfTDq5NdVLE1VD3pahFStqeCP+yuqKSJOg9qqj9mdv7+fyr6Ca7cocuelZsl7Ko++aipia3SRZ4f/wAMzs2Rvxn6U2D9lG+c5+0HHsVr3OK+lbkuTWimryxKNrkUU8TiLfES43PnK/8A2VL+LpcEe2RVZP2ZdWUAedwOnIr6OuNUeb775qs2o3ecLL8nam62If2yPZM+eW/Zo1D+KX9RUMn7OWp5KJISB0ORX0K1zdOeZKfbXc6PjfyKuliMRTTXOJ04/aPmDUP2ddYs8tvP/fQqtY/AfVrmUfvD1x1r6Z16/meMhnz+FY2jXzxXAGM4NclTFYrpP8DN0qd9jx9/2bNYlgyHP5is4/s46zCxUvj8RX1A2tzxRAA8fSqcmozzShs4H0rGGKxi3mXGlSe6PmS//Z71m3QkPn/gQrktX+FepaU6icNhum3mvsLVLs+QckE157rUhmkwCMA+ld1LE4j7Uhyow6I8j8FfCW2vW33kjgehWuqm8GaDoEjtG4lkIwQVArfN+1uhSNgCfSsOfQX1W6D8nnJ9xWtSrUcb31I9lzbGJL89yI7OMcnjFdh4V8Davq91GsluXiPNdN4N8B2ss8Wy2/eZ619UfDzwTDp1nFNLApwMdKdKvO1mejQbgrHM/Cj4RxJBE9zbAEY6ivf9I0Sy0i1CxRqjjpUWlqsKbEARPSrsyjbkDmolBVHc7OaTe5YS5KdGxUvzuN27OKzE61bhcrgA1caVjQvwzPmtGGZ9vU1mxEq3FaFs5YCui9kBatxKW++a1re2lYDLmq9vEq4OK0oWKqKz5l2KRCLDDZL1YjsU7tUgjVhyKTyx6Gk2uwyrc2aysyYyKx7vwdb3hyyCupjt/kBxTxCV7Vy2XYvkOGb4d2SnJhUn1xWLrPw1guUIjgHPtXqgQ+nFTxRc8Cq0JdNHzH4m+CLXMLkQ4IHpXkmt/Aq7id2SM/lX3te2f2kfdBGPSudv/D0MoIaEc1y1OaWlzn9mj89dU+F97pxO6InNcveeEp4pCrRkfhX6C658NrbUQCsCjHWvOvEHwaiZiUgGamnBx6lpJdD44fw41ugby+tKdPeJeEr6Q1T4UNboS8O8duK47UfAbRMR5JwK6LKWrZjOlFu54dqdvNLCVXKHOc1ghHgcqzE17Br3hJoonCxkHNcPdeH0gnO9OalpdzlnG3Q4HXNNN/G6Bd26vNdd8AXs1yTDESPSvf5tLWJw6KBirMNugQkoufpWEZ1KM3KMhx5XGzR8sT+Br63VjIhH4Vg3li9pJtZa+qNd02G5BVkAB46Vyc/w/wBHvHBmVXrqp5jKL/eK/oS8Pz7HgVraSXT7UUkmtSLwnqMm3Fu2DX0BpXw30G22MIkG3mukeLTIhiO1UEVFXNZN/u4/eQ6HLoz5nh8AalKM+QfyqQ/DnWscW6kdvmr6RW4hU/LCPyqwLGF1zsHPNZ08yr1JWshqC7HzKfh3rZ/5dR/31UEngPV0chrY8e9fUJsIc/cFRTpEqFQq8e1dlTF1KaT0LVKLPli68LX9o3z25FZ8ljJE5Vo2DD2r6N12xWbPyD8q5ebQbRiWkhBelTzGTdpRB0EeNC1c/wADflUi6fM4yImx9K9dXQrJSP3K1eg8PW7r8kQAP8Ndc8Y1FOw1RR4nJaSJ1jbP0qpImzGUNe63nhC38vIhGcVz174MguZQGAjH0qIY9faRzVaUuh5UuZCVVOvYVoReHrqVAywsQfavXfDvw000TI7kMc+leiQeHNM06BPkSTPHTpWdbMowV4mFKi3L3j5ebw5eL/y7tUqeG7x2x5DD8K+lLmw0xT/x7JuqobawQ5ECgmvOlnLTsonb9WgfOa+HLtn2mFhXQ6J4EmuJUJyCfava/wCztNkG5rdSfrQ0VtCuIIwjjpiuaeczqK0VY0pUYRkm0czpfhh7KAbs8VpwWG1T3rRbzGXBOQabFEyMPQ14s68pu8mbzppvTQz3iMPtUYvwrbfwq3qCMxO3iqkGl+a25gSaIuNryNYe6rFuJS/vViOzLDNPtLZ1PNXRmIVzTnbRFWPbQ3FNZd1MRgy5pd3zV9O1JdDx2QywlnXHSqmofJEc1rqu5CT1BqpeWqXEJ3ZH+7WsZC5jzTxa4dIwO2a5ez/1v412HiuwVQNuT1rlbS2bziPetVTbM3ItRKWuEx1zXp3hhSsCZ9K4C2szvdgwBVcjNeieGldtJEz8vkDgV0KM0rKIozl2Ooh2tBgdaR4uDUMMrokbeW2CMnipDc7j9xh+Fc8qNV/ZZbk+xE0XNQSZUkGrDyllOFIPvVWfdg9KSw1Z68o1J9iCSbaMCqU3SpHSRn6inNbO3XH5VtHD1FvEd32IYO9SupxxSrbOg+XFIyy46r+VdUMLOaulYal5Fd0bPeojKwPWpm87OPloWJ2GTtpSw049A5/IhEzZ4NWLb5iD3oETY/hpY3VHIPUVxVaNTSyIac9jN1z5UNZOjTBLgArnBrY1plkQ8E1maMv+kYWInnrUxp1FvETizo5btdg+TtVSe5XG7G3Aq1M0qEb4wE+lU9S8uaL92cHFbqL6xsUk1ucx4i8QC3jcZFed3/iQtIQGzXQeJbcJK4nlGD6HFcvFoVvcz5VnIPvWsXFbohz7DNOluNRuhjJGa9M8NeHppmQbCS3tVLwp4YhSSPapJJ71754E8Hw+aHljOAuRXXRlCb5bGlJ3exd+HngRbONJ5k29+RXq1rchMQoAIxVNYBBbBIwAAKk05mZtmBzW1SEVsjvSsdNYPyK0JH+X61nWELMg9q0Y4T0PSuC2pqtxidatRdRVd12HipYGZsVvYvmZoRferRtelZtvlmrXtYuBRLYfMa1v91fpV+LoKqQxDir8KDaK50aIkTk4q5Db7h9aLe0RmGc1qW1omcc07A5JK7Ky24UUvkj0FaItkx3/ADo+yp7/AJ1hdmPtTOFuM9BUscPYc1cW2T3/ADp4iUdqV2J1bkCxDYc1DNbKy9ARV1og1J5I9TU8hCmYN5YFseXgetY95pDODux+VdfcRBSMZ5qnNbLKOc/nUOBvGSaOKl8MRXCuHUEfSuY1bwBDKHIjH5V6fPZrEoK5yfU1QuLfcpHrXPKEr6MzcJXufN3irwIqmRRHzXh/i/wfLBcOyoeD6V9s614ctponlKsX+teSeKvBkVy0mY2xQoy7jUbLU+Q720eF9jCqsn7oYr0Lx74Z/s67PlqQAe9cNc2m1SW7UScUrNambpN6oxLyETI+eBWHPYQRHlz/AN9V0lztSN+cnFc7fStn5cflXBPmfwiTdMdB5KD75P41p2SrKeVrLsbRpiC4HWups7Ty14x+VcUo1ea9y1Pn6FWXy4R9zrVRpZCfbtWnfQlx2qNYmVR938q15qltB8y7Gf58vvUZVmdi3WtURNnop/Cq8qhQema55OvzK7Go82xiXqBc5rmdRx5zkV1N7F5rHkVzWqWjI5KcgDvXbTqTtYv2TKCZZ+lX7a4aFgB0NZkEU7S4IAH0rVhtypBJGa64Qq1HZMznTktS3LcFoulc7qjoZUL8Y9635Cwj4x+Vc9rSPKRjaaHTnB+8yU7bon0nUoRIFEhyfeuytF3RbtxOa4Lw/pwlugzDvXosKItsitjA9KhKHPy2uaOUWrJFWdBt61R8pWbrVu5aNTjJxUEUSO/DHNKTpw0cDImSBdveoXjET5zVoIFGNwqGeJFQuzcD0NclWjGS5oIunHmkkNEwzQZRj61UlmTPy5p8KtjI7VxqnFbjqy5CR03HntSx3McQVTUTyy47flVV42dsnOahwT0JhUubdvcoy4FPm+bpWRDvQ5Bq5E0jrXM6euhre57KJdpxViJs1nswaUVftUGOtfWznM8dlxP9UfrUM3+pNW44Rs6nmq12EijI3HmphLmZFjzvxe5TGO5NchaXLef0rtvFiRbUIJfOeorg3vFtpjgA/wC9XqU1HuS4s3YHM1xHGcgOcV91/AT4HaRr3gaC6u8knaeme1fBmnaor3luTGr5ccV+nn7OEgl+G9nhQnA4H0qnRnOXuyNqrcKPMiRvgd4ZjiSLyTwPvYHNEfwF8Muf9Ww/AV6D4nubbRbQ3czCOKMEk1wTfHfwzHZh2kcODg7Rnv8AWulYSbXxP7z5yNeoqsot7CTfs++GWjIKtz/siqDfs4+F2/v/AJCtG5/aD8JrIIfOl4AOdn/16i/4Xz4T/wCfiT/v3/8AXoeGqR0cmXVxE09DP/4Zt8LblP7z8hU//DOfhb/b/IVZPx68KY/4+JD/ANs//r1B/wANAeFv+esn/fH/ANep9hU/mZH1mY3/AIZ18LZ/j/IVC37Nnhf/AG+fYVOfj94XxxLJn/c/+vSH4/eG8f6yX/vj/wCvWsaMrayZDxVXoio37NPhfPV/++RTx+zf4YUYy/5Cpj8e/DTD/WSf98U8/Hjw1jPmSf8Afv8A+vWcsO39tkLF1v5WV1/Zw8MZx8/5Cnr+zP4Sxkh8nr8opT8e/DSn/WSf98U4ftB+HQMAyEfSlTw1t5Nm0cXVXQrXP7MHhGcYw/8A3yKdafsx+FLFfkQk+pUVZH7Qfh3H/LT8qjl/aJ8OoCPnyOelX9VXdh9dqdiC+/Zq0G7jwOB9K8R+P3wf0L4deHpbgXSJPtyoyAa9k1D9p7w9Z6fPLlkdFJAI61+fP7Wf7ScvxN8UwWFjI6WixmNzHnrmplh+TVN/M0p16lZ2PNrrV4tfu5f3jOitjrWvpduimNYgTnrXPeD9OgtrZEERlJxl2GDXp2h6PHO8X7oQ7fQdaw5GehRi18R1fgjSJHmiJUkZr6I8O2YS0iG0A4rzjwbpsUMceR09q9f0O2ieIDcQAO1a0fcndnrU5R2tqWpbf90vFRQKYRvH0rTliHl7Qc1ROVfYVGz1rsnLn2OhmtYXbKnQ1owXhdwpzzWJa3OwgbBWvay+awJUVzcjuNFxl3tVy2t9wqOCEMQatpJ5Qxt61diyza225ulbdrb7VrJs7g5HyjH1rbtZiyj5RUtaDRYg+8tX4f8AV1SiXaatxNgYrHlZujWtPvrWnbdaxrWU5HArXt321UYszqbFnHvRn3oLdxzTh1rR8qOYX86Pzpo6Utc7rQXQgKKKKyvfUCGdSzCq7pVxl3VDJGF79aGjWMuhVMO8VVuLMMOnNaDN5Q4wahd9/UCuZ2N4tmFeWG+IqRXP6t4eiaByVGSK7WddqZwKytShFwhBOM+lSXY+c/HHw1OtNKqIAW7155cfAWdwfmH519RavbLDbSgZzjr3FeceJNd/sqMkyyZA9KjdnkV61SErRPEp/wBnh5AcuPzqmf2bSxyWH513svxIXzH/AHsmR7VE/wATiwxl8/Q1tGjc8ipiapx8P7PK24++M/WpZPgg8Q/1g/Ougm+IZc582UY/2ail+ITzfxuPwNbRwy6nOsdVjoc4fgi8p/1gP40h+CEmf9aPzroI/HzIfvyH8Krt8SirEb5P++a0+qxK+v1Oxin4ISY/1g/Os66+CD+Y43jGfWup/wCFlf7cn/fNRSeP2fLbpOfasamGjdaFxxtaWxxk/wAC5GOd+fxqjP8AARnY5cZ+tdy/j9l7v+RqB/HDyNu3Sf8AfNaU8NEv63iDhU/Z8KNkMPzpz/AVwww4/Ou4bxw7DGZPyNKvjKXqDIfwNb1qSpxuiliq73OFl+Asm374/Osu6+ADFeWHtzXp7+MpmH8f5VTuvFTkjc8gz/s1xcqe5Xt6vc4HSfgEbc53AY960Lj4RPbjG8H8a6qPxaYhxJKc/wCzULeKizklpXz6r0rajThzbCeIqx6nD3Pwpbf1/Wo/+FUybflb9a7ObxHuOfn/AO+aiPiEvwnmZ+lOeGjN3sT9aq9zkG+FE+fv8/Wo5fhdLEhZ2yB712K61Mx5aT8quQ3b3A27pDnsRxXRClTgrNEvFVu55FqvgxbMEgYxXPTRfZpNter+L2MMJbbnivJb2686cggDmvlcwUVL3T1sNN1F7wx3RvwqGR1z71HIxU4qOOAOQSTXnRaUWmdUouMlYtRSqz81owOm3tWS0Sxj7xqWGbaOtEJRjujrTPZ3Ty5MDkVZgfb1rJt7wumWUhqtR3O7tzX0FZcm55fKzYiudowO9RXcP2iPk4zVIX3lNjaTUc9+WXjilTjcOVmF4l00eWhznrXlmuQiGc57GvTtcum8o7mzxXkviiZ3mOPWvSp0YPdkuBa0W7H9oW4zn5xX6r/sySb/AIaWZ+n8q/JbwrDJNqSsx4T5vrX6xfsnXK33wviOCPL2j9K9GikmlEqpH2lCSj0aO6+MdsbvwXeIOuwmvjzR/DyXlg/mDox/nX2T8SJWl8PXijvE38q+S9BmbyruHIyjdcdea9WMHGKZ8tSputXqcvRIrHwhp8s07HGUQGov+EWsfT+dbFtE2+eUtkOMYpePSsZzlfQ6r6KyMceFbHI/+vUv/CJ6f71p8elLuNRz1Ba9jNHhXT1B460Dw5p4/hFaQbmnbl9D+dQ1KWrKUebd2Mv/AIRzT/7opx8OWG37taW5fQ/nSl0x900cjHyL+ZmO/hywz90VE/hu0Y5AIFbR2selIV29KI80dh8r6O5jf8I3b+hpknhyxVcuK3OfWqGqSBIOVJPrV88+wcsux5F8UG0/TdPkRSBuBr5uttEtJdVklEIfe2c17d8ZJROQoOMmvPrPT0tliZSDxk0nP+dFUYvn1Rp6TpwiVPLhAruNCt2Eib0CelczYXjsQFwMe1dPpU00s0YY78egojGD2PSR6n4eQqiYxmvRtEd1UemK4Dw1C3lRnFehaXKIoxlDzTnSSWh0Ul7xvQfMOaSdF2nHJpsUwZOBimljv61z8jO4dAm5+lblhFyKyYE3HrWzYyhGQYzmhxa1YJGvbxcVI8XzCo4JgnarG7fg+lQyy1aRc1tWqfIKx7SUbulbVu42ZxQxosJ96rMfaq0XzNV2KLgVm0acxoW8W1UNX4224qC3KLGgyMgVYCjHWhp2FJ3RcQ7kB9aXHvUUM3AX071P2zXnrnvqcklqHQ00sAaC3Pak43ZraPJ1HZj6KjMhz2o80+1TbsKwrvtqCR85p8nz9xxVaRto9aTRpFCSNuFNoVt5x6UMu0VySWputNCK4/1dZl3901o3Dfu6zrr5higtHMakT8+BvPp615j4705rmJy0GAa9aubRmfcHArl/E0RmgdCA5I64pRWpx1Yxe58+jR7RJX8yIZp39lWG7/VLW5r9n9muD05NY/IPXpXoU4M8ipCJD/Y9hjPlLUJsLDP+pX8qujO081HkV1pWONxS2RW+w2H/ADwX8qqtotgzE+UvNaeRURRs9RRoTbyM/wDsSx/55LTW0yxXjyhxWl5TeoqNl7VUVF7gnJfCjLfTLFj/AKkVJDpunsg/dAVbaHcO1NKbDiplH+UOap2Im0vTv+eQoOnWa/ciGKl2n1pRvXowFZqMr+8UnJ7kP9n2v/PEU19NsmYb4RVjdJ/eH5Ux938RBquWPYsr/wBl2H/PEUjadp8Qz5I5qxQxGeeaEkZy2KElnp+P9QKjWzsWb5IFzV9kVh0FM2CLkdaszKX2S2Vv9SKtLDb+UdsQB9aRlZj1H5UkjMsR5rOfwkTdlc4Tx7CPsz49K8Qu4WFy/wBa9z8Z7nt3yM8V49qDjzZF2cnv6V8nj073R7OCd1oYkn36WNtqVYa03NndTWhCDr0ryFJbHqyi+Ypys3vTYt2ferzwhxRHDsH0q27I1PWV6cDFTR/eFMl27/lzinx/NxmvoIp1FzS2PM50ty1DaeeNxPTin3FgEXrxUcNyYcgd+aZdXLuuAazU5KWmxoncx9WsRLHj0rzrWtKQTndivQNQlkVDz1rzjxHcTLMfnUD3NbxrtESZNptjHasXTGdtfpR+xpeed8OzHnoVOPwr8xNDvmaeRZJFOVwMGv0e/Ylv1bwq1sTknHfjpXXRdZz5lsbUqUnh6lup7340gFxptwmM5jb+VfIelr5WoahH0w39a+w9dxNbT57I38q+P41MPiPUIj3evq4z91JnzGXtRrVX3SLSMFix6mkoC7wQOqcmispWuXF812gooHWhvlbHWoK5WKtOpREyjOKiE3ONpzXPUcr6EtW3JKKFyw6U0sf7hrO8+49B1Mpdxx9w007sZ2kV0Uoye7HFpC1keIbhYbKQnggZrXKMq7sHFcX48u2t9PnkOQhXGK6+XzK50eC/EHUv7RvnRTnBrCsMvEA38PFNu7n7RrMrMxIJP86u2kJ52gYJzWdSjKashU6i5rmnpifMK67Q2WKbmuX01CWFdPpq5bPpWcabpvU9CLT2PU9C1iOKNBxXaWepLNEgBryXSd0rJtNd9o6sijJ6CrlNPRHVTTvc7iyudy1cDVh2E23Ge9bEXzjipO0uW781o20u2RKyo1KYzVy3uB5iDBqZJtFnRWzbzWtDFuSsGwuF3L1FdDZ3CuMEHNc8otAh9vFtatOCXaoqnGnPFTp0rJzQF6N/mFaEMvArLiUr2q9C4WPpRdFo3oIlZUO7tVpVGOtcuNRkVsDp9a0LWaeYDawGfU03JWA2kO18Va80bazYN6KN+C46mrQcMOnNcKTIlEduPrRuPrUe85xQWKijlY7Di+PajzT61GG3Cipc0HKOL8daa3zClClugo8s+1TzoErDEXbQ/wB2nsu0VFI4Uc1jItakFz/qx9az5/vVcnuFZcc1Smbc1SaGZeZ8s4rEvbYTRtu5roZItx5xWTe2787cYrWEG1c5qkXueL+N7ApO7AcDmuMHQ16x4x04tDPnBO3ivJmfZcGIqwcetdsHbc8SvKw4fdaoqJ7lYW2nr7VH54/vV0cyexxqXkSUVH54/vUNMijlxSHzIkqFxuJprXsa/wAQqu9/CWILfrV81gU0WKik++aj/tGH+9+tRvfRM33hTU/IftCZetOqm2oxL/EKT+1Yd33hU819ifaIu0x/vCq39qQ/3x+dMfUoOP3ij8aVhOaLVNaqT6xbp/y0X86ItYtpmxvAP1osTe+iLlNf7tKkscq5VgR9aVsMcDrTDlZFTWXdxT2ULUUz7V4pqPM7GNWL5TnfFtsr2THHavDdbKxXTgdc17x4lRpdPfBHQ18/+JopE1EjjG6vBx8IwWp7OAjZK5VEu40si8dKgDBDk1MsystfKct5aHstq4g6UHpSFxTTIMVrUg47l2PVrhx5vHSnRvyKrKrynOKkXKkZBr6OUo+z5Y7njyi3sWQ25qc/SooPmGfSnTSLGvzE8VnCUmrJHTGLsZepSbYznvXkHjVpGd9hxXqmt3caRjJOT7V5b4pm3OcZNOXPDdClBnKeHUu31GT5jgLmv0z/AGEnZtMKuckL/Svzb0O5Md1PxyU4r9A/2DdUla4+yk/OYy2PbFexRqJxSO/DSToVIrc+wtT+ZJ19UP8AKvka5g2+Lr//AH6+vNSwrSL3KkfpXyZrSiw8Z3kU3Ds5wPWvZWyPh8FJLEVIsijG2Wf6UynxqfOnGO1AiJom0nqdFJ8qafdjD0qteXYsYTI/arhQntWR4iTzrJ0A5xWfOjoSvsc1f/FGO0mKAZxVF/jBaoPunP0NY+m+EodU1J0kzkn0rrl+DWiMoLvjI/u1rHDqtry3Jc6dPSb1MF/jRAp4U/kaB8Zo8f6o/ka3x8GvDin5pD/3xTD8KdBU7QeB/s1usvcto/iL2tDuYn/C5U/55H8jTJfjSm0fuz+RrcPwv0BTyf8Ax2g/CnQ7jIRuV6/LQ8FKn9n8SXXoLdmI/wAaU8k/uz+RrhPG/wAWRqlhJCEIJB7GvVpfhXoYiI3dP9mvK/iH4N0bShIY3GAP7tT7BreP4lxqUZ7M8v0uF7y6eYg4JzXSRRBVx6VkWMotidg+Q9K1La4DISe5pKM4/CrDcY2900bN9jiug0+4G8D1rmrbLsCK3NPhkaVMCmlJ/EdNJM9E8PRbwDXa2kvkqOe1cp4bTyYULjFdIXHlptq500o3R6kU0dDY3fIresbnc4HtXH2Ociug059kgLHjFcvKzY6BW3GrUCfODVC3uEYj5v0rRhdWxjrQ3bVgjUsPvV0Fl94Vz1k21ua6Cy+bGOprmnUi9ika9v8AMauw2+7FU7b5G+atm1ZGUdPzrjad7lIVLbkZqzHbhR0qSPDGrUUQYVd0UZMlttbIq1ay+UadcsgJAqrHndxUuQGylz83Wp45gwrFWYLjJORUyXyJ1JrM2tc3IWVsVbMSsvSsO2vlYgg8VqRXBcDmrTOecHugeMK3FJs96kZd3JqNnROtcbi7iTYqpup3lmmxSKwbFPMqjvT5WJ3uEicVQuvlQ9qvtcJjk1mX9zGqn5qycWXTv1M+V9xIqu8m0GmSXK7jzUbvuUkVHKzYdvDNiqkybmPpUiOPMAzzRIoXJJGKXNOHoZSOG8W27eVIVHOK+VPiPrGr6dqkgtlOcnGDX134kVbiOQLnp1r578Y6dDFqrtLyM+lerhEqzsjyMTVdPXlPA5PEni25uCVjbb/vH/CmHW/F2f8AVv8A99H/AAr2MtFaNuSNSD0qubxV58pa+zw2Wx5LyR87VzBwdrHkf9t+Lv8Anm//AH0f8KYb7xa4z8/P+2f8K9bbUo1OPLWoDcOTnYuDyOa7P7Np9jD+0H2PKjceLWP8X/fR/wAKqyS+Ld5+9/30f8K9g/tEJwyr+dU5NTRpjgL19aqOUQqbOwv7R7o8o8zxb/tf99H/AAqeNvFbJzuz/vH/AAr1Jb4N0CfnQ2olBjC/nQ8mS+0Wse30PK3bxX/tf99H/CmonihxlmYf8CNeny6qV7D86pXWtqj4xg1lLKafV3H9dfY88ZPEyfxn86iktvEtycmUpj/aruZtYLHjNU5r+5lI8scDrWf9lUQ+uvscY1p4gTrMx/4FV7R4tZa4/fSHHb5q3nku5Tzx+NOt3ubeQNjf+NceLy2NOnenubUsVKtLlaO48M20626GVifXmtoP+82isPw/fzSoFK/rXQCMFt38VfNTi6TtI7WRydKrTfMuKtvEWFQSxMvXpTpVI8yZlU+FmVr8X/Etf6V8/wDixP8ATiR619Da+o/s5+wxXgXiWLzb5zjgH8q8PMnzbHp4OpFJI5aTdSw7uOCauTRIpp9uiYz3r5+FKTaTWh7DV9UQbDTwpxUrMopFZGrarhY392RSaZ6gq7G46VZheJQNwqpDLuBBPOanjhWUckCu2m7vQ4Yk8ssbDMeMVm3jctVuWJbYbQwbNZ103ykV2U6ck7tEOc0ZOqyosYL15p4pv4I3PrXpt7bJcRESMEx0zXlHjmztoi5M4GPWuz2E6vwq5hOvKJg6TqUU17Iq4yFzX33+wRchvE8a5/5dW/lX52aHNbx6hKUmVyVwOa+/f2B7kf8ACVRndx9ndfxxUyh7CVnodWBk1Copby2+4+7tS+aY/Q18p+PYtvxDl/3zX1nJbNcs7D5cV8sfEqH7N8QJTINgLnGe9fQUlzQTR8lQkqWKbnpzbGUp/wBJlHsKkqNc/aZD2IFP3p61FR3ldHZKLUmmO/irN1l08uT6VoeYGPPFZuq24lik2tnisbM6ackt2ct4aaP+2X6da7t/uj6VwPh62EWsvuYDJru2lVlwCOlfQZe7RaPMxj5ppoilqu/3qmkcE+1Qsrdcbs19HCL3PPaZVk+8abDceVJIeQM1JIjsc7TTJIfkJ7nrVtQnozOcW2ipe35is5H9q+a/ilrs99qkkcbEoa+hfEM0dvo85ZwCBXzD4jv45tSkwwchjXkYtey1Z2UYSILKF0tEZuprRhiZ0BHSqQuPNjjVRkVsRypDFGAQTjmvGhOc3drQ9mnCVixp8Mm4Hmur0aJvMGa5/TpgzLgV1OkP5kqdueK1sz0KStud5pvywpW3FJ+6HtWRYW7tAhCnHrWgmUXkYqJRdjvTTNi0l249q2bS53OBmuaglNaFpMVkBPArGzLR1FtNzWvb3A4rm7SYMRg1qW1wPMQbhk1Eo3Wo7nWaYwd810lvNHDH1FcZaXi26ZLgVS1TxOIUciUcD1rzqsIrYOdHb3OtrEeG/Wq8Pi0xOAH+XNeSXHjB5BgPVdfFLY5fn615c5yWwvadj6FtvF8LAfOK1bfxPAwHzj86+aLTxVdM/BY1sw+L5YVXfJs/3jWHtmaJs+iLW8iuHyWHNT3csUC5DCvA7f4l+UAEnUke9Sy/E2SUfPMAPrSVaQ7s9k/tLaxHBqRb4uucV4unxRWEAGQEDv61dt/ivEw4kU10qakY+0qHskF2NgJYA1bj1QxDhhXkdt4++1gSCQAGtW18Vq+MyCtVqP2lTsenprqquGIzUU2tqx6157J4gWVhiUc0Lq5Y43gsa53c7otW2O8TWCpOw8UNqsrng1ydneOoJIODV+K9OM44pal2Ntb+Qk5Jqpc3DsDyazJdbgQ7fMXf6VFJq67c7hj1ouZSlystLK/m/MeKiuNSWEkbhWDrPiSC2tSRMofOK4XU/GR8w7ZeKFYy50emSanuBZWpp1bbGdzV5Q3jgxQufNGRVd/HDSp/rAM1FVx5LEX1uej3+rwsrgsMmvJPGtsk9yXFLc+JpHYkPxWTqGrrdocvkmssFXlSqXR5+LvUjZHP3ifLj0qhKnHtWp5TSsTjIqtNCcH5TX6tl+JVWneTPhcVTlCeqMWZPmqOS3kkXhjV+WE56VnhH3nHY167mjg5lexnXGj3Up+VzVV9FuFHLnPeugFw8Iw1QyTNMTg9TThUTT5TVQT3OeltLmI/fNVjDds+d5xW/PCc5Y4qIIip98AVhUr9LnbTpRM+3tpMDe1XEs0cZbk1DKqu+xJAWq5aWjomGzk9KzhJzNKlNJKxF9hiqKe0VGG3vWl9mb+6ajktmyPlJrWxhysy/s9Bh2ke9aBhK/wGq918gHBGTXBjXJUm4nXhYv2hueG1+YV0zfeFc34cYbh9a6Rm+avgsRzSl7x7N7C/w1BdKXiIXOTUhbigNtOeta0aMbXOapNONrmTqluz2Lq3PFeJeLlS0uJAeCehr3e+uYlidZWCZ9a8N+JUMa3XmKwxnivBzSjOnHmtodeFOInf5uKWB+RmmSIXAxyacilRyK+YVaUdmfR037pcnQY5FJEiZqrLMzDgGmxyuPWn9Ym9xQvc9NmVkmOOlSxyup70jzDccimC5DHgc16+Gi07s49tyxIxcZNVp/u1OrmVScGq9wyrnJFb1JTb91lSkmjI1aJnQbTjrXjfxJsZGU4bmvYdWbeqBHH515H8QUdlf94Pzr0sE6qd7nm1Yt7Hm3h+zki1MFmzk4r9AP2FL4W3iuKMnkg/yr4K0VCmpxFnBAbnmvtT9jW8Ft4/tF3AIx49+lVirzmd2H0a9Gfp5adZfpXyx8a4v+K3T/e/pX1Pa/K8o9q+YfjdH/xWkR9f8K9vCyjGlZs+Sqr/AGmHqzlpfvfhUdSTkq/pkCo6mOx7NXcG6VWuW2wSfSrJUtxg1UvsrBIDkHFM5WcfpU3/ABOn/wB6u/itwwFebaexTWnJBHNeiwXO6MEeletg33OWqne5JcWwU1FJ8qEUs1wWOaYz7k+tfVwa5Tl5lsRP941FL/qz9alZTzUUv3DniuKUkqiuS+hxnjT/AJBM3+6a+X72LfqUrf7R/nX1D41Uro85x2NfNc0X+lzHB+8R+tcuYRc4Ll1PQpSStcdZpsYVsW+zZlsZrNt0LEYU1fihLjPI/wBmvCUnTgl1PZpTi+pp2WcjbXUaJuadC3SuXsGETDPJrq9HlDSA4xj1rP20jrSvsen6ZcD7KgJq1Iu8ZHasTTpt0SAGt+HDRD1qlVbdmbKLWoQDaKtI/FQhdtND84rTmRsa1tchFp0ur/ZxvB5FZMlwYl64rFv9R2qRuH51nNpxHFc7sb994zdEPzVyepeM5nc8msq8vPNbGahihSQ72xXmVEzd0Ety3H4nZiMqatx69vXkcmsspAvKpn6CoGvUiJHlkH6V5tVaMx5IR1udbp180TZZ9ua0pdRidcGQfnXnz3FwwGxjTAt3IOZCPqa85U5PZFqcXszuZNXtrcMQwyKw9S8WIpIVq5e/lkVMeZk9+awJ7h93zMafI09UWdY3iqdzhTxVu08QXCnOTXFWV8BIAecd66CC8jVO1ehGlH7JsqcFuzutK8W3CRopJxXcaL4qLgb2rxKLVlifGQK27DXtoGGA/GolKdPobRoqex79p+tR3MgwwrpLVt7IRzXhXhjxAz3KKHzk9jXu/hRDdwxlgee9Jam0qMYLU6iyt3mt8gHim3Hm20JzkAVv2UK2sQAXOfSsbxvcCw0qSULhQpOcVLTW551Scl8JwOp+IYrG5cu4GeOaxdT+IsFvEQHXI968l8VeMprzVJYkckISeK5W81G4ueNzVi5wva5cYc8bvc7zxZ8SPOtisb87h3rk08WXF233zzWAulyXcmGYjPPNbOk+FpGkGGB/GrvHuQ6cepuabfSyyIZGJTvXTWvkyxZ4qvp3hNzFtznI9aW8sTpkRBYDHvXPUWl0YTnCD5blXVLtbdWCkdK57+1CzdaTULx5ptuCwJ60kNmGYY5rGjpLU5alzRtr9tmOeaWSbcO9T2+nBY8n0qP7OGPtX6JlKbp3R83joKTuU5HLHis/ULkshEK/OK3PsitVS6+z2alsAmvqH8NjwVQjzHJmzvrhzkkCtGw06WEgyOSKfNq4lYhExSLeM4wXA/GuDnnSukj0I0E0rEGtytFEfLUuf9muTRr64uiMMENdi99awjMro/tnNZl9r1tE7mGMHjsK41OpKV2jqp0EZ0aSWkoZ85FbtndtcqCOQOK523u5tUuwvkuAT/dNd/ouhJDbDeACea9OM+SOg8RBQimiKGIuo4pXtuenWtV7RIV46VXZNx57U/ayOC5lPB83Ss7Ubc7E9jXQSRCqF/EGj+lc9eo3CzOrD/GR+Hn2SgV1Y/eZrjdIYi4/Gu0tULKCc8ivjcU1zHoT1IyhyKHQ4q0U5pkyDyzUJt02o7nA4SvsZGrWP2gDIzXk3xL01YgGPQc17ZebViByK8U+LdwzDYoPzYFebmE5OhaTPTwyseavKij5aovM+8Y6VIYti9aYX2MMrx9K+Jikj6Sk1ylgdKD92lG3FLtFRddjY9FvLk+dtBPSoYZXV81DLcj7QB1GKtLKqrnAr6iFB+y3PNqvoSy3zoAPUVnXUskw6HFWRKsoJPUVHJMqe4qqbjskct0Y9xb7VJfv0ry/x/bx7T0r1XU3NyoCA8V5P8QIH2GvVpxl6EyqR7nA2CpFcHGOa+vf2VLjy/GuiZPJ2/zFfHFqjW9xlucnFfWf7M0xi8ZaGQf7v8xWkqaveTOmg1o/Jn61267nkPtXzT8dYtniu2f/AD0r6YtGxEWPRgMV87fH6HbrVs+Oa9KFGL1R8lU/3iF+7ODuW3yIfYUUkXzjOegFLTaS0R61V3kKjbXB96p6n+9eT8atjrVaZd7P+NSc6ODk+TUz/vV3Wm226IH2rhtRPlaocf3q7nS7j9yPoK9LCvUUvgZOtt+9FVmGyRx6GrK3OJQOoFVpvvOfU19VS+E8WfxDA4UfSq15MZSFCkim3EvlnngVRuPFlnYYjkK714PNeViavsndo9fBYb6xdGX44t5JtFkVUJOK+db/AEq6imkHlkAsTX1FH4l0/WI/LO0g8daw9Z8GWd2jTRoMNXkSx06j5Uj21lnIry0PCNHsHVPnBzWhLYpg+orurvwqtsDtX9K5y+01oSetTKhJe/ct4aNJXiYtpboko6V0VmnA2npWA1uyyfSr9v5ysmw5z1rnehvT0O70lnVB82fxrotPuyJDuORiuS0OzuZ1HJrrtL0SdnJcHGPShzj3OyWqNqBklXrTZ4lhXeOtTW+lvEnf8qZNbtjBzTUkzKxmXbl0OK5m/t2Zjx1rtTYgr0FUp9KDP0/SlNPl0KjLkdzhJbZ1PSpIYt3ykcV093o4ycKfyqm+m7UJwRgeleZUjLube0dTcwbpjaLiLj6VQdprlvnkwPrV3UtyHav8qy10HU9Sb9wGGfQVxOnNvct0E0XftC2aE+YDj3rm9a8fRWJILdK6eP4XazcriTeQfasnVfgRdXf+sRifpXfQoxjuzn9nGOxws/xEUucE8mpbbXV1UfWulg+AUrsB5T8cfdrqNI+B0tinETbv92ssRTg3ozNVZJ2OFhVkAPl5TtxUr6r9nU/u+RXol74AvbaERpAxC8Din6F8HdT1ucL9nbn1FYv91sepGEam7PLzqrTzbwCgPaug0a5a7IBUn8K9gj/Za1F3DtEQPpXUaF8A10dgZ06e1Spe2+IJVHQ+E878Hac8V3G4Qhc+lfTvgOUSQxoxwcYrko/A1tZqGiQDaOa1tDu/7OvEQHgGilFqRnGvOs7NHtUGnBbTcOrdK4X4rW12/hyeNVbG013GgaiLyCNmPCjmrPiFbbVbCW3ZBkrirrvTQ563PSu0j84dQlkttcvIzkEf41nyX1xESVJz9a9U+JXgFrfxLdvCpCkenvXnw8PXHn7NpP4VwKnF6tHXRk5002cjfeKb23mP3iB706y+Nn9iShbgYA9Sa6nWPAN1LYl4ImMh9q8m8U/B/WdRmOI3GfauyEKfY56mh7ToP7R+l3LxxhlEjcd67bT/ABPpnipctIpc18m6P8C9Ys7qOVhJhTnpXrPgzwZqmnSJgyYHtV1KVPl0JWGhUj7R7nrlzotupPlYwfaqq2aW33RW3oej3D2wWQMSR6Vu2/gl5kyQa4adGLkcNV2dmcYHLLjBpmz5q6TVNC/s7IIrDVBnpX3WWP2VJpHzuNUb+6yFYjjvVPUdISaPKdTWrtG7vSxQl24Nex7WR4qT5jz+70G/VyYicfWqy+DdVuGLNKcN2yOK9EuoZUyVHHaokd0Ubjg0nNy3O5T5Ekji4fh1NMMyyHn3Fa1j8PrO2jAkALDq1dGtwi9WxViO3WZPMDZFTYftmUrLQrSzA2gce1TXESKw8vpipzEidTSFVboelUhOo56Mz2XjFQTIcir8qDtVeReOadiWjPkj3Cql0n7o1oyLVa6T90fpXLX+A1ou0jH0v5bv8a7m3b/RwK4awXbdn612dm26Mc8V8fil7x6KTkWH+9Ub4xz0p561FKpZfeihdEzaSK2owoyL0ryf4nWy7c16veW7bUrzH4lWx2ZznArgxtP2idzooyR4ldL5c/tT5JQygetO1NP3w46VRmYrjivjqlO0rHtU43V0aEa8D3qVOoqvG1To25a4pHTZnWxQ+ScZzzV1Pu1ShJY89avA/L9a+vi/3Vjym/3jFVeDionXmp4E3RvxzVe5+UY7VjCbpO6FOkmr3Kd3drbrwoya8v8AHrtcA4XrXo95hyma47xjEiROSBXu4V+30Z51TDp9Tyc2LzyxgjGGzX0p+z3/AKD4h0okkEOuPzFfPFzfxxTxhcZ3V7T8H9Y2eI9KAPWRf5ini4KCUU9jtwkeWNj9itGl87Q7J853R5rw/wCP8W2/ib26/hXsvgyUzeD9KkPVof615N+0IgVIHPpXpYSVqB4GIX+0I8lILRQHng1PTLXD2UZ7in7hWcDsqLUG6VUuv9WfpVpmwKq3X+rP0q+YzRw+tf8AHzn3rttD/wCQbnvgVxOt/wDHwPrXbaF/yDce1dmHXvCafKy7Go8lzgZqmiFXJPOTVyJv3D1HIgVQfUV9jRXuo8OafMc54nQtbHbx9K+ffiLc363ZjiLqAeoNfSOrQiWA5rx7x1Zok+Sgzn0rycxTsrH1OTTcKhzvgn7bEkbSM/4mvVrbWjEqRuxyB0NcHpG7yUCqB+Fa1ykqzBiTnAr5GUanNufcY33qaOtllS8U4AOa5nXtHbeGA7VPpupGJgD/ADrSubhbtMe1d6qTjBXZ4ypJQTPMrjTnafHPWtvQ9BeZ84Nat1pYDl8Vc0i8W2cqcc1Kl7TczUTodGtBZhMgDFdvZalF5AUhVP0rhxd+aoxWvZo80YAJ9aJYdNblnVGWO4TjFUp7MZ3DnmmWVtKqjJNXooWZsHpWDh7PYoZa6I0wyAasHSDCeV4HtXQaOqIoXAroP7EW+TCjJaspV3blFy3PN7lSi7ViB/4CKy30W61GURiDAc44WvY7bwOisGlXityCw0rTojlF8wDiue5DbpnjOnfB0yuDIv5iuks/hkthsCop5/u13RuDMf3IA/CrlrI0S5lH6VEpNK4nipfDYw7PwlHZ4MiLj3FbVtoOlSoBIsefpVwN9s4JwKni0u3QZeTB+tY+1lLcEmJaaL4eV+Yo8j2H+Fag0vw6q/6uMfgP8Kqw2lspxg49aklit8fdIqvZ82pSRVOg6E1w7iKMoTxkD/CtzTbTQrQDbFEhHoBWQtsXAKRnZ2pRYSnpGag2Wxf13V7dFMduqlMcMBXNNI9xk7cj6VqS2BwA4KmtCDTo4oOg6VSKscDqtm8sROCMVyMam2uiSTwa9I1zYpKgDFcLf2480ketda2R10F1Ou8Na60K7QSR9a72KZbyz7ZIryfw4wSR9/4V6LpNxvgQLXDUTOqtZo5bxX4EttXK+cB97qKr6D8E9G8zzJCuevJrvLpSkRYpvPasRb68SYhIzj6VMXpY4nCdtBl54B0GJPs5SPA5z/kVjXnw48OsT8kf+fwrWuLyXzf3qEVXluQ2flNVfsefVjUOcuPh7oNupdVjyv5fyqOLwtpqn92kZ+i1uS+VMCkmQD1NSWtjbZXY+fxrnq3Ip1JxfK0ZcXhtVIKRrgegqWTSjEp4x+FdJa2hUjHIFTzWyyA8Cs6F+bU0xEFUieLeNYjESMfpXBFRk8CvXvHmj7t5x6mvKmi+Y1+gZdJey3PlK9LklYr7R6Co/KO6rXlU/wCz8Zr2Fc42ikULdSfzphi57VofZ6idNrms5CKhhHoKljXYgAqTyzTSdppDSCo5akqOWmtwZRuKpXGSw5NXZvvNVZ03MK0BkcaEYzRdfJATU8adOKLmHzYSPSuet8I1ucubjbefjXYabMJYEHpXH3NsVu/xrqdHQrGK+QxXxHu0PhNBelJJ8q59KcOlNcfL61NN2jc8+t8REU3rz3rzrx1Yp9nuGzkhfWvQpFbbgV5x42hmYS5J2Yp1IqpDcUPiR4pqPySnpVC4IYCrevMYrg1ST50ya+MxeG5JOSZ9bhkvZipMc1OkzY6VFHKnstTJKuO1eM4N9DU75vJSFQxAfHrVUyhX/wBYSv1rKkWS/uBIrkJgDFaMGnKkeXc19RGlzM8Clf2xbFxyAG470kz/ACZJzVV9iONhyKdI/wAn/wBeivBxjod8qKbuU7r5hXG+KJR5J3c/WuumlBBz1rk/EloZoz9KmhiJU3sR7BHm7SQtqMYMakB/SvYPhPLC2t27BACsy4OOnIrytdHb7aG54NemfDWFre8R/SYVvVr88011OihQSi2fsD8N5fO+HmhvnObf+przz9oaHdo0cmOQOv412HwZvPtPwr0BieRAB+prn/j9Dv8AChbHQmvoMFT5oanyeOn7OueD27FdPtsHHJz71OrEdzVe0y2nxZ6bjU9OtDlnZHR7T2lmLz6mo7hS0RpzdKa53RGsBHn3iRWWfIyOa7rwuhk0znniuP8AEUO6b8a7jwon/Es9Plr1MHU5XY3gv3bJ40/duOtRXGeOTir0SBozUM6DcK+rhWfIeJJe8Zt4m6E8Zrz7xrpQeIyFQa9Lu0Hlelch4ntjNbBVHFeJjpuVj3MvqezqJWOU8KacJSBsBx7Vu6lom7J24OKteFLZLMbpBS+KtXWEu8f3dtfP1D7mt+8pqxyc9mLSUknGKEvFzgHn61yWs+Kme4Khj1pNL1J5m+YncTSoX5tTlnS5aSZ2TOXXkk023VN54GabbNvt8+1RLLtc13nEblo44Fbmn3xt3zng9q5e1mOB7Vr2T+bIAapPUGtDtIL9nRMZBNbOm2732FyVJ5zXPWDIipurrNIuERAV61z1H2EjsvDumxwxAyIHb3rqoZYlYIkaoT3ArjdL1Q4UE11FjOjujdxXns0RvW+my3KZBJFUb7RNjHcoJrf0nVI4kUHFLezJcOMetSOxysOluh+UY+lWV012GTk10EduoNWEgTb0pXBROajt3U8cVOtszjkZrZSwBPSrEdiMdKNDaxmwWLYGK0IdOLjkZqeHajY9K04GXHFMfKU7e0CALtHFWJbcKvCj8KtLEGbI71JJD8tJInmRz90yIDuQEiue1LUXTIUkD2rp9T2K7g8cVyOqtGGNCGzndUvGds88isCeYs/IzXR3SxOp9qx5ooi3atVsdcNhmnkuxxxXYaM0qkAOcVykDrbsMd66bRrwZHvQy0daN/kjLE/Ws+V/m44q5HcCWMd6pS/erzqlL3nIiewG2F38uOT3p48P714Ap9oxWQYrXtt7KKy9p7M82a1Ob/sHZONwBTuK0LXSIkbiJfyrTmiKPk9KaJwo7VrCamrmtOPuj4LNcgBQtJd2KqTtUCljvdrg9cUs94HJ9KptHPUTPN/HFmSknHY143JbhGOQOte6eMpVaNx3INeL6mgQnHGTXuYCry6HhYhamVIgY8CiTKpwKsWyea54zT7iWJeDjivroV/cPIqGerN0NP3qo5ANTRzQ57VHdtGkW/jBrGM3Ju5zx3K0zbx8oqFFKvyM1EmqxJIQeKuC6heMOCOau5qLMB5fCiqTRM/I4qwl/GzY4qRpUHTvRc0gjMkt2z61EIdh6da0XcZ9KiaVO9FyrEEf+6KbfJujTaMVM9zEpqreXibE2nvWVX4QkYN8gilyQAc1saTMHiAHWsPUZfNl49a1NDQ8E18ril7x6tD4TXXpSx4YrnkUDpQmVIrJa02jjn/EK8+Vc7eK43xPFuWTcMjHOa7WRdzGuX8Tw/uJf92uSc3TiH2j578SNH/arrtAH0rKZ08whQMYNaniW3P9sP6ZNZhgIkP0r5LFV3Uk0fQYd2gUNu1qnj6D2pp60+NeK44vU1iz0OHTo4oxsUIMUya23Lg9KdJM6YC5wBVWa4k9DXtuvrocFO3tQW3htwQxAJ5qKZAy4V8VXu7aW8cNkrjioDaOg5kNXQxFSUtVodMm7kd1C64wxNY+pRSMh5rfjwmdxzmqGpuvlnpiu6rLT3kQ2zhrmGVJwQSOa6fwTLcC4A8w7POFYepN3XqDWr4SeRLV5MdJhWNOCXvlUm+ST80frP8AAWUy/CXRDuz+5H8zS/HJfM8JybuQBxWN+zNfNefCDSmbtEP61vfGxN3hCQ+39a+ioVueCij5nM1+/bXZHzbps8j2wVmJCscVe3GqOlr+4P8AvGrtdFSHK7MdJe4gLUjMcMM8UtIPmas0jU4nxY7o+VJHNdZ4KuXl03DNkYrnfFsIYEmtrwIxbTzXRQqKMrHZSX7tnRlj5RwajOGA3cmrKRboXz1qGT5U6V9PTrLk2PJn8RXkYOCG5FYOuxBl2qMAdq1p5ShPtVGRPtGa46kVWT8j1MLNUzGtocREVzniSxlYOOfLx0rtoLf98FA780uv6Yi2ZOBnFfK4lOnM+nw9fm3PnTV7ARXJYLzmn6LDLLcjGcA10us6WJbtxjvWn4Y8OfPkr3pU6vNoehOfPGxZtrd0tx16U0xBQSRzXW3OleTbjjpXOaknkge9exTXunkVF7xWjl2NxxzWnZ3Ww5z2rn5JSrGpFvigHNedU+I6Xb2Z3On3zuwBbIrr9GuCrgg9q8w0i+LOOa7vR7k7kPtWDZgjvrGbcM55FbVnqMqSoA5ArkLG7KqK04Lz94OaykjQ7qy1SRiPnOa37W/ZgPnrz6yvTu61vWd8cDmoKR29tcknlqsNcMuMGufsLwsRzWpv3LmplsWjRju93cVcieVxw1YdsjK2TWxaXIRcGsEzoLENv83I+Y1p21urAAjrWelyuetW4r5cjmncympW0NJYkUcDkVXubhbcEuRiqkmqojvk9K5zX9aM6EI1c8ZO5yqFnqV/FmvQQs+zAfHWuEbWGu5DyTRrjvMpZicmq2jW6sxJNd0djXyHSSu6EDOTWXdW10pLfNiu3stNjeQZxitW70W2e2PyjOK2uRG9zyuKeTzAGJrqtGuFwM9aq6no6wzZQUmnQskyD0qjup7ancaVLvYjPGKt3cIRcgVR0eEoUJHWtu+h224NctQUtyvp+zIyPmrctmVQMAAVydvc7Jtua17W8O3k15tQjRmlduGTgCqLxpgmka73OBUckpbIqYvQ6IL3Rq43j0pLhwp4qES5bNVbm4O40rnHVSOc8VOCDn0rxbxTqYtrsoFAFeteKLnaHb0Ga+a/iT41httXK8Dn1r1cFUmnyo8rEUuaNzcstddbxR/AT0qPVdSNyCIF2P3NcPZ+MYfMRvetiTxJBGoZACTzX21GnJRUj5idB825atri8gkzKxKe9WbrXg8flbc44rnp/FgkyNvFZ934jihQtgZ+taublo0aPDaXNiRy8hZeCaWW9kii2LKQR2rjx4pmuJMRKTmt/RdKudQxcy5AbtV2J/hk0F9dpLnczitaHV7pk+WMnFbWnadbwxjeBmp3ijU/ukGPpUKHPoUqiloc+2qXbHmE8ds1Gz3l5yuYtv610flcfcH5VBP8hHygfhWluQuxz5sb3P8ArDUctjdIBliea6DePSlZ0YHI6U/bKfumU1ocPfrNFLyTW3oVxIyBSxxUGubWk49am0VMYr5rHLU9LD/CdFF8w5oPyk4pYelI33mrzY/CcNX4yFnO881y/ih3W1n2nnbXTFvnNc14ij3xOPUVnUXumX2zwrxNFtuC5Hzk9a5eaV8/KTzXYeN08iU1xqYYAmvjMWlz3PpMK/dIRE6nk1IJQg5qxI6t0xVWSEucgZrhT5tzusd8lxL5YLbc49KgmvNvXFZRv5X2gZwVFWobdrhRnNfVKMb7Hhxf70vWjrcxlueDioLu3Rj1b86nht/saFf73NQXD8mijOkpux3PcpGFEJ5P/AjWdqKr5Zxn86vzZY4FUr6FmSumtX933UJs5qZFZpeCxAzWr4ZmK2pjOFQyAniqbWZUzE/3an0NtkYPowrzlWqOWi0NKPwS9Ufp1+yRePcfCuKJ8FIQqpgexrvPiygu/DV7G/3Y1G3FeZfscTeb8NXXPQp/I16b8UP+QDqX+4K+gwrlZXR81mf8aXoj5m01v9DB7mRh+tXKp6b/AMeCf9dXq5XpT3HT+FeiCnhApzTB1qU9KzBnI+LG6+laPgN/3JTsazPFvep/Ak3H0qV/ER6uGX7t3O5aXY20dDVaVyxIqOSY+cPeo2fcxNfVUPhPOmlzg9pHKPmz+dRvaLDGWQHmpQ/FJJcKy7cjIrWKWpo+hmI4im3Hrmr12p1K3IOCmMcVm3gKkkUtlftCu05IzXg42KPXwz0OM1fRPJvMhSRmr2niOzUFVOa7gaVFqUW7AZq5fX7H+zZ0VV3AjNeLh1+8Z7CehNc3wuLY5HOK4nVLhpZCDwB0rcGp7ISCprntQuRcSHAwRXrENIx53KscUQMrt+9zj2qR03PUiW+5aj2PtvdRnLY09MmgicYyPxrsNM1FVVAh5rgIotjjmtzTZvKkBzXPPCyp7sm56Xpt+zgAkVsJcHA5Ga4nSr7AFbkN9uIGa5VvYqO501rfujdRXRadeFymSOtcEl5tbrWxp+qbCnPQ1NRHQj0+wm2sMGtQXzrjkVwlnrwyPmq+deGBzXBO9y1a52qai/GSPyqRdTGOSK4wa8HH3qPt7OeDUWOjQ7uHVY84LVK+sRIOGx+NcbDKdoO7mo7m72j73T3qQex0t9rYycMMVz+q6ykMRYMM+9c9faq/mugY4BxWLq0001uSCelEFqckXqVde8cOs7puTA9ql8PeL95yzLXlfieaSK/dWYg4qnZ+ITYpkv0r0IrQ642PpfSPEkLkbm7+tdDJr1k1v945x618iTfF3+yCy789+tUpP2hBu2eZWbdToZOGp9QaprsTSYjI/HmqllqQaYHcOvpXzjafGUX7Z39Peuk0z4lqwB8z9aOap2JUJdGfT2ma1HsG9hgcir154hWWHaGUivnSy+Jytx5mMe9Xx8UIlTmUfnXDPmlJ3K5GeutqgWcnIq/a66FGCOK8If4q26S5MgPbrXR6H8QodRZAMHNQ4gqR7EmqRSj5Qd/bmrEdwXXnFclpeoi4VGAxW5Dc/LUWNlHlVi5LNsPBrLubwbjmpJbjDgE8Vl6jcxoT8w4oscdU57xXdhoZADglSBXzz4i+Gja7fma5mBJP8BIr2bxZqsahxuAGK8tvvEFrZyktdg89N9e9l8OfRRbPDxUnYraf8HdOSIGR3yP9s1bvvAGl2cX7t3JA7uTWbffEK2hjws2cehpmneMLbUnw8p/OvsoYaooc1meJH4jMv/CUsrlbYr+IzVOL4ZapqL43Lj/dNdTqHiew01Nyvk/WsiL4y2lo5RTyOKyhWnRbSj953ytyoS3+Hp8PL5lzLGMeoqw+qRwhUgmjOPQcVyfi/wAbT+JomWGVk3e9cto2m6kk4LTs6Zzya7I15VN0edVPZLO/kaPdK649uKfJr1rE2C2PxrAgWWLTsFsnFcfqbXLznaWUVU6d1oYU9z1GDW7aZsK//j1WWdXAYZP415Voz3MU4LE4rvbG8LxAE5IrD2Mu51o03eo5GLGolffT26ZqXScFch7GDq42sat6BKXkUHGMVU1n75qTRn2Mhr5jGv3j0KPwnYFFSEMvWqz5ZCe9SCXdAPpTY1DI+a4Kc3D3kcNX4yq+UBPesHWVDRSMeSozXSTpwaw9SQKj56Y5qq0J1o3ehh9o8J8dPvlbcp5rj4tgUDa2T716F49mgikPy1wJvIVP3etfF4uKjJpbn02F0iQLb+oNRyXYhHbirskqsuBjNYmohmzjpXDSbb1PRTO6S2RAAQMgCrcOE6Vni783J9OKlS45Ga9pyd9zzHFb2Ls7lsfSq7xbyeSKer7xmjd7it4ziumoJlZrcRHIOc1UvHKqeBWhOfu1nX33DWvtkBg3N2qsUZcBuMik05FwVQ52nPNV9QmWFiWGRmqmkaiZZZQgxiuRTk5trY7MMr3R+k/7Dl9LceCriB0QIuz5geelez/EWIXGh3isSAy183/sG6pcPZy27k7GXJGfRa+lPHv/ACCLr/dr6PBttany+Ya1/U+XbFfLee3H3ImLA9zk1bqrZf8AH/e/X+tWq9OW5C2AdakLc1GOtSP96oKOX8VW4eNySelUvAlwWcqQAM4rS8TfNG49qw/BbGKY4/vVk5RjUV2enQ+BnoFxEEIYEkmoWfyl3PgCpC/mgVVv7Ce6i2qSK+ooVKfJuedP4yneeIba0OC4zWc3iywyWEjFz1GOKin+H0185LyYBqm3gG3s5CHkBI69K1jKLvys6orQvt4mt7gAdvpV+xaG8gG0kZNcvd6ba2a4VgcVp+G5lVEUHA3GvNxKPRpHa2Di2jxkkH1qjq72srfvMEkdTWjFbrNANvJxWXf6DJcZPpXi2UXdHowbOT1aWzhDbAD+FcnM6XDPtATHpXU6l4blWQ7icVhahpwsFGOrV0U9TZmO3ytUqv8AIaik+8aljXcprs+FXRCEVd79TWpYwneMEnNUoovnNa9iuxwa5asm+pnNG7pcLKtbMO9WBxWdpspCjjpWqJSwxjrXmSZzwb5yTzjmp49ReIcAGqlFYNs9A1LbWpVYDA/OtOLVZJcZArnbe3bcOK17a2bA9alrQI7o37a62kHdmte3vm28KKwrazkyMg1sW0W1RntWLO9I1lvnVBVG+vyueahuLnYuM9Kp+TJeNkZqkhu1iS3h+1ybmJGeavXVoqQbeTT7OxMMSbhyBVqaLzVxXYoxtscaqwR4z468PXE17LPEuUIGK8u1e0vIt4aNvwr6pufDkl9FwuUNUz8LLa7iLSxjn2rRWF7VdD4m1q0ndjuSRyf9k1zkHhm6uJS+xwPpX3PdfB3R8PviUv8A7tc7q/ws0+0gYwRLnHYVNzpVeFrHyjbaRcWZAJZB7Vu2d9LbIBuYmvQ9b8JfZpHzFnHTiuNurErOVEZ/Khmbd9iFdbuVP7vBPucUy51bU2X5FBz/ALVb+keD5dVlRVQoRz0r1Hw38FPtkaGQnn2rmklc0T9mrs8S0uHVLy6TcpOT0BzX0R8KfAN5dwxzThkA5rrvD3wHtrR45BgsD6V6vHpcfh3RxDAF3gY+WoaXQwliYz0RzqL/AGUBAiKR6nrV21vmYfdAqg1tNMXmkPAqSFglcFZW2BN8upZu7lgj7cZxxXL6lLIykyMUIFbUtzsY1y/iC+Ls4HArKhrLU4arPL/H+qSQrIqMTlSK8Du9Kvb6Qs1zMBmvffE1gLkkvXOQaFb3KEAAZr7jAxShdOx4mJu3Y810bwgl8224upFX8K7Gz8G2Fso8u6Yvj2rfsfh1cXsuYWwD6Vs2XwomVstOcn6V7Kxns1ZzOJRXY4LU/CqzqcS7x9a4yfwIPtspAYnd6V9CJ8OPJT5ps4+lSW3g21ifDYcjqaSxVOptqEnJbHgcHhu7tF/dW+/6itCxsdTaVEMGz6Zr6ATw9YwpyinFRHSLGKQsEUVarRM259jzWy0W7aDDqTkVTvNClSbAhzkeleuFbVFwFFU53tFf5lBP0oeJtsON+qPLotElznySPwq/aaXcRZAT8675rqxXrGPypDd2jfcUADrU/W5djWyOPisLledgqwLGZl+ZcCuoN5bxjoKgub+3ZeAKft3U0aKSTON1HSg4+YkVTt4BbOACTz3rf1W8iw2CK56O4EtwFHrXy+N+I9GMUoHTQrutgc9BSxsVBHrRb/8AHp+FEa7mrhgm1ZHi1f4gsrcVhakxZHGOoroJE+U1hainyuaqjTnOpaUtDH7R4v8AEC03hztGa82eMN1UDFerfEBioche1eTNcM0r8da+azWhGlWvFn02HSsrgzhP4qqyusgIJqObfg/3apuzqfWvNoxje8j1oqJ2jsYpcbTg81dt4i+ATinyxIxRsDO0VGzFOldmKfI9Dyo6ovJF5IIznNOx7VXtHZ1OcnFWKwpVV1KcVYinzgf3azr77hrRn7VnX3+rPrXsUXTe6OSba2OduEjdyJRkGs3TLiK01KSJY87s4OelWNYZkePb/f5rOtPl1J2IweaLUedu56WDd07n3r+wteCHVfs2c70J/wDHa+pvHjbrWW3x99evpXxf+wtqLN43t0JyNjD/AMdr7T8Zp5rnv8texh+T7LPmMw/inzMtp9m1K9XOe/60tT6guzWb0f561BXsJX3M0C5zQZeelFR/xUOKBmN4jQvESDjiuM0DWvslw6sh4PrXb66u6Ajpwa850zTmTUiN28FulXGnRbvJanXRk0mkdO/xLis7kQtbk++a0U8dyzIPKtWcHpzXNX2iutyG+xvJ05wKvrjR4RI4xxnB7V6VJ0lokW4rctXXiPUrjoDbism91W6KnfLvfufWuV8WeP3wUgXkegrzm98SaxMzurFUJ9K9KlKkk7Il1I09z1SXVJN/zEv+NaWm62tqgydhz0rx7SLnVbyQbpOvXiuogtLxVAdiWNYVoxqbI6qVeJ7r4a8WQykKzD867MX1vcRbldeB0r500qW4tmB3EYrrtN16eJcs52CvDxGDk9YnpQqp6I7nXZY9hwwX3rzvWnjeQbpgT6VY8Q+PrK0tCJJBnHrXkmp/ESDUb9Ft3zg84NcsaNSnuenG3KdlcukL4DA1PC6KgYNvJ7elYlpfRXcIZj1960InRVG05/GtlJ7HBKT5tDVt/nYdq1bVxEwOM1j2svArWt3G8ZoaTKv3Ol0uZXAATFbZUeXkL81YujsvFdEm1kA4rnqQjyvQEluVWiKx7qjgcvIBtPWteSJfJP0qvZxKJhx3rgsjQ0dNszMwGzFdFa6J8oOenPSq+myp2HNbMVwVxgVEkibtE8dujDldmKz7/UUsicDfipNb1Ewr8gI4rBtraTUnOcnNYqKOyjNtalrT5pdYudoiMak9a7TTdC+xxh3O/wDCptC0W3so42YDOBmtPUr+CGPapHFOyFXbj1MS6YeYcLtFNhTc1U7rV4ld+agi12JG6iutbHNZHU2syxQhCRwa0ItRi8vYVBzXIpqqTHcGwKuwXav/ABVQ7I07ixjuIyyisS80oOpXZnNa8U0mw7DkU6FHd+RWLDlRwWpeB1uY3LRb89OOlcmvwn+0XmfJwM+lfQmn2iMCHUHPtWxbaXaKA2xc/Si5av0Z5J4Y+E0NqA7RgYHpXcW+hW+nQhVg6d66yVkSIBABWVfO7A7cVi2TKUmrNmXJcvbJ+7XYc4zUDSzXAzJJkelJO0ik7+mage+RBjIqTnUUnoVrpn3FQcJ3quW2VYklWU8YJqJ04rkrU29UdSb5SnPlgT1rn9WhCxlyMGuldQhye1cn4r1ELC4HFZ0KUuY4KrZ5P4z8Q/ZJnVYy2PeuIHjYQthIyDnrmuo8QRR3kr7yOa4270a2VshunvX2+D5YU7S3POmr7nceFfHFwSCH211p8YMF3ck/WvHrG4jsen861J/EkcUOAcnHrXRKjCp0Fyo7278copPmSbfqazj8QbVG4nB9s15Jrd9cakxEZYZrLt/Dmo5ErO2G571VOgqV9CJabI99s/GEN+QPMA/Grz6ijjCyA5ryHQNLukIG87q73R/CF3dhJzPsU9jms6mhKZ0UXmStwcipJoQozIMmlXSG0+Nd06kj61DLcLsO5wxrGEncuKvuQSpFtLbayLm+2PhEIHetctG0R5Fc7qt3FaZBIy3Nb3Y3FEVzrSxDk4P1rKv/ABIqDr+tYuo3D3EjBW+XNUZ9NeZRlzVKTuTJIs3fisu+0ISPrV7Rb77RcgkVgfYEiIywzWpowWK4GDmvBxT946Y/AekWvz2oNEbbX6dKbpzbrRKnVOTWcFyxujxKi/eiSS7l6Vj37BVdiN2K2XTmsq/i+V/cVpZKN+plU0keV+PYklhdtuOK8UurkQ3DgLxmvdPHkO22f+LivAtRXbdSD3r5XGxU5Xke3hZPS4x7xWP/ANeoGZGOc4qKS2Kr6VWkVl71w04wTPZk7Ho43Ko3MOBilV42PLCqcdyksOXOCaYluJnGH4rbF1aSeqPLoScqlnsbUbqg+U59xUglDHoagsLMW8J3HeSaLj5TwK5YzpWuonXLcfO/yiqF7koafG5djkdKjuvuVvHERWyM3FPc567i/e5JGAc1jlgdQPzABuBW1eOkbEvwDXPy26TXYKtjmqpwU5XvuaU1ybH2D+xOq6d48skZ1d5EYjB9q+5PFS7WJ7FTXwD+yGxtPiPpbbyR5bDGfYV9+eLH2rGfVa+nwVCKtZnjZhCPK5W1Pm/WEEWuXme/+NVRirfihfJ1+Qf3jVTbXq1Kipy5Wzy8PJyhdgMEgetI8IR8ZFPC81BMjeZ1rL28Texn63FuhOCMYNeXHWI7PWyseS6nvXqGrRM0R5J4rzjSbC0u/Fbq6kjI7VdPEU+e0j0aDSjsV9b+K15YqfJt1cIOcpXn+p/FC71hivlSAseeOK+h0+HukX1pKXRTx6VDa/Cbw4oDFVz9BX09GVBxvYipJrZHg2hWcupOHlQ8+orq9R8J20OnRykDJGcV6jdeE9I0hf3Ma8egrktft/tRMcPCDoKcpQfwGCSqbo4nRPD7TXGII2P0FdkngzUWjEqxHZjoRzWl4Otv7IcSSqpA55rtrjxejnbGIwuMYzWd2axglseYSeH9QQ4ED5+lRzaJqqWzgRNz7V6QfEIzk+V+dU9R8Xw26YbyuR61nUqcq1L55Q2Z4PrXg3VdSnKuj4Psas+GfhA9oZZpkKH/AG+9eg3fjy3t5mOI/wA6oap8UbZoUTKDPpVcsakbpHXTr1NmzFudIisBsGeKdbRDHy9aoS+IF1SbK8g1pQsEjBPevIqUnCV+h205c8tTRtIWwORWksTKoOcVlWtx0rTjl3LXPKahudiijZ0u88pgDXT2twZACK4m0fa4rpNPuMMi+tc08TTkuVbhyo6CW72wHrVK21FUl5z1qzJFutia524lMUprmCyPRNF1KFnHDV2VncW7xg7GryHw/qJ85ATXrvhyJbmAHg8VE9i0kVtVtEuVO0Y+tUbJPsLZIFdFcWeQcVkXGnSschSaxTEqkVtoSSeKUhXBYjHvWBqnjSHLAsx/GsvxH4fv1icxBiTXmep+H/ETzHZE5H41VjOVqj1mdpfeM7dpX+cj8apL4vhZuJD+dcWfh9r9wokaNwW5PWp7b4b61nlHq/Zz/mO5U6dj0Kx8XwrCCZgOfWta18c2ykAyj8687j+GertAM7wT71GPhrrG7jf+dT7Kp/MHJT7nrkHxHtrdNgkyTz1qVPiLFnImUD615XbfC7W5Rn5+PerD/CvXgvHmfnT9nLuaqjB9T1SL4oxqcCXJ9jVyL4mswBEvH1rxiP4aeIbdjxI2akk8IeILZeUk/Wj2cu4ewh/MeyTfFDYgzL+tNj+KMUjAFyfxrwm+0LX5RgJJkfWsmXTfEFs33ZOPrWMlylulStY+lR47guRtZuPrUA1qK7k+R8fjXzml1r8QwEkyPY1raP4p1W3nRZkkH4GuGc5LZnnVKF9mfSNkg2h/NUgds81cGHBwa838MaxNdmPJbJr0DTkklAJzU+0ly6swtKmuVskuIf3LntivN/GcyRRuvOa9J1CX7NaSE9lryXxRI1++VrtwbvPU4KsmeSeJPtbTExAkVnabpdzfP8ytH/v13GovDZo5kUEgV55rXjl7dSIVCfSvroxVrnNurdTqY/CsUSAyTJupNN8GJd3W13UgnrXnUHiy9v3/ANcyfjXr3ww+0a3buWBynGcelaqdtjglSrp3voTXvgmy0i3DsVf2Fcjq8TbSLdQEHQeler3fhu5vGIOcCsseFo7aYmQAjNbRm3uXTk5aM868PvcxTjzIztz2FdZL4jltF8tIpSB3HSuhFjYomFVQRVaeW2hynlgkd8UNJ7mtjnTrdxeHBSUZ9aiurieHgFtpGea2ZbmGI5CAVVuJYbyYbiBxjFZOEN27FKShuYja28KFWLVzWuaq80yEEkYrtr3QoJoiVZc49a5m78KvNKNhB/Gp9lD+Zj9rE5l9UCDJzWdqXiRwg2ZzXaN4BnuE6j86LH4VyTXGJMYpqKj8MrhGSqOyPMF1q7uLgABsZrsvDDSvcpvz0r1TTvg/psNuHmZAevOKr3XhvTNKmBgdSwOMcV5eJhHcJ80Foy7pETPar2wKvrEVB6VXtGVIQF6VdjUNCSeorx+eXNY89r3rsieA4rLvYjtPStd/u1mXn3TXoU9Y6nNU+I8x8eW7PavgjpXzpr9wLG/cMCcmvpLxv81q/wBK+a/Glvuu3Ppmvn8ZTi2ezhdkZ02phxwc4rPmvZHOQpNVYmCsec1ehuCq/cz+FecoKn0PV5r7nqE2l252HJHyjoKLa0hicAMQPpW8mmwrEAWGQMU1NOgU/eFepXyapUd7HnTxmGp6xepRdWwAhyPemGFmPOPzrTmtrdCMkfhVdkt170o5JWsrI53mFJ63KUtuYuwOapXX3MVrSvaqRuaqc32Jz1Bo/sSr2F/aFLucveWySnEpIQHjaM1RXTYGlBQsTn0rp7qG3VMxgOT2qgpCS/cHFdtLKJRtzbmU8xivhZ7b+y3Mlv8AEfTF3EEIx54HavvPxd4s0yUQItygKr82SPSvzJ8LeLbjwxex31oCk6jAIPrT/F3xo8XajqgSCV8H3r2aWWzjszycRjJVFZs+q/GXiTT5vEQZLhCFOTyOKot4o01Vz56fnXxRHr3iy+1KeSedwMZPNXhq+uIvzXL/AJ1pUwMr+8zOhUtDc+wZfHGkQnm5HFUrj4iaQr5+0rj618d3mu6rtfNyx/GshNYvZRg3b80LBxW6Oj2q7n2Hq3xO0Xy3AuhwK880r4m6T/bz3Ecy+XmvnG9lu5Sc3bVjm4axJKzNn61008BTl7zVjanjvZKx9o3Hxs06zgkUTgbhXPz/ALQGkWgJN224f7NfIlzrc0wx5zGqKtczMcynHau6OHUFZMqWYp9D6n1T9pKxlJEUzP8Aga5a+/aHtYmLLK/mDqAp4r5+uITEM+YcmiGMOAW5z+tdFOmoX6mEsat0j2i+/agmSMrF5hP41zzftFa3c3BaEuFPbJrg4bO0YfOozUr/AGa3TEaAgVz1adaXwaE/Xmdhe/tA+JdmYy3/AH1VBfjhr98ha4kYEcfezXJG8R2xtGKkRbdkJIANcEqFZ/GyJYqUtDoG+JWp3j8yv+danh/Wr7VboCWQkA8ZNcMJoEb5SK6Xwnfr9tG0966KaqU1udmGqSb1PfPDNoIbZGc8kV0C3YyBzgdK5/w/cb7KPntWuuODROXMtz6aiupsWkwYjBrXtWLEVz1mdpFbFncbXHPavOq04vc7kaSXAifnjFbukXIe4iA7muaH7xia0LO5+zTI2cYNeZKjCLuhnpsMRltSF5OK5TVbGaK4JIGM+tdX4VuFvIOTzUHiKwO84HFIpo5vS5lhnHJHNezeCrxXgAyeleMJbmGYGvR/B9+IUQZrOfwsl3senRKpI3961bLS4bgD5Qc+tc5Deebjnitqw1IQKMtjFcUW+pzOlKW5pvoluR88amqk9jp9oM/ZkNOGrhmPPNUb27EpNdcYpoj6qm72KN/NGXfyrdAnbmsebUZIWb9wi4960pm3A1nXUG4mpuzv9mrEZ1dtu5owPxqxY61byNh1XP1rGvoXEZC5rmLpLyCUldwoIcbHs2m6rZoFU7QSa6eyu7CVBkIa+a31y+sXwxOevWr+n/EW6t2AdmwPet1iIrSxPs59z6LlexYjZEpHeq9xbafMhDRLn6V5BafFBkTqST71ZX4oOx/+vVfWY9g9nPud1qOj6dEgZYVyxx0rEufDdlNyYEwaw2+IpuVwQTt5pI/F81y21VOK8ypNyk2hpuOjNE+GNK3Y8ld/0pV+Gmi3jbmRUJ9FqxpXm30qZUjIzXTWliyLXK9S1JnOQeA7LTSGtyCV6cYrcs7OO2i+bg/nVmeFtv0prskEGXPNDWhLV1dnM+IAHhlA+5t5rzHVITu+QcV6BrurxMzx5GG4rzvxB4gsNMlw8qgiu3B/Ejz6sVc5rVfDj6j95Rg1iyfB+xvD8zkZ/wBkVd1j4l6ZYrkSrx71yOr/AB9sEBEUi59jX2dNXjqcV1HU6BfgnYwnKTAfgK9d8KeHtL8JaIUR0E5XjkV88WHxcl1Q5jYnPvW0viS9mUFp2APvW3IjnqYmdrHsh8QRwpKruuTnGDmuR1LWGuHcbu/rXK2momVcyT8+9Z954gisLiQvICgNQ9Gkjmou7bZ0quWckE0y5fZl2rj7j4lWSfKjDIrNvviHLcQlYYy4PQiutRVrnTc3td1tLKEvuAA96851L4oWltdFDc7CO1cl478R67dwyLbQyHNeNT+BPG3iS4edIpQmcVzwqunLSNyHHn0ufR8fxajYYF4m33YCrtl8U1UkLOsmfRs188aR8CvETyB76WWNO4xXf6F8K5NNQ+XMzknnI6V1xqOf2BxpRW7PXB8UbvZ+75H1pLL4tX/muHV1AHXmuf0bQhZ7Fl5A9a6i0s9NXAcKCatU3NaxsW6lOj71iWb4oXt3GULyAH2NUbXWri5vQ4kcn3rooNI0t48jbUY061SYeWADXlYulFI64VqVWOqOo8PXJuIEDZzXQbSkXPSsbQYVSMdOlbcj7oyBXzMklM8+q4c1okZbcKzL5dqOewrS+6lZ17jY2emK9CnKnynnVPiPOfGH72B8DPFfPnjCzZrpxjgmvo/xOsf2d/pXhni3Z9ofgHmvDxsoWdj3MIrpHnf9l28PKkn8KkSIr9xQa21sFcZxUMlslv1r551G9z2fZo7aW4OH3yhDk8e1QJON3/HwKbeoWlbg8iqKRfPX7NKcEfmTppmyuq2tsu2WQO56c1FLrFq4+Xn8azJrP7QQcdKEsAvateSNrnO4lqW+hl6oePemC4t2P3T+dLHYqVOe1V5YVifiuWbtsHKWnljhTcIzzWTc3LM+ViJX2q9O+6FcdjVCTdmvOlN87GqcrXuKL5/LA27DkdagudSuG1JGUAoO+OBSnLZHPNNEJY9K7Kc2XFpbjorubdcOzqMrwMdaja4nlU9RmnNDtGaieYQqelKclzXZFVq14mZfK/JZ6yxNFEvPH41c1C535wax3bzTg1KxVOnucMKknLVjbnUUyQvJqhLLHKfnjIz71fNgrjPGRVS4tFC/fHHvV0q1OtUVnoevScVHUzplt1P3T+dVXlJY7GAFWJrNAxO8fnUJmt0OMgkVpiuSk0oyG3fZCR2ck5yz4HvRJDLCSigug6H1pwulYYWqVzqDLKV7CvQw0qUIXb3HBSk7NEkkrqDuJAFMS92/KeahebzR3qJhmSpq14/ZNVBdS5JcIFyo5qCS4eQHAOBTT0oTA/GvJq+1raQZSikJBl3GTiui8NuIr2MKwOTWCCFOQau6Tdi3ukbpzUKnyx/ePU7KFSKlqj6Y8Ky7rKPntXTowC9q8/8AAWqrd2sag5bFdwsoU9c1w8sVO8T6mjVTWhowuF74q7by/vBg1jRzcdasx3ew7q1aUtzs5jp7eZFT5nANK8wZxtYGsWC6Dnk1d3DyiwPIFc9SiuV2C8nseo+BLzICBgTXdahYedbFmH8NeH+Fdaks7tecc17bo1//AGrapk54rzZ05I0jzdTir+0dH+6RWlodybcplsVf8RWJiBK1gW0pib5u1cr5+psnA9T0zVYZMASDOK1XvvlG1s15lpuqrE45rp7XWFkUc0/ZJDlNo6W2vGZ8cmr5kLLyDWXpm1yDnk810ENsGjBq0rHO60rma8qqcE/MKhZ0PcVqyaXvcnHWhNELZOKiUbGqkzClZMnkH8KzbxV/hUGuvl8PnZnbWTe6KydARXO5tMTbOIvrNbmXLps4qhNoltjIYA/WupvNDnnk+RTVc+Db+4PyI35V3KEeVM0UNNzk2s47Zh82c1bt7ZXxxmug/wCFZalclSY2GPY1LH8N9TtwPlb9a5ZNIOTzKWn2CNJypxXWaTYW8QBKjNUNN8G39tKS6tg11mneHJkUbwRiueSTMbak1vfJCQqIBjvWhDqhKEDk0R6Kqn3xQtj5JPAGKz5UMp3+u/ZwSx2AetcrqviR5gQjZFXvEjqocZ5rjbhtsuP71ZTjLoVKUVHUbfSrcwylpcPivmH4r6pcPq7w285dwegr6T8SOmm6PcTsQCsZIr5J8Tap9v8AEMko5DE8114NT5jwsTXS2Zx2tW1/eRlDK/mY6ZNczY+HJmuAZ5WAz3Jr0trYS3JPqDVb/hDJ9SlC2+cn0r7vDW5PePGliL9TpPAOlafFGga4TI9Sa7q7s7dYsR3CnjjFcv4a+FOr2iB9rY/GuoPg3UlGGR+PaupKmT7SL3OfuUliY7Jqmh0E60iI03zkc9a128H3nOUb8q6XQ/DbWyxswwcVnKEHqhwkl8JhaN8Eba7YPLchPqTXV2Pw60vSH8glJQv8frW7DMbZMCpEH2g7yetaLaxqps5678Jaf5o22iyJ9BWhZaFp9hDtWzQDqRtFbMcKrRcWPnAkNgYrmqQUNUOS59GYl6mnOhQ2QIPcYFc9eeGbS5cGGPyvUE9a6DULQQkkuOKw7rUktBuEi4HWsbvuNU0upk3/AISWJCV5PtXJ3+jTJJhVbANa2ufFO2sQY8qSK5NvH66vKRkIF5+ta0pOMrtsJSsaaLd2icq2KktdRdbgAt847VUi8W2iriRgfxqOTxBZ3jBYABJnORXNia0WnoehSacT0zw5dvLEMg10ob92c964rwnd7okrr1lLgCvm6soX1RwVILnuStKu081RusSo4B6ip5V55qnN8oJ7VtSUZx0E6cXqzjvE8KeTIu7nFeHeLrAtM7AdTxXuXiNN4c9a8f8AF+YmJ7g14+MouKbOilNwaSOLgimiB3oRj+9VLUBLI3yqT9K1Dd+bx6002glXNfMuSj1PejJyNuZlckgioUQK/NU3l+yvtz7037Z79a/Y6kH0PzKTn0NRF4OBmo3Y5PFV7a4Z0O3PWiSZ1Pc16FKSaSY1HTUbc3bwgYB5qmbtnfnIzU80xcEGqLt81RXg1qhOBqW6rL1Ip8lvGv8AEPzqhbttPWlmcfjXlKN5e8iEop6skeKNASWFRs8WB86j8ao3s/kwFgu/2rMkvDJkeR+lexQo0+rNlUhE3JLiBVOJF/Ouf1S7GTsYH6U0Q+cwBh2Z746VS1G3aBflrplRpLRHBiK15WWxTeYspJPFUJLxI+Q4/Oobm5kzt52niqc0Uea8urhqMhU6S3ZPJq5UEBxzx1qhLMz5/ejJ96ilt0yQAaptC2ehrzXhOWXNTZ6cIR7j55XyfnH51XMZzkkHPvStCSahkWTcQc4rKrRbd5M64JEySiI8uKsCBJk8zcOeazhCG+9zU6q6Lheg6V1UHzK3Y0kojpcRmoVkDPycGkdZKjMZdiT1rtiodWCii2zAqeQaiwzN8oJ+gpiRED0FWrO58olaVarGlG9N6jUeiK4WVTyrAfSmy3BiAYZ4q7qF9iE1hGWSRmRSfnOMDvXkzU6rvc6qStq0e6fB7Umu8IG3n617Ad6v909K80+AvhE2sCXEoxnnpXsF8qLJtQ5Iqo06kN1oe5SqpqxnozY6EVKjhjgnFSFcriqk0ZRs1qdPMzShlCHg1bS/OAKwElKmrCXG0j1pSbSuONVp3Oktr3yiGB5r1TwJ4jbykQk+leIR3e0A5rs/CmuiBkGcYNcVSbPUpv2i1Pd3238Z3kZrldbthasdvP0q94f1hL5fvVc1WzWUZHOa8+U3c5qseR6HEJfOj8Guh0m/ZwMtWPe2CQkkU2zuDCeDTBybPWtIvjtTnoK6yzvNyAA5ryfRtaKqOeldVpeulpBzjFQ0Tyo9JtJA6Jn71a9rDuH3T+VcTp+qszg56112n6qQg5pNXGnM0DbjGMVDJpUc3ULRJqRY53VWl1E+tZOimF59hJNOgtJAMKcjNaFlc29sB+6B/CsWac3Dhs9OKfHKVPWt23GJuqKetzpX1GKZQI4QMdeKBMjjGwVix6j5IPzdaa+q7hwa4KkmP2K7m1I0akYQH6U4bWTiPH4Vh2uonzDzWkupFU64qFtcuMElYc8WxixGBWLqd0sIfkCrGoaxtjOW71xHiHVywfn9awlNpg4oxvEd87zOEO/PpWTOhdoWA6dapXeseVPuJwBUl7rUVnpr3BYcDNKnUnOXLY4KsVZnFfG3xCLHRHhjcEsmCFPtXy+jGV/Mbr3rvPiZ41XVdSdN2RnFcWksOOn6V9ZhcNyq9j5DHSaZIkpULjua7LwlcCw1CIuyuM+tceksOOB+lT2dy0MqAdjXp3l1PNo+/qz7B0C7trvR42CL9372KuM1q42iIZ9cV598MtbN9pKW+eSMV6Bbwpu68immzrVNEEtjbueIx+VZtzYKpOxAfTiugltznI6VRCskpzWsJMtfu9jmbi0kViCjD8KgG+EY2nArq7kCUYzWHqFrKqsVb5PrWnMzqh725XiuGIzzUN3fOoO1sHHrSPMLSMmTtWPd6lEzPMGCIOKmTc9zbka2OP8AHXiO5sUf5yD9a8I8VeN9YmcpbSsAevNd98V/ECzLIIpAWHvXgVxqWpSzuAWwTQooylz9iCdtbv70vJOSCc/errNHs75oSHYqQOuetYdjFdq4eQkD61tN4qi0uMG4kHoOa0hHXQzcZM2LbS7hpBvkIH1rpdH01baUSbwTjHWvLNS+KEaMFibNbPhjxrNfTICDg1y4iMrbHoUakIRs2fSng1R5acjpXcxoqpuz0ry3wBdvcRISDivRVmZlC9q+arU3PRoxq3crosyOGPBFVbgboz9KdTJv9WaVNez2MuZnK6ug2Pu714948Xax44Jr2TxGn7mvIPiIm21BzwCP51z41udGXoaU2+dI4cIqNyQKFuEXow/OsrUtSjRfvCsePWI1Y5YV8ZDDymrnvK62OtnUyybjUflehFWHsGZOpqJdNbeeTzX7eqi6n5/Ul7LYuWMq28Lg4yTT5LhQcgVSbT2Vhyeamib7P16Vo6LiueJgptjZG80ZCkfhVGVSrng1qTaiyJiJQc9eOlZU13cl87P0rneKa0mjpjBPcejFRnFJI5z9afBcyzDa64A5odfSuqLpzimjmq0YXbuQBtx4GT71HLctCP8AVr+dSShdh3cD1rHvViyfmOPrXLUoSnszyqrcXoW5dSdkKlQAfesy9uAyHdzTCqbTgnIqrM5VTmuijQdKHLJ3Zzpzk9ShcPEx+7VKaWDGcVZuH+V+B0rKnQyjjtWdSB6lGK6jXuIC2Mio2CMSc4qtJprE5GeKgSJgcc0UacWtWd6px6Mtsi+oNUpmXcQOoqO4yB1NQgZFTNUl1OmELa3HNEXORViOVUiAPUVCvIqGRuTWcVF/AXbm0ZZeZT6U0MrrkVSkkwaiaUqOprGdPuzVUi+7gHrRZxGUnAOQapQnea29KykZxjOawhhue9mb0vdkU9Qtm8k8Gq3hy2FxrFvGw43citzUJZ5Yiqp29Kl8CaXJLrqPOuNp4rmdWVGdnY7pwurn014Q2abokQQY+WrsUrPM7saSyhT+yYwCOFqW1thcJtzgg5r13UVSlczwj/fcrL8Shl6g017fecVPb2OxeDmpkiYyYIrzj3mkloZr2gUdKgeEY47VrzW5xVKaMqM1MldWMPevaxAY9sXuKsaZctFKBnvVSRjioVcrID71w1IM7IVpQVrHq3hjXmtnA3dfevSrLVPt0AywyR618+abfmKQZY/nXe6J4hVIgC/61wyhIbqe0dzptXzGCc5rnW1gQvg1Pf63E6HLD865a/vo3Y4YVrTin8Rdzu9J1nnOetdNput4kHNeS22urEEXOAK1rXxIqgfNj8aVRJfCNM9rsfEeyQDPSupsfE/yDBrwbT/E4yOf1rrtJ8SKwHzVy8x3xasetDxMdveoZfEnPX9a4UeJ1cbMiqd7rO0Ft1O7Hddj0aLxOFU/N+tNk8WDPUfnXkdx4seL5Vbism68XzoSdx/Os5VUPlR7XJ4tDkfMPzp8fifd3/WvB/8AhNW6s+CPeli+JRiIUNmuKcpPZC5T6Bt/Eg3cnFTyeKf3f3v1rwq18bNenDNgDnrVmTxhGicyfrRGTtZifKlueqah4p+U/N+tcdr3if5D81cJe+NlUkh+/rXKeIvGZmhID4JrRUVM5J1Eup1V/wCI/tDlAw3H3rnfFni+RdNeBX6jHWuCbV5bhjtds9uaik824P7wsR7114fD2noeHisb7O6Ryl5btc3zzPkjPNSp5SnpxXSNaQPEV4DtwKzZtHEQ5Ar6yE/ZwPkqteVeRULQqpPtSaZdrcSnPb1ps6LEpHtVazYyoQOD7U4VIVVdshOdLRI9o+Dut7NYjhyNmR3r3SMFG39jzXy14Av/AOybsOxxz1r3GXx5GlrHhgW2jvWyhHozspyk+h2NxraWn3iOKw9S8SKilwevNef6p41jnc73x+NcvrfxCsYYvK80MV4+9WsacVud9Olzq8j0C68c7JCAeB71C3jOS4XIPyH3rxi6+INrgkOM/WsSf4lljsiY7PY1lNSXwjdqex73e+IY3tyXI6eteX+M/E82GjtWIQjsaw7LxBc6jFkbjn3qCa2mlkMrg8etZ0o1ZNprQ0pV9dTir62v9RmeSVmIJ71nrYeUX3JyK7m4ZXODgVjayiIECEcjmulUpnQ6sTz7xDqklojKnb3rgL0X3iG48oFsIcivWJvDMeozZatGx8B29uC4xk+1dNCHLK8jnqVrK6PJdN8DTbkZyTz6V6p4N0KO3eNcDIFbMOhRINoArU0nw+YbgOuelXiIx5W0cij7R3PU/AbLbRouK9CRg6Z6HFedeEkNuAD3r0O1UlEPavh69WftOS2h6e1NodSP8yNU9JJ9w/SlynEct4jX91+FeP8AxHQtYOB1xXsWsqSDn0ryjxlFuSQH0Oa5cTG9KRcH76seAa1Gy5+brXMusm8/Ma6nxHbRpKdhPB9a5S789B8imvJw2x6ynO+qPbLu8EL7eOlVV1QbuKq3cTs5LHkiqqW7bzzX6bLD8/U+MxELm8t2JVzxkVDMu8570ywTZGc+tX4rmNB8yj/gQpQqVKb5Wc8VCK3Ml1eJhgZzUzI+zJT9KvXlzHME2BQV9Kou7MCAa0qQhWWpoqkl8KKsDs0pBGABUjqCKEUq2T3qwGTYQQDXHJTpe7BaHBUcnJtlJkRxhjgVnXltb5+9+tWNVcpESuetYrTM3bNck6mJXwoy9SdbSFhhDlz71FPYbgaInLuABg+tS3CTKhwQTXpYTET5VGtuUpK2xlTaduJHrVWbSxEOlOuZr0zBdoUE4zjgU6eC6RcmeA/jXpyhSau5DuZk0QQHgVltajJPr7Vdvp5UJ+eM1jSXsr8Y/SvLnGm5WUjtpRk0Q3ibTVNfap5beeY55qrLGyjB6iieEhNX5z0oJWtcnU8ZqvMxLGoHdlOMkU9RujBNee8O6fwSNlC2pDIeTURfmpJW59qhKNKQAKcK1SDtJXOiKLdpywrrfD3hu51dg0GSoODgVB4O8Km/lTfnntXunhLwxbaRZkEgFjmuitiE6do6MtU9eY45Ph9cw2od07elZEFi+m6pFkBOfSvXNS02e8TEDsR6A1ymo+ALu5lSViyeWc9a+cdNzqXlMdSu4xtY77w40l3p6DPUVr29o9vJnnmoPhtpLIqRuS+P71ehalaRxRBViXP0r6XDUVKHKmcMazhLnOes3CqN3arsTRyybQOarT6XJuLAkCkjuDaHlckd60qYfk6n0OFxMJL3mWJ4OKpy224EetWTfGXt1oZww96420mei6kZaIy304N6VA9gAPpWxSSLuQjHJFDlciyMQoYiD0q3bXzRL1NIbNx15ppsXFc8odRW7A+ozOfvGow8r9Saa8LJzUD3LxtwDXHUo8/UvmZoKzccmrEcrKOprPWVtoJJ5pRMc9TRClyIakb9tqhhQZPStCHxf9mX72MVxcrvLkBjVZopYvmZy341yShHozqVVnp1t41LKH3GpJ/GwlTburzKK4bygNxFI92yn75/OueSa2D2z7HdzeI3aT5SSKztT16VYya4uW7k3cSMPxqCW5mlGDIxX61yOlbW5p7bQvXniG7uJCI88VHb316rhmJrPjyCTk1Zilf+8ax9ry9DnliZLZHSWviaW3TDE5AqOTxTLM+A5rBdC7ck81o6PpRmmGRuya6IQVRcxjVqJQ5m9S5LeT3cXyMxPXrXN63NfIMc16pFoSRWBYRgEL6V5R4mlZtRdFY4Br0KVBPqfNVsdJOyQmjyXfDEHj2rrdOV5lHmD9K5mwZtowTW7aO+PvH869WnFUoXR5NWo6srsvy2sayA7vnzxUF7bMwOKJc5z3HSnx3BZSWrOVV1fdMqa5HcwLvTnfPXmoLWx+znFbF5eRoeSM1lS6rG13gAYPtVRw6h9o701V1aNBGNuoK8Gte312RYwHYkAetYmnQSXd2G52Z6dq2bfRV3Es2eelehSvE6Iuxy/ivWJWUmFiD7GvP5muLmbMkrZJ55Nem+IrOCFSDivOrmYLduqrwD6V62Hqxs+dG6qdC1HpaNBlnOcetQ2tvBHMFJ3c+taUETywZC9RUEVm7TbQnNKrUg9jOSueneDYrXyUDAVvanYQXEOIgOf7tcJoVtdQoCM111o07Ab8j2rlhLXclwstCXTPhTca0heME8UkfwKu5ZJA6k4PHBr0rwPfvCgAJxXdrqse0lsA/St+ZfzBySPnqT4HXVuMqh49jUa/Ca9QYIOPoa9+uNaicY4qjPfRoA2ByazlNLZkxpczszxBPhXdQtuIPFXbPwk1m/zr0HpXqk12Jl4FUp7XzlPyiqlU906o0VA4S1i+z3AXHSu402PdZ7u4Fc/eWghuDwOtbmnOfJC5618fiq37zY2m7RsWqa33Tmnv8AepKdP94jkZz2spwTXlPjFBtl9MGvXNXUMTXmXi+HcJBjsa4cXUdOnJIul8aPnTxC0LzHYc81hTWkjp8q8fSuw1mxC6g48sDn0rPe2ZbgALxXz9KskkfRJpHTXLqjYDBwB1qulwu/1qgLea3yu84p0bhD83Nfq9Rz+yz86nX5uhtwzfujjio5VZzxmq9lcb1bbwM1cRix61aqO1mjLnjbYgjVoT83ep0+YUT2xuAMOUx6d6iNuYh/x8Nx7UcnN1IcpdCd0+XNZ89xsfbmp2mES/64vntisq6cu52nntWkKNS/kcE60lJotzIJYTuxjNVDbxUwzPbxlnJdPSmC+WUcRAVpOUqS1Q4yk+hN9kjdSoOwnofSoZrBokOJ84/2hTi5ZcmMMO4qrNNtBxCo/GijFVffaOqNNON2zJ1Dz42ILkjvg1nu0AX5mm/75rVnlPJMYHHXPSsO7vDgjzzXRWowcfiJUdbFG7a2U5zJ+VZz3AToox9KmuJhJ1lNQSRFlHOa8OWFaldSPShFJakb37pwFqtL+9G7oTzT5Ld2PBqnLIyjGelOUXFWudkIr7I1155xQF2rUDytjrQjkjkmrw0Y07uTOrldhJMbq2/C+lf2jdoCMpnFYhAZ67jwbqFpptgJZWUSBz9aitXW0YmsFzSSPX/Cvh2w0u1SSYhMDPOK3LrW9J81ESdeOMZFeOa18RUurcwwEnjFctpt3cXeqR/vGAZuea8OrGfxM92GEjKO59i+EVsLi18zcr4FReJLyCV1ht1AJ4OK5v4d25XSo8N2rautO33aPGMEHnHeuOEW56s8fFUZUtET+G5W0qcO/AJr0nSGj1QFmweOK8t1OR7eMEk8Vc8M+NWs5zG8pAHbNfS0IOELp6ni1I+7ZbnpN7or4LKOKyZNOh37XAzWpa+LoL20wHGT71SvITNG8yHBzXUpv7RzRhUi73M26sY0PyYqg8JQk9hVyS+8ltrjPvU6wrcwsy4+laWhLSx6+GxjpWTMmlHWrr6a20kLWdcrLbA8dOaylh0tme5TxkZ7om2rjigquCMcmshtSkx0IqF9a2nBkINcsoNaHdGUJLc1DbjPIphtoO4Gax9Q8TQWy8z5I96w38bROzBTvNebWq+y6Gig+p0syhScdM8VTln2n6VhXHipmTKKRVBvEE8rnAbFYRr+0VrF+zVtzrFuBEoY02a+WYEDrWDa3F1dqM5wa1INKd1zuKGuRxae5lzRXUN5UYFRSzFT1qdrFoX2s5NDWwZeFyan26j0Dnj3Khl3Y5p6YYU17SVn+5gVMlu6DpU1qa5eZMnke9wCcD3qSNOBRDbtli7dO1Si2lmkCxk/hXnKHtHY0i4rcfHCZnAHau88IeH3uHXg1k6J4QupWRzn5q9n8GeGWtoULLkivZo4blgtTwM1l7GPNF7kE3h5odIlZl4EZ/lXzHrH73Xrleqq1fYniZ/s2g3YzjETfyNfFj3hfXbxnbJL9a76dOx83Scqi5mbWlruY57V0NonyismyWKIxMFADdfet22ZWGVXAxXReLjZs0kvduSMgY89Kw9e1RLFSqnBrUvrzyonA4OODXB60JbyTliayjTine5iquthgvJ9Rk+UnGa3LHw+9w6Pyc1X8O6OVANd1pluWuUSPhB2rSfvNWZ3UlyotR6P/ZeliYgAgVStL+KYkb+c1f8AH2sf2dooizg4rjNNmi2o+0fNya7qL5dzp5zQ1/TVuQTu61yB8PJ557jNdNf6vBEPnNMtGjv1HlDk9DXRUmm1oa02mTWGixpbjgcVEdNgim37RmtRdNvLaME7nQ9qi/sia8ferFAeMV1UYwluVKVthYdRaFcRR5NTfa7yUb9hAHHet3S/DyWkQeZgSPWtF76xt7R1aNSQa6a1OnGKsKNV32K/h7xDPZp8wPFdBF4te8faSRiuButbHnlYgAM9q09CaSaUsY881x2j2OmNRvdHfQzPLHvzTH1HnDHpVZWmWABcoMVXFnI+WfJNRJRexurM049UjUcmrMesRuMA8gVhrp/PK5q5DaQxHJUD3pSj7hDkr2KWoXgluPxrU0tt6qa53V4l83KNt57VuaFEfsu4vkivj8TC8zpnQvTcrmu3WmnpTN59TQHOeScU6cvZo8xxMnUl3E+lef8AiqLkn1r0y/RPLJxXnfiVdxfIyK560VPVmtKNpo8Z16GH+0CcDrWFO0S3PGK6XxMkKS7gg3+tc06QudxUZ9a+WxMYxldI97muZ09zJLOSM4qeHDn5qSZTChyOetV4ZWdwPWv22UIU1qz8vqydLpc2LZAgOzpVqLms+JlhXAzz61PHcNkVm1CS0M6db2nQuyXCQgbxnNUp5o3HAP51JPcHCbQD65GaYksrHhVz/u1n7CT2ZrUlyooTQmUHywc1ReKaJuQRXQtNKq5ITB/2ap3LlhkgGlGnWpvfQ5o2l71jLaYpCTIOBVdtRRB8iVo/upW2Sj93+VOa0sI14Bz9adSurWkdEZxXQxp9VnmiMaKQTwDVIpqDDgmta7uIYlIRcGkt5YnTLZz9aim4VFydTKcnKV0YsttftGS+dg6/Ssa+hhIOAa6W9vhE+1D8p4IPeqVzD5y/KFx9KVXLtOZTf3lRny6nLmJC3Q5qOS3kQZwcCt1lS3JDqv5VWubmNxjbis6WFkoOzOyNVyeiOflmZCc1nyvuJPrWreSREn5T+dY1y+0kAVw1Kcr2bPUoq/QilO0460kfQ0xXBbkZNWVT2Nb0KEZOzlc73ohoGKYI3dzgnAq7FarKfmBwfep1sYFXBDfTNVjVGjFJamlGDbuUojsxzmrVpqTWtwjjgqaimjjib5M1UuHXcBjp6V4UJtu57EpunFWPqD4P+JjqWnIucnGK9Hj3pK5Pevm74O+JX0ydIo8AE9+a+iYL+S5t0fgEj0rJR55aaE1ZxnTvYbqX76B89q86ub77NqboHxivR5onlt33eleSeKrOa0vzKgPJ6mvZpL2cbtnySlyV7vY7TTfEMsKp8xx9a7vRPFpmjSNmyD+leF2OsTKArkBh7V0mk63NFMjF12Vp7WPc3qVYT2R7za6XFqse8ck81XubC6tJAsanZWJ4O8WgKitIuK9L0u8hvpI/unPtVxqRk7JnFOHKuZM4v+0bi0GJIzUD3f2g5ZOO9egar4fW8yUQZ9hXO3Hh65twdqYA9q7adN9WRGtJ7HL3NjHdqQqYzWLd+CZLkOVYjiupnt5oeQv6VWF/IjYYhfwrujRja7Or2lS11I8v1P4ZXrsSZGIpNO+Hz2hHmZOPavU3u/MHY/hUJUt2FcOIo0qnQ0o4qundyOGOjxIu3b04qe10237oK6C4toGySOaz5ISjfJXA6FOmtEe1Sx2nvIIkSHChAAOlSS3McQzu2UpmPkBeMgelYmo2c9yW2k4NeLKg29zu+sUTQmubbyjI0oz9ayn8TQW8mFIfFZk3hu4lU5mKZ7c1Vi8ITJJkTAn3ya55YNvqT7eibU/i2NU4UVRXxJNcS4jQmpIvDLNIFlPmH/Y4rc0zw4LeVNidfXms54abVrhPFxaskVNOS8vJk3KQK9E0HQFwjMvNLpOjttTMYz24ru9B8NyT7CVNXRw/s3qePVrtvRlvQrE4RQnArvLFzaW3IAwKp2GljTk3MOo4pup6iIrOQswGBxXryhaCkjxcXUlUsmzk/if4qWx8O3hDYyCP0NfH2jXZ1S9uZVOcvXpHx2+IUi6fPZW8i+Y8gBHtnmvNvBcKwQZQH95yc1zxqO9rHpUoRjh7noOmQloYg1dRYeVEmCRXNaaxaNBjpWsiHb3rvp0YSjeTPLU1KNh2qxLKrkEcVy9zbbmyOa1r+4liRwrDkVRtGd2+bH5VMoUo9SYUby3JdP8ANiAABrvPBNjJNe/Op4rl7TcrJtxnPpXpHh9f7NsHvZABhc5rnlKCdonpqHLG5518VH83UFts9eP0rH8NWL3kgjOQBxUPi7Vf7V8QGd2BjVu1aHh3Uo4ZQVwK76KuYqpeVjpLn4aQ30O5pACRWppHhOx0eGNd4LoMGqc/iBGiAMuPoawdQ8SW1vlhOd/f5q7JQ1SN3Tldcp1WteI7TToirBTiuJvviLYxOVSRQ/pmuE+IPjLyrKR4ZBvA6189XvirULzVXm+0hCxx7D8Kyr3oK9zsjRsryZ9i2vjUXkWBKMH3rK1rxraabC6vMN5GetedeBGN/piGa9TfjtmsD4l6WqAsl0Xl28FWOKdGTmryZ00HBtnUj4uwJekIQ+D613fh34vpEQGjxnvXzh4F8My3t15kxJAORXpK2jW4AXGF9q7Y0ubZnJXxcab0R9EaV8TYb4IGwM+9dXFrtvcwxlCCc818r22sXds42uoA9q7Dwx47ns5nFzIChAA7c1VWhKnHmZhDFOp0Poy32zJkVFd2bTqyDiuR8MeN4rxUBIYfWu2TUbaWIPyCfeuWb9w1jTlN3uc5qGispBLdK09Fi8uLG7PtVTxBqkKL8p5+tM8PzG4AbJr5Ovd1bHp6xptHQUj/ACqaOaCpYY7U/Zs4OZFW6bdEa4XxCmRJ9DXeXcQWM9elcN4g+UyAdMGs50nyscaijJM8V8UQtvNcuYW2muz8VqyscY49q5QOzKc4r43FR5anKezQqe1Y+6ijYZJGagtbeEyrkism5vLtpNpRceoqW0ZlbLMQa/Zq9KO1z4StiKc9OU6CW3ieRMY6Vbi05NlZdrKruCWPFbizJ5XWqVNcqSRyU5Qg7tFNIYo2IY8VHM6IPkxVTVEeZh5UgGDzk4qmrXUR6xv/AMCrKdKu/gQq2KpvRInupZSoCg9ahXLff/WnNqMsS/PHGR7GqtxqaOMt8n0pfv4L3jhVdbJEl3HH5BwQDmqqxbl61GLiCV8CRifSnSTRxJlSx/CinGNR2kWp36FO7tl5JqqZViXGcUXepBiUOQD3qk6xzHIkau+GGopaS1LtpcdPtck56Vn3F+8bEJ0q+9ifKbDHgVkOJoW+WJZPrXJiY1Ka92R20aEqr0RXmeSYk8mqktyNuMEnvWgJZm+9AiAelQs8DHlP0rxoY2pSvzM+owmVSnG8zFmcOfumkl0tXXd61s7YAG+Q/lQ+l71BBIBrGeMjW922p7tLLadPcwodKRm7ZrQXSwkYIHFWRppQ5DE4p8kxghCkAkDvXM41VJSizqlhKa2RnPEIjVWe42vxUl5esGOFHFZM9y0rknFbVuara7PPqOFLZE4cu2aheRUJDLmoAxJ60v3Xzjd9aOVKCjbU4p1ud2Ok8H+IF0jUomZfkJ/KvqHwv4kh1iyi8vHA5r49hbMgbAABr3r4Pa1E7eTK4QcAc1komybnCx7ruXycetc/rnhtb63ztBbNbDsrNGqMXQ9614oEeMIpz35rphC7s2fM4mm4SueF654XuLRyYlOB6Vk2jXlvJtcEKO9fQF94fS5XOxea5bWPBqtESF2nPatlRicShN7M4fRtantpx85ABr1vwr4zaFosvnFeYXehPYuSATj1qbTbyW1nQv8AcB55qvYxWqZ006Mm7Nn03oHjOK4IDkHPrXUC8t76MDA+avnLQfEaxyA7iK9J0TxYNiDg1vGo0aVKPItDvJvDENyhwBXM6r4J+YkLW5pvirkAbSp9a2hfi8X5lX8K66dfoebKTTPLLrwzNAhwDWJc2d1CxAVq9iuYYmU8A1hXdnEzN8gI+lbSXMbRqJHk72NxgkqcmoGt5R94V6XdabGoOFFY1xpqlvu4/CueVJs6Y4mK0aOPNs2ASKifch4WuqbSNxxzij/hHlcc5/KvLlSaOxSizj3tluPmYkE9qWHTUL/fP511b+GQ0nCnFXbXwmvcN+Vc8nYfPE52x0j5xjLiuo03RC0i/IK2tJ8ORxDkHdmuqsNKihIYg8VHKzCpUcUR6H4eGwF16V1Vu0djEAqjIqmlzsjARVwOtIbkTNt5JPajkZyRnKoyxNqj3DbOg7Vz2p2l3ePIihthFdZpmgvfzx7lKAHIIFdKmipZkl4xsC9SK3pQa1k9DGa558vY/Pb41aK9n4qAlJAJPB+tHhmGNYE5HStb9pu+jl+I4tkYbDuPB9xWN4diX7OnzHiu2pVoqOiPXVWMaThY7nT1jVBg81qJ9w1h6cgTB3E4rQa8YDCgGuTmjLVHlwpvcrX675APU1FHH5TgYqwyPM4fHI5q4bFWgEjMQ57AVzTp32OuOhc0i337CRnmtvxn4hSx8MvaxkCQrjiqWmrb2dp5kxcEDI4rzfxp4nW5vSEYEZxjNYxgoStc6nOTjZRMvdJcafLnPmNnH51Nayy2kKEZyBUcF2qwiXA57dqdb3DTE5UAGvaoHGouMrs5rxV4yvbEEKWrktC1vUda1QmaRhEzcZNdN4yhyhxGCa42O5ltFRokAceld1Sk5yjJPY76VfRpHpHiTwrb3OiF2mG/b618+6zp0NnqEkMbElT1Brs9X8Ta5eW5gCnZ0yDzVPR/CV/estxJCHLHnfzSr0nVSVzOVWV7swtM1HULBNsMzqOg5qyJdV1edA8jyA9zmvRNM8B/aUAljCfSuk07wPp+nJ+8dxJnNd1CNOMOWRp7eDjaCszL8FaFLaWYLnBIrYmVoXfvmtB1S3j2RM2KqJF8z7iWJ9aHNJ2ijhkm3cyZVldzgc1c020klkw+cVdjtHZsqin61qWVtIjAuijPpW84zlC8nodSlFRtY6nwo/2RUPNeh2uqmWMR8iuH0VkiUEgflXRpqNugG75AO4rGSjyHZSkrGjqds0yAknBrf8KqqxbSfmrmZdbheIIMmtjwzKGuY2Uk18liVH2h3zkvZnYbBSFAooEzY6ChpSwPA5rklNI8xIrXn+qP0rgfEOcyY9K9AuF3RGuL123DM554rKNePNZoJaK54r4xWXBIFcezSAHivSfF7R7HOBXnUl4rOVCjivlMyS9rzRPTwUzHvbw+b+7BKYqBrl2HORW5ctaxHbHAFGKzpoo5jgYSv1V0JdWfncq0o6JEdpdlG4PetlLtvK75rOtdLTG7zc8+lXSqogGa9qFKlyLV3NbNxuZ9881ww8uQpjrTIbCeQfNOakubxLAg+UJw3vjFVW15WGBb7PxqJU6n2Wzz5pl/+yDANzS788YqKTSFkHJxVaHVHcnCk1I1xcSjIBWudwqJ3m9DpoUue2g19F+xnzkYOR2pHSZ1xtXP1qOe11C8QpG5jJPWqs1hqVuvzXZ4/wBmuCvi6FJWe59LhspqVdUiC9s5HD5UAfWqEdsYh16VO8V2soEl2SnddvWpF+U9d9eXCvGrPmjKyPqcLkkFG9Rakf2h1TGDg0sMqquWWp/O2jmDP41UeXzFOF2ZrfETSh8afzPZWBpUl7iIruUMw2ipxYWmB8o59qI7favIzUjQ7F6V49FRrXcjppUZ2bZH/Z1p6D8qzJrjynKheAcCtCR9mRtzj3qhcTIgJ2jNdjw6a/dvUmcuTcrPcNjO2s+8l3ZJp91qyRuR5WfxrMub8ysTtAzVUMNW1c3ocM8TDqVLo8n3rOfqas3MpPaqo+Yc1EnyuzPFrzUnoKnUULjzMHinA4A96Y2d3Wmpt7HCtyQHa1dL4N12TS9QQhyBkd65V3LHNT2rHzR823Heob1946oy6I+yvBeqLqWnRSl8kCuohmYnMZrwn4WeKkSyjtmcZPGc17Jpr/ugyy5yM1DqQjrHc469Bpc8tjo7eWTbz/OpFtPtj+WSDmseO8k6b8UQajLb3IYvwKFWb2OP2N1eJb1HwS1ypK4NcvqHw+ngV5GBIXk16LpWvBwAzA1ts8V3EQwDAiuiEpXPPnKVOWp4Qti1hIDtPHtXR6VqgXYORXaan4Nhv8mMBM1kHwNPbMdik474rWVWKZSq8xdsdXaJhhjmuis/FLxKFyfzrjG0i7tG5BNW7UtjDLgiummudXRfs01c9BXXllABYc08XiyjqK4iK4KD7xNaFvqRRcYz+NU6riRZdjp5WR1qBbRHPrWXHrAcgbMVq2lyrAE4rB4sVo9h62Cs+AARV2HSlYdBz7UI8ZIJYVp2VxE2PmGaUqikZ2mRw6IjAEjmr8GjxqOgqQXMSDG4Up1AKPlAeuSSbC0xklikMgIAxT3cbNqmmSXjSREbPn7CptF0i61G5AMZRCetNLTU2gmviKkSXHmhEBKua7fw14HkuNk0g4966HRvBUNnGjuwlJ7Y6V05uYrC22qoGBQ2Z1akYr3Spa2NtpsS5Aygrhviv44g0Xw/cSxMAVU1q+INXd45Ap2Z4FeKfFLTrvWtFntlLAuDzWdarzQ5Y7nOounapLqfDnjjxPceL/iZNdMxMabgK7rw7E32cdaoat8Pl8MieaV99wZB1GDitTQr5UjCFORXLTpVZSu3odyfPDmOrs4m8urcURZ1zUVleL5f3Afxq+jBhuxivR5eXQeH/eaRNC2tk8nkc1csrFXlTcMpmq9iouAFLbM9/Sun0S3geKRZmCIgJ8w96ylUS3NG7T5epx/xS8T6f4e0QqoAk2EdK+Y7bWLm8vN8hYjdxXpHxu1q01XV306M5CN/rAeuDXBQWYiGAuPfFeJiq0udOJ9pltBeyamtzpLbUt9sEBxgVrWV+qqBkVydriA8vxV+2aRn9j+tOjjJQ3Z0VsBTqbI0dZ23an3rJi0SEgEitFlLKNx6UkdpuOfNwD2xXa8z1Sueb/Z0aWsURw6RbJ/CDVmGb7J+6jUACnx220YMmTTWi2vyeBX0eEm6yTucFahy/ZNC2vJWPHAqeVt7AvknFZ8UoTGGrZ0dY7sgSkZz1NelUi1azPLqw5dkQxqOyHp6VItm9zIgSMj8K9C0jwtaXEYbeueuMVuW3ha1ibIA4/WumnKCWpEYt9Dg9L8H3VygIBGa3LXwVPbEmbJB4Heu2tm+zBUjjxTp3bZmVuD0rOrVSWmxt7PS5xy6QYTgVImkFz8/StyWJWYkNkClXGANtJSU4nRTiZZ06K3UE811fhh4t8aqOaxLhQy42Vf8PXaw38SeXye+a+Ux1Jq8kzvcG42O3202pFTemc4pFTdnnpXjQ5nucbg0Q3H3TXHa195h65rsnXzVxnGa5fX7EpvO7Oc12xoprUwcknqeQeMLYNE/IrzNrfbKR6V6b4whkWF+flry6VJBcHmvksxpKE7pnv4PkJtUmeVy0ihHx0xiuduJnV8L1rXv1iSQrHLvTHc5qkiQs/LrX6e6jWx+YVHN9CXTWklhc89ammSRj3q3YTWtvGVMigk5HNWw9o4yJFH413ulywU3NnXSpSqGG1s8uQQTiki0gSuMjFdPaR2yhukmf7naorqJVO5FIrzZYmpB2jNntUcrnVWxnweH8rhTgip/7LeHqM1BcXlxCv7tgDnmq/2y8l6uMV5tXMFdxlJ3PqMLlUKcFzR1Ld1NPFCTEBvHtWRcXF1L/rFOD7VZk+1KjMGUmoT9of7+D+FeJWqQqvc+io0YUuhQMIlfDdaeLVYST6VPJaOykjg1RmhlXhmzXnqr7/s76G0qkU7Ila5iVCvHNVo9melRyMFU8HNVUZ14zXrrCQjDnU22DkjTXbjA+96VWmt7hgTg/lTElOMA1JcXcsS/6xDRSq04qzE5TfwmdPBcbu/5Vj3TP84PUVuhri4J2ugHuKryabK+SUJ9/WtfaJ/CznlFv4jkbqIsSeTVSViBj0rqbuw8ondgVh3VkWkZgQBW9LEzpJq+55eIpR6IyJcv0qAoQKvTZiJHWqrscn0p88p6s8irBpkZUqvNIetKWOaYzHNbqVlqclmKRyKlgxzzzUBOaejHPFZS1NYOzuza0LWJtJvo3RyFB5FfRvg/xat3ZRAvkmvl15d2NvFd38P/ABKbW8jjmLEdsGuaquVcx2wjCv8Au5bH1NBMHtw+eDSTsWhLL1zWXo2pR3mmRlDnIre0+386AhjjNOgufVHgY2P1d2gZcN/NbzDriuu0bxAGCK7YzWZJoTTJlFz+FVG0G8tn8zOAvau1TSdmeXSqTqSUZI9N03UklACkGtaNnfHygg9eK8os9SuLEjrxW9ZeKblyg3hB71jUdmehLCu14ndXWii8UhVGfpWRceDLjcSFIB9qn0bxCVYb5FrrLfUo7hAfPjH1ruw+Kpw91nmzqSpz5WefzeGJol+6apTabPC3CnivWYFtbsqPMQ1M2i2mMlA/0r0JezZu5JHkkVjInJBzVuN5Ij3rvLjwwdxKlQp6Csy48MyKTjb+VccqcXqYutA59NSVQAx5HWtCy1RCw5P51YXwxvblSSe9bGm+CvNI5ArmNHOJnSXwm+7nP1rU0XS7q8kG0MQa3rDwfBbsFkZS9ddptjb6aoIZBiouZOvBFHRfBTOBLOuMe1dpaRWGlwAYUOK53UfFkdoRGGB4/grAufEhvHwgYk+hq1CTBKo9eh3lx4lihVwCD6Vhz63NfTbUyQaw7DTb3VZflBAHrXpHhPwG6lHmKYo9nIOaC+IwLPw/Nqs8W9TgHJp/iDwhawufMUbAvNesTada6dYnYoEmMA15N8QdUktrGcDJcg4xVOnG3mYV3KrZQ2Pg39pe/TTfFpgtQPL5PH1rzPQdWkmmQEYzXq/xM8PTaxrk91cLvGTXEWGhLFeAKhTB9K5qknDY9TDuKp8stzs9CtzcRoTWxNDsTA71HpUQs7YZwfpWvaW32+9S3UY3Y+c9K0ptzjdhSSw0ueWwaJYyXDDg4Jq98SNds/C3hR9kgS4Zcda67w1osVuZTM6IkCeYznoRXy38avFqeIfGcml2cxMSseVbg81w4iap7nr4WlDEVFVitDkU/wCJ3cveSsS7NnmtZrdWXsKZY2KQsLMIwdRy/bipZlKr8rgYrip1qNSLb3PuabpuKUCq+mhz96rcMUihdvIHHSsyd5lJxIuPrTra5uFIzIlctV038JbLV2t0oJUGmQ3ciAKxIIqcSSyL99aqyxbGLMwz7U8PhlWTbJcrOxeivGz1NFxeMsGc81RjuFXIqYL5y8MMVs/b4d6S0G6Sau0U49SkEvJ4rZs/EH2RQQRmsi5sOMggGsm686GTGcj2rV42s1aMtTm9jRvZxPVNE+JBt2AJ6V22nfE21lwJGGe3NfPVncqrjJII963rW4iYAksSOmD0rqo4qu/iZnPCUpbI+ltM8SWuooCjDJ961Y7H7YfmYbByK+dtK8Q3FgQUcgD1rrNL+JckOVmYgEYFenHGOlrJnlYrAxhDmievto6qeucVDLYCJcj1rltE8dw6gwzKBn3rsILu3u4BtnjJPbNexSxcKsTzI05Q3M+WH2o0xPKv429DWhPaBU3eYhB9Ko28qpcp9a8XGqDTaep0KpHY7e2m3Qj3qeHlTVO0j2wI24EGrKyeTjIJ3elePHQymIqcisLxGmVJ9BXQrKqknBrnvElwu08Hoa6vapRZ50l7x434yuQsL8V5XLcbp34716x4ut0mifj868kv3SzuSGBPPavk8epzlfoe3hLo/9k="/>
  <p:tag name="MMPROD_14864LOGO" val="/9j/4AAQSkZJRgABAQAAAQABAAD/2wBDAAMCAgMCAgMDAwMEAwMEBQgFBQQEBQoHBwYIDAoMDAsKCwsNDhIQDQ4RDgsLEBYQERMUFRUVDA8XGBYUGBIUFRT/2wBDAQMEBAUEBQkFBQkUDQsNFBQUFBQUFBQUFBQUFBQUFBQUFBQUFBQUFBQUFBQUFBQUFBQUFBQUFBQUFBQUFBQUFBT/wAARCABvAJ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KKKACiiigAooooA9i/Zv1D4aHxo+j/ABW066l8M6xF9k/tawcpcaZLuGydf7y/wuv92v0u+B3/AATE034H674y8YS6hD46aHTZ/wDhE7Tydro7xN+9lVvl8znavavzX/Z08afDH4e6/ceIviJ4bvvGE1gUfS9DtpFit5Zd27fO38Srj7tfqP8ABn/go2PjZ8E/izqtppdt4b8Z+E9On1GxsN3mo1qqfI/+1tb7y1IH46+NvA3iTwDrk2m+J9Ev9D1JGbfb6hA0T/8Aj1c1X1lYfEP41/8ABRj4gaH8PtV1q0vnaRrpJJLKKKK0RU+d2ZE3Yr7Y8Pf8EWvh/HokUeu+M9eudVK/vZbFYoot3+yrKaoD8daK/T/40f8ABGHUdL0n7b8M/Fba1dR8tp+sosTv/uuvy/nX5weN/A2u/DjxPfeHvEmmz6TrVjJ5c9pcLtdGoA5+iiigAooooAKKKKAHVseHP+Qzb/Rv/QTWPXSeDNMudZ8R21paQSXMzqxEcKM7EBWOcLUVPgZ24L+PD1RzNFFFWcQUUUUAFFFFABW54e1jVdIupF0m8ubS4vImtHFvIV81H6xt/eVuOKw69V/Zs+GWqfF/46+DPDGjqwurrUYpGlVd/kxI293b/dVTQB+zX/BO79k6L9mz4QwXWt2MC+PNeC3WozhQzwR/8srfd/sD72P4mNfXNRxptRV3btvepKACvhr/AIKm/s6aX8UfgNqHji2s4IPE/hVftSXmNjz2v3ZYmb+L+Flz6V9y1xfxc8IRePfhf4r8OTWcWpJqemXFutrK21JHZG2A/wDAttAH8xdFbvjLwbrPw98T6l4d8QafLpes6fKYLm0uBh4nHasLBoAKKKKACiiigAr6r/4JeDP7dPwyzz/yE/8A013VfKlfVn/BLr/k+r4Zf9xP/wBNd1QB8p0UUUAFFFWrO0mv7mO3gieaeRtkcafeZqAKteveHP2Y/iBr3h7+3pNNttC0bZ5ou9cvIrNHX+8iyNub8Fr6C8M/s/D9m3RtO1PxJe6LoPj2dUun1XxC6SWuiRMn+qS3+9Pdf7n3K818YfGHwNb61Lq27VviX43hn+0ReJNZlZLGWX+D/Qm/hX+7S5gPJfin8I/Enwd8SW+i+JbQW93cWsV9A0UnmJNBIPkdT/tV9C/8E6vj5a/s/fGXN54NfX7rxJ5Gl290jbJbPe/VMqeG/i/3K8+8ANonx38UeJ/EnxT8exafruyJ7aTUN585y38O3+FF/hr33QE8P6P8TNHvIpZE0Cz1WKX7Xt+fyopfv1zVa/sj6jJ8klm8ajjK3L5XP2pz7UhFcp4H+I3h34gaWl74f1mz1a2xzJazh9px0butdWpzxXUfNVKcqUuSasxOv1rivi78TdL+DPw51zxprEFxcadpEHnzRWi7pWG4L8q/Vq7TPOK8h/ag8HXXjz4IeK9LsklmuntC8cUX3nZGDhff7tTKXLG5dCnGrVjTlK3MfgH8f/iTN8YvjH4s8ZyW81oNavnu47edtzRofuL/AN84rzrcQ2c5r6A/ar+HmveAtR8LjXtJk0h9RsmuYILgBJfK3/xJ95f+BV4ARk8Dr0pQlzx5joxlCOFrujCXNbqRHrRXpX7P3gbT/iB8VNE0zVpMaOjtd3+OvkRLvZf+BY2/jXrH7Q/i2x1H4aaTa+I9EstM8fT3/wBq0y1srVLeXS9G2fuobjb95n3Ky5+Zdn+1VnCfLtFFFABX1Z/wS6/5Pq+GX/cT/wDTXdV8p19Wf8Euv+T6vhl/3E//AE13VAHynRRXrX7NfgPQfiL8VbLSPEE7/YkgnuksI38p9SljTclojfwtLjbQBT+E3hHVNUnu9Stvh/c+NLKKB1HmLKtrFL/ed02/987q9D0T4l+M/gT4+8P+LNT8AafpWitLugsbewWKKddux1S4T593/Aq9e8K+Kda/aL1bUfDnxD13VvhV4C0SFV0/wJ4U0aeIXG3KbBtT5mT+J33V2/iL4p6Z8KfhxbeFNI8KaB4N8JaNK11pzfESX+0tWedvvyxWC/cd/wDbZUqQPma4sbj4seJ5b/wl8KvE3ibUbyXzftOvXlxe7v8Aef5Vb/gVey21mvwW8NXNraWXhyH4kX8TrPqMqW8Wj+F4G6IsqqzS3X+/9yvGfH/7Yfi3XtDutK0jXdbje8XyrzU5p1t/Ni/55RW8G2KBP++2/wBurXwr+BOtan8NrnXPF3iEeF/hvczpeXkbqpluli3fOm77rN86J/EzfwmgD0L4Z/AD4Z+PbZb3XvFcH9neGrV3v9Z8M2bW9vPLu3KktxO372d/4URUr03wT8MdG8Yave2MWr3e+JZbjfaWu+3s0+9/pFx/6Hsryi3tNZ/bEtYvCngbTIPh/wDCHwNE9xHbsfOd5WP+unf5Vlnf1bYqrmu90zw54q+JvgtPh98Or2bQPhra37Ran42m82efxDeL/BFsX5ok/wC+f7z1yV6HteU+qyfOpZRTqRhvKxr+EPEuifCjxDZX+l63rWrazBOrPLoMnkWjt/zy+5ulX+Gv1p0bUft+h219c/6O80Ku6v8ALtJXJFfz/wDinwX4lk+LCeFPhb4n1z4iTW7xD7dYWrxbLnd86q25vlV/487a9c8J3fxAZPE+gx/ETWWfS4dnizx3qGpyzabokX8Vvaru/eyu3yb/APvj+/V0acqQs7zSlmsoSjB80erP2q1TXLbTLXzH3zMy/LFEu52/4DXJva674jkZZIrmwWX7zvLtWBf9hV+83+1X5NfFnw98TG+KGmeDPBvxG1HR/ClvDE7eNNd11rdL+4lTc0ry7vm/uqifdrz3WNI+LWj+Ir+zufjLq1to9vP9lhvptZl8+/l+7/o9ukrO29vu79vy/e2Vvc+YPVf+C0Fv9m+M3gWPczqmhsu9m+Zv3tfHXgfwX4B1rwrNqHiDx9J4f1S3mw2kppT3Dzxf3o33Bd1e7fGf4PWXivQ9Ns7X4nweLfiFo6f8T9PEmtIj2qt9yK33/I+z+PbK/wA22sbUP2ZPBPwHsbLWfi54307UdQlhW6g8G+G2a4u50b7vmy/KsS0yTz/Sfi7oPwl1K3ufhnpszazC+9fEGuoktwv+zFF9xV9/vV6F4l+Hfgvxn4Fu/iJ42i1L4ZaleNvgj8/7Z/bcrffeC3f96qr/ABPu21F4t+Gvwy01dN+Ims6LrPgHwdeKv9k+E2n+0anre379wm7b9ng/223f7O+tqOP4QfEHTbz4pfEXxff6rCUlsrbwdaMkF3YIvy28SfM/mr8+7f8AJ912f5noA+e/7J+HlvM3ma9rFzF/CYbJVP8A48ak1bQ/A9z4Tv8AUdI1zULfV7WaNE0zUolb7VG3VkdPu7f9qvd/gJZfDaAv4g1Sz8PaD4OsrlIJdQ8Xs17qF/Lj/VW9vFs2p/ff5tv/AI7XmPxU+EK6VqWueIf+Eh8IW+lTzy3FpY6PqX2jejNuSKJF+bp/f20AeKV9Wf8ABLr/AJPq+GX/AHE//TXdV8p19Wf8Euv+T6vhl/3E/wD013VUB8qBd1WrW7ls7iOeCVopY23RyI21lb+9W74B8UzeCvF+k6xAkEhtZ0dormJZYmTd8ysjcNX1d8Rfhxolx+3OupXFtDZ/D42lr4xZI4E8qLS1t0l+593buXZ/wOgD58v/ANpj4qapp/2S58daxNDjZ/r/AJ/++vvV55qeoXmp3jXF9cy3l033pp3Z3b8Wr67/AOFcWXw1/bJ1/Uxp9u/gnTtOuvF0Vvcxq8M1g1u88KbP7rS7Erk/2RotE8R/GDW/HvjyKCfw5pCeZdK0K+V9ouW8iD5fu/eapA+YK7Txd8UPGHjzTNIsdf1y+1HTdLgW0sbaZj5MKL91VX7taPxT+Hi/Cj42a94Q1VJUs9K1ZoGOfna137kf/gUTK3419A/tTXviL4Xy31jY6Zpd98JfFWlQJ4buLe1i8qJP3T70dV+Wf5H3f77VQHzpp3xd8YaP8PrvwRYazcWfhi9n+1XVlD8gnb/aYfMy1b8P/Fj4ivouj+D9G8SauulQT/6DplrcMqLKz7vlH+9XsHw78N6t4y/Yx8SwaNpUGo6lF4nt7dZo4E+0LbtFudd33tu6tP4NeBdf8F/AD46zeINBjgeDSLV9PuLyBXeGV5trvE/8PyVIDfiz8aPE/wAIvDUXhPS/HUmseN9RtW/4SO/01Ykh05WX/jygli++2z/Wv/wGvnqT4peKZPh3D4HbWLn/AIRSO7a//swHETT/AN9v7xr139ma4CfCz43u1raTSWXh9Lq1luLVJWgladE3oW+78tb/AOydoHw/8T/Cz4gaX8QnGnWWpXthZWeubdz6dcuJfKl/3N33qAPmKfVL69toYZbm5uLe3/1cbysyR/7o/hrovAHhyLxj4utbDUPEtn4YhCtJLqupSNsgVfTHzFv9mvZfhb8Lte+B37XvhfwZ4ls7WYy6nFBKJYlntL+2c/KybvvI9Vfhpptj4f8AAPxD+L2taXaa7e6fqcWjaTa3cSPbJeT73eZoh8rBEX5U+781AFzwJp/wH8A3WpXmueJNT8X3zxbNKuodHlSytp/+e8qS7Gl/3K83+NHgTU/DWrWWuXXiK08XWWvxG9tNas5d/n/3ldM74nX+41bvg39pTxVZay8muQWfiTQpVeG70u40yBotjoy/L8nysn3l/wB2n/CL4u6zpmueEvCVpZ6XDpv9r/v/ALRp8Uss4llUOjsy/wB35floA8w8WeM9d8eaiNR8QandaveLEsSz3Tl9sS/KqL/dUVhJBJMf3cbP/urX1L8bfHGvax8efHXwssLTSU0jVNdOlW0MWmRRPar9o+TYypu+Wsv44fEab4J/EC+8AfD5bXS9H8NzLay3ps4nudSuFRfNmld03bd+7an3dtAHzTuoZCjYNfUHxm0TRfip+z14d+MGmaPaaF4kg1NtD8RW2nReVbzvs3xXSr91Wb+6ld7+1J8BvDvxAsdX8XfDaJF8ReF4oofFvh6JNrj5F23sS/xK38VVzAfEuw/3Wr6o/wCCXX/J9Xwy/wC4n/6a7quF1nVprz9krQRJFbiZfFd5ZNOIE814IrW1dFZvvfK0rf8Afdd1/wAEuv8Ak+r4Zf8AcT/9Nd1QB8p19m/ED4n6Ne/sZeFdZS5Wbx1qdn/whdwd3zJYWsrTsv8A3y9pXxlUodiuzc2xfm20AfZHxG+Jmj6x+xh4a8RxXWfG+pQJ4Gvsy/vmtbaVLrf/ALvyxL/wOuZm1bVP2ev2avD4trS0/tnxhqsmoXi3cCTeTbwKEt0b+6zN+9r5c3ts2bm2/wB2pZ7ye5ULJNJIq9Fd91AH1l+0X4Zk+Olr8KPijbSQR/8ACUWFvpGuXCsv+j38Ev2dppU/hV/l/wC+a0LDTfE3wn/Z7+L3gP4mweX4YgEX/CPR3ciszal9o+R7X/Z2bnfb/D/vV4H8MvhXe+ONE1jXNR1iLw14N0dkW+1W5R3QSN92KKJf9ZK392unsvhp4R8f6Xq66J8Tby/1nSrC4v7fTdY0mSL7WsS73SJvNfa21WapA6bwpp2qWv7Dfime28yNn8UwXa+VLtdoFi2M23+7uq3+zcmqa78Av2gfMlmunuNHsorb7RP/AK11uNzqu77zba848N/CXHw/j8XeL/EkvhXw5dytBpiJA9xcaiy/fMcW9f3a/wB/3q74m+Br2nwufx94I8VHxb4Wt5/s+pqkDWt1psjfc82He3yt/fpAdT+y9ot7qPwr+OnkRb/P8OxW0C71VpZftCvtT+821XrH8A+GtR1D9lz4jywWwZE1WwlPzrudU379q/xbawLH4SwL8Abv4kx+KXhSDWE0dtHWzfe07RPKv7zft27Eb5ttVfgB8Lz8bfH0XhFfEb+HpbqCe4jleBp0byonlfdtZf4UamB9Kfsn/GTw/wDF+58GeD/iLe/ZfFPg65+3eFtflZVaeJVZn0+V/wC638Neb/ALUfD/AI++HfxH+EWv61aeH73WbyLV9AvdRl8q3+3xbl8qV/4d6HbXzle29vZ61LDbXTTWkU21Lry9rMm7722vdPGn7OHhLwMmnw6j8TFXU9U0CLxDY27aK6xyxSxb4kaXzflb/gNAHefsufCXx18Jfi7dX3iXSG0fw/b6Zf8A2nULtomtGZbd/KYM3yN8+3bXz58KornXPjT4caPdd3MusRTM+Pv/AL3czVveDvhve+IfAd34r8UeKX8N+CYZxYxTTb7iW9uMbjFb24Yb9q/ef7qVNdfC3wndeBtd8S+E/Hj399oixS3GlXumtaSvE7iPdE+9w33qANv9oHWrvwF+154m8RInzW/iJ9TtmjZXWaLzd6Orf7X9a7H9pD4NXvxd8eX3xN+GFunirwt4oKXrW+nSK9zp1wyL5sE8X3lbf/F/tV534H+CejeL/hBqfxE8QeOZdD07TNSh0qe2j0pryVXkR2Qr+9X5dq1wvjGyj8CeLb7S9A8SPq+nxLG8Wp2ge3W4V4lfO3d8v39v4UAexfEeaL4efATw98ILa7h1Txdqer/21rMWnS+bFa/JsgtWb/nr/Gw/h6Vr/Fv4keKf2ef2sLrxbpTKpZbdzFu329/atEm+Jv7yfw/hXy157+Z5u5vN3bt+fm3Us9zPcFfNkeXb03tuoA+s/wBp9/AF/wDAjwvrvw6m8nSfEHia/wBWn0aRl36RcPb2qS2/+7vi3J/stVD/AIJdf8n1fDL/ALif/pruq+WN7bdu5tn3ttfU/wDwS6/5Pq+GX/cT/wDTXdVQHynRRRQAUUUUAfSN/pdxf/sIaVeaUrNaWfjK4/tvZ/z1e3X7Ozf8Br5706WeK53WzSJOEf5oj823b83/AI7ur0f4QfHjW/g6NZ06Cx0/XfDmsxLFq2garF5ttcoh+U4/hf8A2l5rUX4v+DtDtdWn8PfDGy0fVtQs57OK6l1O4ulsklTazxK7ctsZl+bPWgDuf2xbX7P4P+BtxYHzPDkvg+JbHj7rbv3v/At1M/ZCvfsngP46repv8PP4ScXg/h37/wBz/wAC3VxPhL9oKW1+GX/CA+MPDln4z8JW9w09hHPK1vcadM/3milT5tv+x92s7xZ8amvfBMvg7wzoVt4Q8LXFwtxfW9vK1xPfSp93zZn+ZlTPyp90VIHZWP8AyYRq3/ZQLb/0hmqL9g3/AJOb8P8A/Xjqn/pBcVleDP2gNH8PfByb4e6x4A0/xDpNxqf9ryXMuoXMErzqnlrjY3y/LxxVnwN+0rZfD34uWHjfSvh/pMcemacdOs9Ia6nMMSNE8Tuz7t0rMsr53etAHh13/wAfU3++1fX37S+peAodP8DW3iDQ9Sm8QN8N9IfT9Qhvv9HSX7P8ivb7P97+OvDPFPxP8M654fOjaB8PdP8ADpuLxLi4ukvri6mlVekQaVvlWu98TftSaJ4mm0S/vPhXpDatpWiJomnXT6ldMkcEcTxQs0W/a7Lub73tQBL8edKdv2XfgFqWnln0iO21GC62fcjvGuN3zf7TIv8A45XHfD74UaN4p+Dnjvxlc+I77Tbrw6YVk0+3skeK5SVtifP5q/xf7NRfDL9oTUvA3gvUvBOraTp/i/wVqM3nzaLqisBFLjaJYZV+aJunK/3RVrUfjno2n/DbxH4O8LeCrfw/a+Imga9updRnupmWJ9yKob5VoA9H+D13oGnfsYeP5vE2lXWtaQfFunI1pY3n2WXf5D7X37X/AO+dtfOnjibQpvFl+/hmCe20JmX7HFcvulVNq/eb+9mvSvAvx70zwf8ACHUPh/qngKx8Q6NqmoxanNcT6hcW8ryRLtXHlt8tef8AxA8V23i7xLJqVjo1r4fsWiigt9PtHZ1jWNFQfO3zMx27tzetUByNFFFABX1Z/wAEuv8Ak+r4Zf8AcT/9Nd1XynX1Z/wS6/5Pq+GX/cT/APTXdUAf/9k=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="/>
  <p:tag name="MMPROD_UIDATA" val="&lt;database version=&quot;7.0&quot;&gt;&lt;object type=&quot;1&quot; unique_id=&quot;10001&quot;&gt;&lt;property id=&quot;20141&quot; value=&quot;MGISIT03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3&quot; value=&quot;-1&quot;/&gt;&lt;property id=&quot;20221&quot; value=&quot;C:\Users\Marty\Desktop\working\myspacesuydam\images\&quot;/&gt;&lt;property id=&quot;20224&quot; value=&quot;C:\Users\Marty\Documents\My Adobe Presentations\MGISIT03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5476&quot;&gt;&lt;property id=&quot;20148&quot; value=&quot;5&quot;/&gt;&lt;property id=&quot;20300&quot; value=&quot;Slide 2 - &amp;quot;Agenda – Week 10 &amp;quot;&quot;/&gt;&lt;property id=&quot;20307&quot; value=&quot;314&quot;/&gt;&lt;/object&gt;&lt;object type=&quot;3&quot; unique_id=&quot;15951&quot;&gt;&lt;property id=&quot;20148&quot; value=&quot;5&quot;/&gt;&lt;property id=&quot;20300&quot; value=&quot;Slide 4 - &amp;quot;MP5 Site Setup &amp;amp; Frames Page&amp;quot;&quot;/&gt;&lt;property id=&quot;20307&quot; value=&quot;320&quot;/&gt;&lt;/object&gt;&lt;object type=&quot;3&quot; unique_id=&quot;16756&quot;&gt;&lt;property id=&quot;20148&quot; value=&quot;5&quot;/&gt;&lt;property id=&quot;20300&quot; value=&quot;Slide 14 - &amp;quot;SharePoint Designer: Interactive Buttons&amp;quot;&quot;/&gt;&lt;property id=&quot;20307&quot; value=&quot;369&quot;/&gt;&lt;/object&gt;&lt;object type=&quot;3&quot; unique_id=&quot;16776&quot;&gt;&lt;property id=&quot;20148&quot; value=&quot;5&quot;/&gt;&lt;property id=&quot;20300&quot; value=&quot;Slide 7 - &amp;quot;ALERT&amp;quot;&quot;/&gt;&lt;property id=&quot;20307&quot; value=&quot;342&quot;/&gt;&lt;/object&gt;&lt;object type=&quot;3&quot; unique_id=&quot;16777&quot;&gt;&lt;property id=&quot;20148&quot; value=&quot;5&quot;/&gt;&lt;property id=&quot;20300&quot; value=&quot;Slide 8 - &amp;quot;FOUR Input Elements &amp;quot;&quot;/&gt;&lt;property id=&quot;20307&quot; value=&quot;343&quot;/&gt;&lt;/object&gt;&lt;object type=&quot;3&quot; unique_id=&quot;16778&quot;&gt;&lt;property id=&quot;20148&quot; value=&quot;5&quot;/&gt;&lt;property id=&quot;20300&quot; value=&quot;Slide 9 - &amp;quot;FOUR Input Elements &amp;quot;&quot;/&gt;&lt;property id=&quot;20307&quot; value=&quot;344&quot;/&gt;&lt;/object&gt;&lt;object type=&quot;3&quot; unique_id=&quot;16779&quot;&gt;&lt;property id=&quot;20148&quot; value=&quot;5&quot;/&gt;&lt;property id=&quot;20300&quot; value=&quot;Slide 10&quot;/&gt;&lt;property id=&quot;20307&quot; value=&quot;345&quot;/&gt;&lt;/object&gt;&lt;object type=&quot;3&quot; unique_id=&quot;16783&quot;&gt;&lt;property id=&quot;20148&quot; value=&quot;5&quot;/&gt;&lt;property id=&quot;20300&quot; value=&quot;Slide 11 - &amp;quot;Anatomy of a Function: Definition&amp;quot;&quot;/&gt;&lt;property id=&quot;20307&quot; value=&quot;349&quot;/&gt;&lt;/object&gt;&lt;object type=&quot;3&quot; unique_id=&quot;16784&quot;&gt;&lt;property id=&quot;20148&quot; value=&quot;5&quot;/&gt;&lt;property id=&quot;20300&quot; value=&quot;Slide 12 - &amp;quot;Comments&amp;quot;&quot;/&gt;&lt;property id=&quot;20307&quot; value=&quot;350&quot;/&gt;&lt;/object&gt;&lt;object type=&quot;3&quot; unique_id=&quot;16785&quot;&gt;&lt;property id=&quot;20148&quot; value=&quot;5&quot;/&gt;&lt;property id=&quot;20300&quot; value=&quot;Slide 6 - &amp;quot;JavaScript Program Structure&amp;quot;&quot;/&gt;&lt;property id=&quot;20307&quot; value=&quot;351&quot;/&gt;&lt;/object&gt;&lt;object type=&quot;3&quot; unique_id=&quot;16786&quot;&gt;&lt;property id=&quot;20148&quot; value=&quot;5&quot;/&gt;&lt;property id=&quot;20300&quot; value=&quot;Slide 17&quot;/&gt;&lt;property id=&quot;20307&quot; value=&quot;352&quot;/&gt;&lt;/object&gt;&lt;object type=&quot;3&quot; unique_id=&quot;16789&quot;&gt;&lt;property id=&quot;20148&quot; value=&quot;5&quot;/&gt;&lt;property id=&quot;20300&quot; value=&quot;Slide 18&quot;/&gt;&lt;property id=&quot;20307&quot; value=&quot;355&quot;/&gt;&lt;/object&gt;&lt;object type=&quot;3&quot; unique_id=&quot;16790&quot;&gt;&lt;property id=&quot;20148&quot; value=&quot;5&quot;/&gt;&lt;property id=&quot;20300&quot; value=&quot;Slide 13&quot;/&gt;&lt;property id=&quot;20307&quot; value=&quot;323&quot;/&gt;&lt;/object&gt;&lt;object type=&quot;3&quot; unique_id=&quot;16791&quot;&gt;&lt;property id=&quot;20148&quot; value=&quot;5&quot;/&gt;&lt;property id=&quot;20300&quot; value=&quot;Slide 15 - &amp;quot;Add CURRENT Date/Time &amp;amp; DATE Last Updated&amp;quot;&quot;/&gt;&lt;property id=&quot;20307&quot; value=&quot;324&quot;/&gt;&lt;/object&gt;&lt;object type=&quot;3&quot; unique_id=&quot;16792&quot;&gt;&lt;property id=&quot;20148&quot; value=&quot;5&quot;/&gt;&lt;property id=&quot;20300&quot; value=&quot;Slide 16 - &amp;quot;Calling to Customize a Page&amp;quot;&quot;/&gt;&lt;property id=&quot;20307&quot; value=&quot;325&quot;/&gt;&lt;/object&gt;&lt;object type=&quot;3&quot; unique_id=&quot;16793&quot;&gt;&lt;property id=&quot;20148&quot; value=&quot;5&quot;/&gt;&lt;property id=&quot;20300&quot; value=&quot;Slide 19 - &amp;quot;Forms and Functions – Prompt– “memory2”&amp;quot;&quot;/&gt;&lt;property id=&quot;20307&quot; value=&quot;326&quot;/&gt;&lt;/object&gt;&lt;object type=&quot;3&quot; unique_id=&quot;16794&quot;&gt;&lt;property id=&quot;20148&quot; value=&quot;5&quot;/&gt;&lt;property id=&quot;20300&quot; value=&quot;Slide 20 - &amp;quot;Flipping Electronic Coins – “memory3”&amp;quot;&quot;/&gt;&lt;property id=&quot;20307&quot; value=&quot;327&quot;/&gt;&lt;/object&gt;&lt;object type=&quot;3&quot; unique_id=&quot;16795&quot;&gt;&lt;property id=&quot;20148&quot; value=&quot;5&quot;/&gt;&lt;property id=&quot;20300&quot; value=&quot;Slide 21 - &amp;quot;The Body Mass Index Computation – “memory4”&amp;quot;&quot;/&gt;&lt;property id=&quot;20307&quot; value=&quot;328&quot;/&gt;&lt;/object&gt;&lt;object type=&quot;3&quot; unique_id=&quot;16796&quot;&gt;&lt;property id=&quot;20148&quot; value=&quot;5&quot;/&gt;&lt;property id=&quot;20300&quot; value=&quot;Slide 22 - &amp;quot;The Body Mass Index Computation – “memory4”&amp;quot;&quot;/&gt;&lt;property id=&quot;20307&quot; value=&quot;329&quot;/&gt;&lt;/object&gt;&lt;object type=&quot;3&quot; unique_id=&quot;17472&quot;&gt;&lt;property id=&quot;20148&quot; value=&quot;5&quot;/&gt;&lt;property id=&quot;20300&quot; value=&quot;Slide 5 - &amp;quot;SharePoint Designer: MP5 Component Pages with Interactive Buttons&amp;quot;&quot;/&gt;&lt;property id=&quot;20307&quot; value=&quot;379&quot;/&gt;&lt;/object&gt;&lt;object type=&quot;3&quot; unique_id=&quot;21507&quot;&gt;&lt;property id=&quot;20148&quot; value=&quot;5&quot;/&gt;&lt;property id=&quot;20300&quot; value=&quot;Slide 1&quot;/&gt;&lt;property id=&quot;20307&quot; value=&quot;384&quot;/&gt;&lt;/object&gt;&lt;object type=&quot;3&quot; unique_id=&quot;22159&quot;&gt;&lt;property id=&quot;20148&quot; value=&quot;5&quot;/&gt;&lt;property id=&quot;20300&quot; value=&quot;Slide 3 - &amp;quot;MP5 Assignment&amp;quot;&quot;/&gt;&lt;property id=&quot;20307&quot; value=&quot;458&quot;/&gt;&lt;/object&gt;&lt;/object&gt;&lt;object type=&quot;4&quot; unique_id=&quot;14863&quot;&gt;&lt;object type=&quot;5&quot; unique_id=&quot;14864&quot;&gt;&lt;property id=&quot;20149&quot; value=&quot;Marty Suydam&quot;/&gt;&lt;property id=&quot;20150&quot; value=&quot;Professor&quot;/&gt;&lt;property id=&quot;20151&quot; value=&quot;mjs6.jpg&quot;/&gt;&lt;property id=&quot;20153&quot; value=&quot;msuydam2@washcoll.edu&quot;/&gt;&lt;property id=&quot;20159&quot; value=&quot;washcoll.jpg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9&quot;/&gt;&lt;lineCharCount val=&quot;16&quot;/&gt;&lt;/TableIndex&gt;&lt;/ShapeTextInfo&gt;"/>
</p:tagLst>
</file>

<file path=ppt/theme/theme1.xml><?xml version="1.0" encoding="utf-8"?>
<a:theme xmlns:a="http://schemas.openxmlformats.org/drawingml/2006/main" name="1_Textured template_Wine Segoe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TemplateFS12</Template>
  <TotalTime>12474</TotalTime>
  <Words>3858</Words>
  <Application>Microsoft Office PowerPoint</Application>
  <PresentationFormat>On-screen Show (4:3)</PresentationFormat>
  <Paragraphs>810</Paragraphs>
  <Slides>46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Courier New</vt:lpstr>
      <vt:lpstr>Segoe</vt:lpstr>
      <vt:lpstr>Times New Roman</vt:lpstr>
      <vt:lpstr>Trebuchet MS</vt:lpstr>
      <vt:lpstr>Verdana</vt:lpstr>
      <vt:lpstr>Wingdings</vt:lpstr>
      <vt:lpstr>Wingdings 2</vt:lpstr>
      <vt:lpstr>1_Textured template_Wine Segoe</vt:lpstr>
      <vt:lpstr>PowerPoint Presentation</vt:lpstr>
      <vt:lpstr>Outline</vt:lpstr>
      <vt:lpstr>Expression Web – Student Home Page (Frames, Tables, Images, Hypertext Links)</vt:lpstr>
      <vt:lpstr>Chapter 3 Learning Outcomes</vt:lpstr>
      <vt:lpstr>Overview of Cascading Style Sheets (CSS)</vt:lpstr>
      <vt:lpstr>CSS  Advantages </vt:lpstr>
      <vt:lpstr>Cascading  Style Sheets</vt:lpstr>
      <vt:lpstr>CSS Syntax</vt:lpstr>
      <vt:lpstr>Common Formatting CSS Properties</vt:lpstr>
      <vt:lpstr>Common Formatting CSS Properties</vt:lpstr>
      <vt:lpstr>Using Color on Web Pages</vt:lpstr>
      <vt:lpstr>Configuring Color with Inline CSS</vt:lpstr>
      <vt:lpstr>CSS Embedded Styles</vt:lpstr>
      <vt:lpstr>CSS Embedded Styles: Configuring Text</vt:lpstr>
      <vt:lpstr>CSS Embedded Styles: The font-family Property</vt:lpstr>
      <vt:lpstr>CSS Embedded Styles:  More CSS Text Properties</vt:lpstr>
      <vt:lpstr> CSS Selectors</vt:lpstr>
      <vt:lpstr>span element</vt:lpstr>
      <vt:lpstr>External Style Sheets </vt:lpstr>
      <vt:lpstr>link Element</vt:lpstr>
      <vt:lpstr>Hands On Practice – 3.1 Inline CSS with Style Attribute</vt:lpstr>
      <vt:lpstr>Hands On Practice – 3.1 Inline CSS with Style Attribute</vt:lpstr>
      <vt:lpstr>Hands On Practice – 3.2 Embedded CSS with Style Attribute</vt:lpstr>
      <vt:lpstr>Hands On Practice – 3.2 Embedded CSS with Style Attribute</vt:lpstr>
      <vt:lpstr>Hands On Practice – 3.2 Embedded CSS with Style Attribute</vt:lpstr>
      <vt:lpstr>Hands On Practice – 3.3 Configuring Text with CSS</vt:lpstr>
      <vt:lpstr>Hands On Practice – 3.3 Configuring Text with CSS</vt:lpstr>
      <vt:lpstr>Hands On Practice – 3.3 Configuring Text with CSS</vt:lpstr>
      <vt:lpstr>Hands On Practice – 3.6 span element with CSS</vt:lpstr>
      <vt:lpstr>Hands On Practice – 3.6 span element with CSS</vt:lpstr>
      <vt:lpstr>Hands On Practice – 3.7 External CSS</vt:lpstr>
      <vt:lpstr>Hands On Practice – 3.9 Centering Page Content  with CSS</vt:lpstr>
      <vt:lpstr>Hands On Practice – 3.9 Centering Page Content  with CSS</vt:lpstr>
      <vt:lpstr>The “Cascade”</vt:lpstr>
      <vt:lpstr>Chapter 4 Learning Outcomes</vt:lpstr>
      <vt:lpstr>Horizontal Rule Element</vt:lpstr>
      <vt:lpstr>CSS Borders</vt:lpstr>
      <vt:lpstr>Configure Padding on  Specific Sides of an Element</vt:lpstr>
      <vt:lpstr>CSS padding Property Shorthand</vt:lpstr>
      <vt:lpstr>Hands-On Practice</vt:lpstr>
      <vt:lpstr>Types of Graphics</vt:lpstr>
      <vt:lpstr>HTML Image Element</vt:lpstr>
      <vt:lpstr>Guidelines for Using Images</vt:lpstr>
      <vt:lpstr>Images for the Web</vt:lpstr>
      <vt:lpstr>CSS background-image Property</vt:lpstr>
      <vt:lpstr>Color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Suydam</dc:creator>
  <cp:lastModifiedBy>Martin J. Suydam, Jr.</cp:lastModifiedBy>
  <cp:revision>116</cp:revision>
  <cp:lastPrinted>2012-03-30T18:45:36Z</cp:lastPrinted>
  <dcterms:created xsi:type="dcterms:W3CDTF">2014-01-14T19:15:05Z</dcterms:created>
  <dcterms:modified xsi:type="dcterms:W3CDTF">2017-02-07T21:09:51Z</dcterms:modified>
</cp:coreProperties>
</file>