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Lst>
  <p:notesMasterIdLst>
    <p:notesMasterId r:id="rId27"/>
  </p:notesMasterIdLst>
  <p:sldIdLst>
    <p:sldId id="384" r:id="rId2"/>
    <p:sldId id="386" r:id="rId3"/>
    <p:sldId id="464" r:id="rId4"/>
    <p:sldId id="465" r:id="rId5"/>
    <p:sldId id="439" r:id="rId6"/>
    <p:sldId id="444" r:id="rId7"/>
    <p:sldId id="478" r:id="rId8"/>
    <p:sldId id="447" r:id="rId9"/>
    <p:sldId id="448" r:id="rId10"/>
    <p:sldId id="450" r:id="rId11"/>
    <p:sldId id="454" r:id="rId12"/>
    <p:sldId id="457" r:id="rId13"/>
    <p:sldId id="460"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FEE"/>
    <a:srgbClr val="C64C57"/>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44" autoAdjust="0"/>
    <p:restoredTop sz="94718" autoAdjust="0"/>
  </p:normalViewPr>
  <p:slideViewPr>
    <p:cSldViewPr>
      <p:cViewPr varScale="1">
        <p:scale>
          <a:sx n="118" d="100"/>
          <a:sy n="118" d="100"/>
        </p:scale>
        <p:origin x="120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cs typeface="Arial"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cs typeface="Arial" charset="0"/>
              </a:defRPr>
            </a:lvl1pPr>
          </a:lstStyle>
          <a:p>
            <a:pPr>
              <a:defRPr/>
            </a:pPr>
            <a:fld id="{32AF2479-0543-4927-AB5D-80584ACCC19D}" type="datetimeFigureOut">
              <a:rPr lang="en-US"/>
              <a:pPr>
                <a:defRPr/>
              </a:pPr>
              <a:t>4/8/2017</a:t>
            </a:fld>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cs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cs typeface="Arial" charset="0"/>
              </a:defRPr>
            </a:lvl1pPr>
          </a:lstStyle>
          <a:p>
            <a:pPr>
              <a:defRPr/>
            </a:pPr>
            <a:fld id="{5011BCD4-1277-47F9-AC3C-7512521A2266}" type="slidenum">
              <a:rPr lang="en-US"/>
              <a:pPr>
                <a:defRPr/>
              </a:pPr>
              <a:t>‹#›</a:t>
            </a:fld>
            <a:endParaRPr lang="en-US"/>
          </a:p>
        </p:txBody>
      </p:sp>
    </p:spTree>
    <p:extLst>
      <p:ext uri="{BB962C8B-B14F-4D97-AF65-F5344CB8AC3E}">
        <p14:creationId xmlns:p14="http://schemas.microsoft.com/office/powerpoint/2010/main" val="3054742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0CC03D2E-55EE-4130-BC16-1C05038F8A85}" type="slidenum">
              <a:rPr lang="en-US" altLang="en-US" sz="1300"/>
              <a:pPr eaLnBrk="0" hangingPunct="0"/>
              <a:t>5</a:t>
            </a:fld>
            <a:endParaRPr lang="en-US" altLang="en-US" sz="1300"/>
          </a:p>
        </p:txBody>
      </p:sp>
    </p:spTree>
    <p:extLst>
      <p:ext uri="{BB962C8B-B14F-4D97-AF65-F5344CB8AC3E}">
        <p14:creationId xmlns:p14="http://schemas.microsoft.com/office/powerpoint/2010/main" val="145179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D0686AF-2494-4205-88FC-0707FB6E556A}" type="slidenum">
              <a:rPr lang="en-US" altLang="en-US" sz="1300"/>
              <a:pPr/>
              <a:t>14</a:t>
            </a:fld>
            <a:endParaRPr lang="en-US" altLang="en-US" sz="1300"/>
          </a:p>
        </p:txBody>
      </p:sp>
    </p:spTree>
    <p:extLst>
      <p:ext uri="{BB962C8B-B14F-4D97-AF65-F5344CB8AC3E}">
        <p14:creationId xmlns:p14="http://schemas.microsoft.com/office/powerpoint/2010/main" val="174449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E3578870-5F46-416C-8BF7-CD1CBA8A2FE0}" type="slidenum">
              <a:rPr lang="en-US" altLang="en-US" sz="1300"/>
              <a:pPr eaLnBrk="0" hangingPunct="0"/>
              <a:t>6</a:t>
            </a:fld>
            <a:endParaRPr lang="en-US" altLang="en-US" sz="1300"/>
          </a:p>
        </p:txBody>
      </p:sp>
    </p:spTree>
    <p:extLst>
      <p:ext uri="{BB962C8B-B14F-4D97-AF65-F5344CB8AC3E}">
        <p14:creationId xmlns:p14="http://schemas.microsoft.com/office/powerpoint/2010/main" val="52940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D6C98D3C-9876-4A5B-BDC2-95E2F8F5A082}" type="slidenum">
              <a:rPr lang="en-US" altLang="en-US" sz="1300"/>
              <a:pPr eaLnBrk="0" hangingPunct="0"/>
              <a:t>7</a:t>
            </a:fld>
            <a:endParaRPr lang="en-US" altLang="en-US" sz="1300"/>
          </a:p>
        </p:txBody>
      </p:sp>
    </p:spTree>
    <p:extLst>
      <p:ext uri="{BB962C8B-B14F-4D97-AF65-F5344CB8AC3E}">
        <p14:creationId xmlns:p14="http://schemas.microsoft.com/office/powerpoint/2010/main" val="764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08089173-105E-4294-8070-ADB6E252F21D}" type="slidenum">
              <a:rPr lang="en-US" altLang="en-US" sz="1300"/>
              <a:pPr eaLnBrk="0" hangingPunct="0"/>
              <a:t>8</a:t>
            </a:fld>
            <a:endParaRPr lang="en-US" altLang="en-US" sz="1300"/>
          </a:p>
        </p:txBody>
      </p:sp>
    </p:spTree>
    <p:extLst>
      <p:ext uri="{BB962C8B-B14F-4D97-AF65-F5344CB8AC3E}">
        <p14:creationId xmlns:p14="http://schemas.microsoft.com/office/powerpoint/2010/main" val="54220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893CF883-5B80-47B3-8AC9-54F9C897AB75}" type="slidenum">
              <a:rPr lang="en-US" altLang="en-US" sz="1300"/>
              <a:pPr eaLnBrk="0" hangingPunct="0"/>
              <a:t>9</a:t>
            </a:fld>
            <a:endParaRPr lang="en-US" altLang="en-US" sz="1300"/>
          </a:p>
        </p:txBody>
      </p:sp>
    </p:spTree>
    <p:extLst>
      <p:ext uri="{BB962C8B-B14F-4D97-AF65-F5344CB8AC3E}">
        <p14:creationId xmlns:p14="http://schemas.microsoft.com/office/powerpoint/2010/main" val="2651292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6F258DF5-AE03-4309-BB50-AF24058947C8}" type="slidenum">
              <a:rPr lang="en-US" altLang="en-US" sz="1300"/>
              <a:pPr eaLnBrk="0" hangingPunct="0"/>
              <a:t>10</a:t>
            </a:fld>
            <a:endParaRPr lang="en-US" altLang="en-US" sz="1300"/>
          </a:p>
        </p:txBody>
      </p:sp>
    </p:spTree>
    <p:extLst>
      <p:ext uri="{BB962C8B-B14F-4D97-AF65-F5344CB8AC3E}">
        <p14:creationId xmlns:p14="http://schemas.microsoft.com/office/powerpoint/2010/main" val="206497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A77D1215-5E91-4CF4-AFFD-74BE19865F16}" type="slidenum">
              <a:rPr lang="en-US" altLang="en-US" sz="1300"/>
              <a:pPr eaLnBrk="0" hangingPunct="0"/>
              <a:t>11</a:t>
            </a:fld>
            <a:endParaRPr lang="en-US" altLang="en-US" sz="1300"/>
          </a:p>
        </p:txBody>
      </p:sp>
    </p:spTree>
    <p:extLst>
      <p:ext uri="{BB962C8B-B14F-4D97-AF65-F5344CB8AC3E}">
        <p14:creationId xmlns:p14="http://schemas.microsoft.com/office/powerpoint/2010/main" val="84235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6084000A-3783-4BA9-9E38-1C77B077A0F1}" type="slidenum">
              <a:rPr lang="en-US" altLang="en-US" sz="1300"/>
              <a:pPr eaLnBrk="0" hangingPunct="0"/>
              <a:t>12</a:t>
            </a:fld>
            <a:endParaRPr lang="en-US" altLang="en-US" sz="1300"/>
          </a:p>
        </p:txBody>
      </p:sp>
    </p:spTree>
    <p:extLst>
      <p:ext uri="{BB962C8B-B14F-4D97-AF65-F5344CB8AC3E}">
        <p14:creationId xmlns:p14="http://schemas.microsoft.com/office/powerpoint/2010/main" val="59664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0" hangingPunct="0"/>
            <a:fld id="{41D0DBCF-C817-4F1F-B5F3-D8C936284D80}" type="slidenum">
              <a:rPr lang="en-US" altLang="en-US" sz="1300"/>
              <a:pPr eaLnBrk="0" hangingPunct="0"/>
              <a:t>13</a:t>
            </a:fld>
            <a:endParaRPr lang="en-US" altLang="en-US" sz="1300"/>
          </a:p>
        </p:txBody>
      </p:sp>
    </p:spTree>
    <p:extLst>
      <p:ext uri="{BB962C8B-B14F-4D97-AF65-F5344CB8AC3E}">
        <p14:creationId xmlns:p14="http://schemas.microsoft.com/office/powerpoint/2010/main" val="403299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2800" b="1">
                <a:latin typeface="Arial" panose="020B0604020202020204" pitchFamily="34" charset="0"/>
                <a:cs typeface="Arial" panose="020B0604020202020204" pitchFamily="34" charset="0"/>
              </a:defRPr>
            </a:lvl1pPr>
          </a:lstStyle>
          <a:p>
            <a:pPr fontAlgn="auto">
              <a:spcAft>
                <a:spcPts val="0"/>
              </a:spcAft>
            </a:pPr>
            <a:r>
              <a:rPr lang="en-US" dirty="0"/>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458200" y="6416880"/>
            <a:ext cx="685800" cy="365125"/>
          </a:xfrm>
          <a:prstGeom prst="rect">
            <a:avLst/>
          </a:prstGeo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7" name="Title Placeholder 1"/>
          <p:cNvSpPr>
            <a:spLocks noGrp="1"/>
          </p:cNvSpPr>
          <p:nvPr>
            <p:ph type="title"/>
          </p:nvPr>
        </p:nvSpPr>
        <p:spPr>
          <a:xfrm>
            <a:off x="381000" y="230188"/>
            <a:ext cx="8382000" cy="387798"/>
          </a:xfrm>
          <a:prstGeom prst="rect">
            <a:avLst/>
          </a:prstGeom>
        </p:spPr>
        <p:txBody>
          <a:bodyPr vert="horz" wrap="square" lIns="0" tIns="0" rIns="0" bIns="0" rtlCol="0" anchor="t">
            <a:spAutoFit/>
          </a:bodyPr>
          <a:lstStyle/>
          <a:p>
            <a:r>
              <a:rPr lang="en-US"/>
              <a:t>Click to edit Master 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87798"/>
          </a:xfrm>
        </p:spPr>
        <p:txBody>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3877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4064" r:id="rId1"/>
    <p:sldLayoutId id="2147484066" r:id="rId2"/>
    <p:sldLayoutId id="2147484067" r:id="rId3"/>
    <p:sldLayoutId id="2147484068" r:id="rId4"/>
  </p:sldLayoutIdLst>
  <p:transition>
    <p:fade/>
  </p:transition>
  <p:txStyles>
    <p:titleStyle>
      <a:lvl1pPr algn="l" defTabSz="914363" rtl="0" eaLnBrk="1" latinLnBrk="0" hangingPunct="1">
        <a:lnSpc>
          <a:spcPct val="90000"/>
        </a:lnSpc>
        <a:spcBef>
          <a:spcPct val="0"/>
        </a:spcBef>
        <a:buNone/>
        <a:defRPr lang="en-US" sz="2800" b="1"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lvl1pPr>
    </p:titleStyle>
    <p:bodyStyle>
      <a:lvl1pPr marL="396875" indent="-396875" algn="l" defTabSz="914363" rtl="0" eaLnBrk="1" latinLnBrk="0" hangingPunct="1">
        <a:lnSpc>
          <a:spcPct val="90000"/>
        </a:lnSpc>
        <a:spcBef>
          <a:spcPct val="20000"/>
        </a:spcBef>
        <a:buFontTx/>
        <a:buBlip>
          <a:blip r:embed="rId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thawte.com/" TargetMode="External"/><Relationship Id="rId4" Type="http://schemas.openxmlformats.org/officeDocument/2006/relationships/hyperlink" Target="http://www.verisign.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marymountarl.net/MIT125SS17/files/classnotes/javajam8.zi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marymountarl.net/MIT125SS17/files/workingmaterials/StudentFiles/chapter11/casestudystarters/javajam11starter.zip"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arymountarl.net/MIT125SS17/files/workingmaterials/StudentFiles/chapter12.zi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2.census.gov/retail/releases/current/arts/ecommerce4541.xl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pewinternet.org/data-trend/internet-use/latest-sta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census.gov/eos/www/ebusiness614.htm" TargetMode="External"/><Relationship Id="rId5" Type="http://schemas.openxmlformats.org/officeDocument/2006/relationships/hyperlink" Target="http://www.clickz.com/" TargetMode="External"/><Relationship Id="rId4" Type="http://schemas.openxmlformats.org/officeDocument/2006/relationships/hyperlink" Target="http://www.pewinternet.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4038600" y="4953000"/>
            <a:ext cx="4902768" cy="1286506"/>
          </a:xfrm>
          <a:prstGeom prst="rect">
            <a:avLst/>
          </a:prstGeom>
          <a:noFill/>
          <a:ln w="9525">
            <a:noFill/>
            <a:miter lim="800000"/>
            <a:headEnd/>
            <a:tailEnd/>
          </a:ln>
        </p:spPr>
        <p:txBody>
          <a:bodyPr wrap="square">
            <a:spAutoFit/>
          </a:bodyPr>
          <a:lstStyle/>
          <a:p>
            <a:pPr algn="ctr" eaLnBrk="0" hangingPunct="0">
              <a:spcBef>
                <a:spcPct val="20000"/>
              </a:spcBef>
              <a:buClr>
                <a:schemeClr val="tx1"/>
              </a:buClr>
              <a:buSzPct val="75000"/>
            </a:pPr>
            <a:r>
              <a:rPr lang="en-US" sz="2000" dirty="0">
                <a:solidFill>
                  <a:schemeClr val="tx1">
                    <a:lumMod val="95000"/>
                  </a:schemeClr>
                </a:solidFill>
                <a:latin typeface="+mn-lt"/>
                <a:cs typeface="+mn-cs"/>
              </a:rPr>
              <a:t>Week 12</a:t>
            </a:r>
          </a:p>
          <a:p>
            <a:pPr algn="ctr"/>
            <a:r>
              <a:rPr lang="en-US" dirty="0"/>
              <a:t>Web Multimedia &amp; Interactivity</a:t>
            </a:r>
          </a:p>
          <a:p>
            <a:pPr algn="ctr"/>
            <a:r>
              <a:rPr lang="en-US" dirty="0"/>
              <a:t>e-Commerce</a:t>
            </a:r>
          </a:p>
          <a:p>
            <a:pPr algn="ctr" eaLnBrk="0" hangingPunct="0">
              <a:spcBef>
                <a:spcPct val="20000"/>
              </a:spcBef>
              <a:buClr>
                <a:schemeClr val="tx1"/>
              </a:buClr>
              <a:buSzPct val="75000"/>
            </a:pPr>
            <a:r>
              <a:rPr lang="en-US" dirty="0">
                <a:solidFill>
                  <a:schemeClr val="tx1">
                    <a:lumMod val="95000"/>
                  </a:schemeClr>
                </a:solidFill>
                <a:latin typeface="Arial" panose="020B0604020202020204" pitchFamily="34" charset="0"/>
                <a:cs typeface="Arial" panose="020B0604020202020204" pitchFamily="34" charset="0"/>
              </a:rPr>
              <a:t>(Chapter 12)</a:t>
            </a:r>
          </a:p>
        </p:txBody>
      </p:sp>
      <p:sp>
        <p:nvSpPr>
          <p:cNvPr id="7" name="AutoShape 2"/>
          <p:cNvSpPr txBox="1">
            <a:spLocks noChangeArrowheads="1"/>
          </p:cNvSpPr>
          <p:nvPr>
            <p:custDataLst>
              <p:tags r:id="rId1"/>
            </p:custDataLst>
          </p:nvPr>
        </p:nvSpPr>
        <p:spPr>
          <a:xfrm>
            <a:off x="3581400" y="1779663"/>
            <a:ext cx="5131368" cy="9144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600" b="1" dirty="0">
                <a:solidFill>
                  <a:schemeClr val="tx2"/>
                </a:solidFill>
              </a:rPr>
              <a:t> Web Development</a:t>
            </a:r>
          </a:p>
          <a:p>
            <a:pPr algn="ctr"/>
            <a:r>
              <a:rPr lang="en-US" sz="3600" b="1" dirty="0">
                <a:solidFill>
                  <a:schemeClr val="tx2"/>
                </a:solidFill>
              </a:rPr>
              <a:t>IT125</a:t>
            </a:r>
          </a:p>
        </p:txBody>
      </p:sp>
      <p:sp>
        <p:nvSpPr>
          <p:cNvPr id="10" name="Rectangle 3"/>
          <p:cNvSpPr txBox="1">
            <a:spLocks noChangeArrowheads="1"/>
          </p:cNvSpPr>
          <p:nvPr>
            <p:custDataLst>
              <p:tags r:id="rId2"/>
            </p:custDataLst>
          </p:nvPr>
        </p:nvSpPr>
        <p:spPr>
          <a:xfrm>
            <a:off x="4810020" y="2922664"/>
            <a:ext cx="2809979" cy="1344535"/>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dirty="0">
                <a:solidFill>
                  <a:schemeClr val="tx1"/>
                </a:solidFill>
              </a:rPr>
              <a:t>Spring Term 2017</a:t>
            </a:r>
          </a:p>
          <a:p>
            <a:pPr algn="ctr"/>
            <a:r>
              <a:rPr lang="en-US" sz="2000" dirty="0">
                <a:solidFill>
                  <a:schemeClr val="tx1"/>
                </a:solidFill>
              </a:rPr>
              <a:t>Marymount University</a:t>
            </a:r>
          </a:p>
          <a:p>
            <a:pPr algn="ctr"/>
            <a:r>
              <a:rPr lang="en-US" sz="2000" dirty="0">
                <a:solidFill>
                  <a:schemeClr val="tx1"/>
                </a:solidFill>
              </a:rPr>
              <a:t>School of Business Administration</a:t>
            </a:r>
          </a:p>
          <a:p>
            <a:pPr algn="ctr"/>
            <a:r>
              <a:rPr lang="en-US" sz="2000" dirty="0">
                <a:solidFill>
                  <a:schemeClr val="tx1"/>
                </a:solidFill>
              </a:rPr>
              <a:t>Professor Suydam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694063"/>
            <a:ext cx="1931670" cy="2468880"/>
          </a:xfrm>
          <a:prstGeom prst="rect">
            <a:avLst/>
          </a:prstGeom>
        </p:spPr>
      </p:pic>
    </p:spTree>
    <p:extLst>
      <p:ext uri="{BB962C8B-B14F-4D97-AF65-F5344CB8AC3E}">
        <p14:creationId xmlns:p14="http://schemas.microsoft.com/office/powerpoint/2010/main" val="4873378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81000" y="230188"/>
            <a:ext cx="8382000" cy="387798"/>
          </a:xfrm>
        </p:spPr>
        <p:txBody>
          <a:bodyPr/>
          <a:lstStyle/>
          <a:p>
            <a:pPr fontAlgn="auto">
              <a:spcAft>
                <a:spcPts val="0"/>
              </a:spcAft>
              <a:defRPr/>
            </a:pPr>
            <a:r>
              <a:rPr lang="en-US" dirty="0">
                <a:solidFill>
                  <a:schemeClr val="tx2">
                    <a:satMod val="130000"/>
                  </a:schemeClr>
                </a:solidFill>
              </a:rPr>
              <a:t>Introduction to e-Commerce (Cont’d)</a:t>
            </a:r>
          </a:p>
        </p:txBody>
      </p:sp>
      <p:sp>
        <p:nvSpPr>
          <p:cNvPr id="2" name="Rectangle 3"/>
          <p:cNvSpPr>
            <a:spLocks noGrp="1" noChangeArrowheads="1"/>
          </p:cNvSpPr>
          <p:nvPr>
            <p:ph idx="1"/>
          </p:nvPr>
        </p:nvSpPr>
        <p:spPr>
          <a:xfrm>
            <a:off x="381000" y="838200"/>
            <a:ext cx="5334000" cy="5257800"/>
          </a:xfrm>
        </p:spPr>
        <p:txBody>
          <a:bodyPr rtlCol="0">
            <a:normAutofit fontScale="92500" lnSpcReduction="10000"/>
          </a:bodyPr>
          <a:lstStyle/>
          <a:p>
            <a:pPr marL="0" indent="0" fontAlgn="auto">
              <a:buNone/>
              <a:defRPr/>
            </a:pPr>
            <a:r>
              <a:rPr lang="en-US" altLang="en-US" sz="1800" b="1" dirty="0">
                <a:solidFill>
                  <a:schemeClr val="tx1">
                    <a:lumMod val="75000"/>
                    <a:lumOff val="25000"/>
                  </a:schemeClr>
                </a:solidFill>
                <a:cs typeface="Arial" panose="020B0604020202020204" pitchFamily="34" charset="0"/>
              </a:rPr>
              <a:t>Encryption Types</a:t>
            </a:r>
          </a:p>
          <a:p>
            <a:pPr fontAlgn="auto">
              <a:buFont typeface="Arial" panose="020B0604020202020204" pitchFamily="34" charset="0"/>
              <a:buChar char="•"/>
              <a:defRPr/>
            </a:pPr>
            <a:r>
              <a:rPr lang="en-US" altLang="en-US" sz="1800" b="1" dirty="0">
                <a:solidFill>
                  <a:schemeClr val="tx1">
                    <a:lumMod val="75000"/>
                    <a:lumOff val="25000"/>
                  </a:schemeClr>
                </a:solidFill>
                <a:cs typeface="Arial" panose="020B0604020202020204" pitchFamily="34" charset="0"/>
              </a:rPr>
              <a:t>Secure E-Commerce transactions use the encryption technologies below:</a:t>
            </a:r>
          </a:p>
          <a:p>
            <a:pPr marL="888556" lvl="2" indent="-342900">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Symmetric-key Encryption</a:t>
            </a:r>
          </a:p>
          <a:p>
            <a:pPr marL="888556" lvl="2" indent="-342900">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Asymmetric-key Encryption</a:t>
            </a:r>
          </a:p>
          <a:p>
            <a:pPr marL="888556" lvl="2" indent="-342900">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Hash Encryption</a:t>
            </a:r>
          </a:p>
          <a:p>
            <a:pPr fontAlgn="auto">
              <a:buFont typeface="Arial" panose="020B0604020202020204" pitchFamily="34" charset="0"/>
              <a:buChar char="•"/>
              <a:defRPr/>
            </a:pPr>
            <a:endParaRPr lang="en-US" altLang="en-US" sz="1800" b="1" dirty="0">
              <a:solidFill>
                <a:schemeClr val="tx1">
                  <a:lumMod val="75000"/>
                  <a:lumOff val="25000"/>
                </a:schemeClr>
              </a:solidFill>
              <a:cs typeface="Times New Roman" panose="02020603050405020304" pitchFamily="18" charset="0"/>
            </a:endParaRPr>
          </a:p>
          <a:p>
            <a:pPr fontAlgn="auto">
              <a:buFont typeface="Arial" panose="020B0604020202020204" pitchFamily="34" charset="0"/>
              <a:buChar char="•"/>
              <a:defRPr/>
            </a:pPr>
            <a:r>
              <a:rPr lang="en-US" altLang="en-US" sz="1800" b="1" dirty="0">
                <a:solidFill>
                  <a:schemeClr val="tx1">
                    <a:lumMod val="75000"/>
                    <a:lumOff val="25000"/>
                  </a:schemeClr>
                </a:solidFill>
                <a:cs typeface="Times New Roman" panose="02020603050405020304" pitchFamily="18" charset="0"/>
              </a:rPr>
              <a:t>Hash Encryption</a:t>
            </a:r>
          </a:p>
          <a:p>
            <a:pPr marL="888556" lvl="2" indent="-342900">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A hash algorithm transforms a string of characters into a “digest”</a:t>
            </a:r>
          </a:p>
          <a:p>
            <a:pPr marL="888556" lvl="2" indent="-342900">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A shorter fixed-length value or key that represents the original string</a:t>
            </a:r>
          </a:p>
          <a:p>
            <a:pPr marL="888556" lvl="2" indent="-342900">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One-way encryption</a:t>
            </a:r>
          </a:p>
          <a:p>
            <a:pPr marL="888556" lvl="2" indent="-342900">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Used for information that will not be read or decrypted</a:t>
            </a:r>
          </a:p>
          <a:p>
            <a:pPr marL="888556" lvl="2" indent="-342900">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Purpose: verify the integrity of information</a:t>
            </a:r>
          </a:p>
          <a:p>
            <a:pPr fontAlgn="auto">
              <a:buFont typeface="Arial" panose="020B0604020202020204" pitchFamily="34" charset="0"/>
              <a:buChar char="•"/>
              <a:defRPr/>
            </a:pPr>
            <a:endParaRPr lang="en-US" altLang="en-US" sz="1800" b="1" dirty="0">
              <a:solidFill>
                <a:schemeClr val="tx1">
                  <a:lumMod val="75000"/>
                  <a:lumOff val="25000"/>
                </a:schemeClr>
              </a:solidFill>
              <a:cs typeface="Times New Roman" panose="02020603050405020304" pitchFamily="18" charset="0"/>
            </a:endParaRPr>
          </a:p>
          <a:p>
            <a:pPr fontAlgn="auto">
              <a:buFont typeface="Arial" panose="020B0604020202020204" pitchFamily="34" charset="0"/>
              <a:buChar char="•"/>
              <a:defRPr/>
            </a:pPr>
            <a:r>
              <a:rPr lang="en-US" altLang="en-US" sz="1800" b="1" dirty="0">
                <a:solidFill>
                  <a:schemeClr val="tx1">
                    <a:lumMod val="75000"/>
                    <a:lumOff val="25000"/>
                  </a:schemeClr>
                </a:solidFill>
                <a:cs typeface="Times New Roman" panose="02020603050405020304" pitchFamily="18" charset="0"/>
              </a:rPr>
              <a:t>SSL (Secure Sockets Layer) </a:t>
            </a:r>
          </a:p>
          <a:p>
            <a:pPr marL="888556" lvl="2" indent="-342900" fontAlgn="auto">
              <a:lnSpc>
                <a:spcPct val="100000"/>
              </a:lnSpc>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Utilizes these encryption technologies</a:t>
            </a:r>
          </a:p>
          <a:p>
            <a:pPr marL="888556" lvl="2" indent="-342900" fontAlgn="auto">
              <a:lnSpc>
                <a:spcPct val="100000"/>
              </a:lnSpc>
              <a:buFont typeface="Wingdings" panose="05000000000000000000" pitchFamily="2" charset="2"/>
              <a:buChar char="ü"/>
              <a:defRPr/>
            </a:pPr>
            <a:r>
              <a:rPr lang="en-US" altLang="en-US" sz="1800" b="1" dirty="0">
                <a:solidFill>
                  <a:schemeClr val="tx1">
                    <a:lumMod val="75000"/>
                    <a:lumOff val="25000"/>
                  </a:schemeClr>
                </a:solidFill>
                <a:cs typeface="Arial" panose="020B0604020202020204" pitchFamily="34" charset="0"/>
              </a:rPr>
              <a:t>Provides for secure transmission of data on the Internet.</a:t>
            </a:r>
          </a:p>
        </p:txBody>
      </p:sp>
      <p:sp>
        <p:nvSpPr>
          <p:cNvPr id="3686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D851DF44-1CF2-4665-BDD9-FF6F29F9F6B4}"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10</a:t>
            </a:fld>
            <a:endParaRPr lang="en-US" altLang="en-US" sz="1100">
              <a:solidFill>
                <a:srgbClr val="4D4D4D"/>
              </a:solidFill>
              <a:latin typeface="Times New Roman" panose="02020603050405020304" pitchFamily="18" charset="0"/>
            </a:endParaRPr>
          </a:p>
        </p:txBody>
      </p:sp>
      <p:sp>
        <p:nvSpPr>
          <p:cNvPr id="5" name="Rectangle 3"/>
          <p:cNvSpPr txBox="1">
            <a:spLocks noChangeArrowheads="1"/>
          </p:cNvSpPr>
          <p:nvPr/>
        </p:nvSpPr>
        <p:spPr>
          <a:xfrm>
            <a:off x="6019800" y="230188"/>
            <a:ext cx="2971800" cy="1643527"/>
          </a:xfrm>
          <a:prstGeom prst="rect">
            <a:avLst/>
          </a:prstGeom>
          <a:solidFill>
            <a:schemeClr val="accent1"/>
          </a:solidFill>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125" indent="-282575" fontAlgn="auto">
              <a:spcAft>
                <a:spcPts val="0"/>
              </a:spcAft>
              <a:buFontTx/>
              <a:buNone/>
            </a:pPr>
            <a:r>
              <a:rPr lang="en-US" altLang="en-US" sz="1200" b="1" dirty="0">
                <a:solidFill>
                  <a:schemeClr val="bg1"/>
                </a:solidFill>
                <a:cs typeface="Times New Roman" panose="02020603050405020304" pitchFamily="18" charset="0"/>
              </a:rPr>
              <a:t>Symmetric-Key Encryption</a:t>
            </a:r>
            <a:br>
              <a:rPr lang="en-US" altLang="en-US" sz="1200" b="1" dirty="0">
                <a:solidFill>
                  <a:schemeClr val="bg1"/>
                </a:solidFill>
                <a:cs typeface="Times New Roman" panose="02020603050405020304" pitchFamily="18" charset="0"/>
              </a:rPr>
            </a:br>
            <a:endParaRPr lang="en-US" altLang="en-US" sz="1200" b="1" dirty="0">
              <a:solidFill>
                <a:schemeClr val="bg1"/>
              </a:solidFill>
              <a:cs typeface="Times New Roman" panose="02020603050405020304" pitchFamily="18" charset="0"/>
            </a:endParaRPr>
          </a:p>
          <a:p>
            <a:pPr marL="365125" indent="-282575" fontAlgn="auto">
              <a:spcAft>
                <a:spcPts val="0"/>
              </a:spcAft>
              <a:buFont typeface="Wingdings 2" panose="05020102010507070707" pitchFamily="18" charset="2"/>
              <a:buChar char=""/>
            </a:pPr>
            <a:r>
              <a:rPr lang="en-US" altLang="en-US" sz="1200" b="0" dirty="0">
                <a:solidFill>
                  <a:schemeClr val="bg1"/>
                </a:solidFill>
                <a:cs typeface="Times New Roman" panose="02020603050405020304" pitchFamily="18" charset="0"/>
              </a:rPr>
              <a:t>Also called single-key encryption </a:t>
            </a:r>
          </a:p>
          <a:p>
            <a:pPr marL="365125" indent="-282575" fontAlgn="auto">
              <a:spcAft>
                <a:spcPts val="0"/>
              </a:spcAft>
              <a:buFont typeface="Wingdings 2" panose="05020102010507070707" pitchFamily="18" charset="2"/>
              <a:buChar char=""/>
            </a:pPr>
            <a:r>
              <a:rPr lang="en-US" altLang="en-US" sz="1200" b="0" dirty="0">
                <a:solidFill>
                  <a:schemeClr val="bg1"/>
                </a:solidFill>
                <a:cs typeface="Times New Roman" panose="02020603050405020304" pitchFamily="18" charset="0"/>
              </a:rPr>
              <a:t>Both encryption and decryption</a:t>
            </a:r>
            <a:br>
              <a:rPr lang="en-US" altLang="en-US" sz="1200" b="0" dirty="0">
                <a:solidFill>
                  <a:schemeClr val="bg1"/>
                </a:solidFill>
                <a:cs typeface="Times New Roman" panose="02020603050405020304" pitchFamily="18" charset="0"/>
              </a:rPr>
            </a:br>
            <a:r>
              <a:rPr lang="en-US" altLang="en-US" sz="1200" b="0" dirty="0">
                <a:solidFill>
                  <a:schemeClr val="bg1"/>
                </a:solidFill>
                <a:cs typeface="Times New Roman" panose="02020603050405020304" pitchFamily="18" charset="0"/>
              </a:rPr>
              <a:t> use the same key</a:t>
            </a:r>
          </a:p>
          <a:p>
            <a:pPr marL="365125" indent="-282575" fontAlgn="auto">
              <a:spcAft>
                <a:spcPts val="0"/>
              </a:spcAft>
              <a:buFont typeface="Wingdings 2" panose="05020102010507070707" pitchFamily="18" charset="2"/>
              <a:buChar char=""/>
            </a:pPr>
            <a:r>
              <a:rPr lang="en-US" altLang="en-US" sz="1200" b="0" dirty="0">
                <a:solidFill>
                  <a:schemeClr val="bg1"/>
                </a:solidFill>
                <a:cs typeface="Times New Roman" panose="02020603050405020304" pitchFamily="18" charset="0"/>
              </a:rPr>
              <a:t>Both the sender and receiver must know the key before</a:t>
            </a:r>
            <a:br>
              <a:rPr lang="en-US" altLang="en-US" sz="1200" b="0" dirty="0">
                <a:solidFill>
                  <a:schemeClr val="bg1"/>
                </a:solidFill>
                <a:cs typeface="Times New Roman" panose="02020603050405020304" pitchFamily="18" charset="0"/>
              </a:rPr>
            </a:br>
            <a:r>
              <a:rPr lang="en-US" altLang="en-US" sz="1200" b="0" dirty="0">
                <a:solidFill>
                  <a:schemeClr val="bg1"/>
                </a:solidFill>
                <a:cs typeface="Times New Roman" panose="02020603050405020304" pitchFamily="18" charset="0"/>
              </a:rPr>
              <a:t> communicating using encryption.</a:t>
            </a:r>
          </a:p>
          <a:p>
            <a:pPr marL="365125" indent="-282575" fontAlgn="auto">
              <a:spcAft>
                <a:spcPts val="0"/>
              </a:spcAft>
              <a:buFont typeface="Wingdings 2" panose="05020102010507070707" pitchFamily="18" charset="2"/>
              <a:buChar char=""/>
            </a:pPr>
            <a:r>
              <a:rPr lang="en-US" altLang="en-US" sz="1200" b="0" dirty="0">
                <a:solidFill>
                  <a:schemeClr val="bg1"/>
                </a:solidFill>
                <a:cs typeface="Times New Roman" panose="02020603050405020304" pitchFamily="18" charset="0"/>
              </a:rPr>
              <a:t>Advantage: speed</a:t>
            </a:r>
          </a:p>
        </p:txBody>
      </p:sp>
      <p:pic>
        <p:nvPicPr>
          <p:cNvPr id="6" name="Picture 2" descr="Figure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974402"/>
            <a:ext cx="2362200" cy="129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5943600" y="3352800"/>
            <a:ext cx="2971800" cy="1867611"/>
          </a:xfrm>
          <a:prstGeom prst="rect">
            <a:avLst/>
          </a:prstGeom>
          <a:solidFill>
            <a:schemeClr val="accent1"/>
          </a:solidFill>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83464" fontAlgn="auto">
              <a:spcAft>
                <a:spcPts val="0"/>
              </a:spcAft>
              <a:buFontTx/>
              <a:buNone/>
              <a:defRPr/>
            </a:pPr>
            <a:r>
              <a:rPr lang="en-US" sz="1200" b="1" dirty="0">
                <a:solidFill>
                  <a:schemeClr val="bg1"/>
                </a:solidFill>
                <a:cs typeface="Times New Roman" pitchFamily="18" charset="0"/>
              </a:rPr>
              <a:t>Asymmetric-Key Encryption</a:t>
            </a:r>
          </a:p>
          <a:p>
            <a:pPr marL="365760" indent="-283464" fontAlgn="auto">
              <a:spcAft>
                <a:spcPts val="0"/>
              </a:spcAft>
              <a:buFont typeface="Wingdings 2"/>
              <a:buChar char=""/>
              <a:defRPr/>
            </a:pPr>
            <a:r>
              <a:rPr lang="en-US" sz="1200" b="0" dirty="0">
                <a:solidFill>
                  <a:schemeClr val="bg1"/>
                </a:solidFill>
                <a:cs typeface="Times New Roman" pitchFamily="18" charset="0"/>
              </a:rPr>
              <a:t>Also called public-key encryption</a:t>
            </a:r>
          </a:p>
          <a:p>
            <a:pPr marL="365760" indent="-283464" fontAlgn="auto">
              <a:spcAft>
                <a:spcPts val="0"/>
              </a:spcAft>
              <a:buFont typeface="Wingdings 2"/>
              <a:buChar char=""/>
              <a:defRPr/>
            </a:pPr>
            <a:r>
              <a:rPr lang="en-US" sz="1200" b="0" dirty="0">
                <a:solidFill>
                  <a:schemeClr val="bg1"/>
                </a:solidFill>
                <a:cs typeface="Times New Roman" pitchFamily="18" charset="0"/>
              </a:rPr>
              <a:t>There is no shared secret</a:t>
            </a:r>
          </a:p>
          <a:p>
            <a:pPr marL="365760" indent="-283464" fontAlgn="auto">
              <a:spcAft>
                <a:spcPts val="0"/>
              </a:spcAft>
              <a:buFont typeface="Wingdings 2"/>
              <a:buChar char=""/>
              <a:defRPr/>
            </a:pPr>
            <a:r>
              <a:rPr lang="en-US" sz="1200" b="0" dirty="0">
                <a:solidFill>
                  <a:schemeClr val="bg1"/>
                </a:solidFill>
                <a:cs typeface="Times New Roman" pitchFamily="18" charset="0"/>
              </a:rPr>
              <a:t>Two keys are </a:t>
            </a:r>
            <a:br>
              <a:rPr lang="en-US" sz="1200" b="0" dirty="0">
                <a:solidFill>
                  <a:schemeClr val="bg1"/>
                </a:solidFill>
                <a:cs typeface="Times New Roman" pitchFamily="18" charset="0"/>
              </a:rPr>
            </a:br>
            <a:r>
              <a:rPr lang="en-US" sz="1200" b="0" dirty="0">
                <a:solidFill>
                  <a:schemeClr val="bg1"/>
                </a:solidFill>
                <a:cs typeface="Times New Roman" pitchFamily="18" charset="0"/>
              </a:rPr>
              <a:t>created at the same time: </a:t>
            </a:r>
          </a:p>
          <a:p>
            <a:pPr marL="640080" lvl="1" indent="-237744" fontAlgn="auto">
              <a:spcAft>
                <a:spcPts val="0"/>
              </a:spcAft>
              <a:buFont typeface="Verdana"/>
              <a:buChar char="◦"/>
              <a:defRPr/>
            </a:pPr>
            <a:r>
              <a:rPr lang="en-US" sz="1200" b="0" dirty="0">
                <a:solidFill>
                  <a:schemeClr val="bg1"/>
                </a:solidFill>
                <a:cs typeface="Times New Roman" pitchFamily="18" charset="0"/>
              </a:rPr>
              <a:t>Public key</a:t>
            </a:r>
          </a:p>
          <a:p>
            <a:pPr marL="640080" lvl="1" indent="-237744" fontAlgn="auto">
              <a:spcAft>
                <a:spcPts val="0"/>
              </a:spcAft>
              <a:buFont typeface="Verdana"/>
              <a:buChar char="◦"/>
              <a:defRPr/>
            </a:pPr>
            <a:r>
              <a:rPr lang="en-US" sz="1200" b="0" dirty="0">
                <a:solidFill>
                  <a:schemeClr val="bg1"/>
                </a:solidFill>
                <a:cs typeface="Times New Roman" pitchFamily="18" charset="0"/>
              </a:rPr>
              <a:t>Private key</a:t>
            </a:r>
          </a:p>
          <a:p>
            <a:pPr marL="240030" indent="-237744" fontAlgn="auto">
              <a:spcAft>
                <a:spcPts val="0"/>
              </a:spcAft>
              <a:buFont typeface="Verdana"/>
              <a:buChar char="◦"/>
              <a:defRPr/>
            </a:pPr>
            <a:r>
              <a:rPr lang="en-US" sz="1200" b="0" dirty="0">
                <a:solidFill>
                  <a:schemeClr val="bg1"/>
                </a:solidFill>
                <a:cs typeface="Times New Roman" pitchFamily="18" charset="0"/>
              </a:rPr>
              <a:t>Asymmetric-key encryption </a:t>
            </a:r>
            <a:br>
              <a:rPr lang="en-US" sz="1200" b="0" dirty="0">
                <a:solidFill>
                  <a:schemeClr val="bg1"/>
                </a:solidFill>
                <a:cs typeface="Times New Roman" pitchFamily="18" charset="0"/>
              </a:rPr>
            </a:br>
            <a:r>
              <a:rPr lang="en-US" sz="1200" b="0" dirty="0">
                <a:solidFill>
                  <a:schemeClr val="bg1"/>
                </a:solidFill>
                <a:cs typeface="Times New Roman" pitchFamily="18" charset="0"/>
              </a:rPr>
              <a:t>is much slower than </a:t>
            </a:r>
            <a:br>
              <a:rPr lang="en-US" sz="1200" b="0" dirty="0">
                <a:solidFill>
                  <a:schemeClr val="bg1"/>
                </a:solidFill>
                <a:cs typeface="Times New Roman" pitchFamily="18" charset="0"/>
              </a:rPr>
            </a:br>
            <a:r>
              <a:rPr lang="en-US" sz="1200" b="0" dirty="0">
                <a:solidFill>
                  <a:schemeClr val="bg1"/>
                </a:solidFill>
                <a:cs typeface="Times New Roman" pitchFamily="18" charset="0"/>
              </a:rPr>
              <a:t>symmetric-key encryption.</a:t>
            </a:r>
          </a:p>
        </p:txBody>
      </p:sp>
      <p:pic>
        <p:nvPicPr>
          <p:cNvPr id="8" name="Picture 2" descr="Figure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3134" y="5304851"/>
            <a:ext cx="1712731" cy="151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077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228600"/>
            <a:ext cx="7543800" cy="387798"/>
          </a:xfrm>
        </p:spPr>
        <p:txBody>
          <a:bodyPr/>
          <a:lstStyle/>
          <a:p>
            <a:pPr fontAlgn="auto">
              <a:spcAft>
                <a:spcPts val="0"/>
              </a:spcAft>
              <a:defRPr/>
            </a:pPr>
            <a:r>
              <a:rPr lang="en-US" dirty="0">
                <a:solidFill>
                  <a:schemeClr val="tx2">
                    <a:satMod val="130000"/>
                  </a:schemeClr>
                </a:solidFill>
              </a:rPr>
              <a:t>Secure Sockets Layer (SSL)</a:t>
            </a:r>
          </a:p>
        </p:txBody>
      </p:sp>
      <p:sp>
        <p:nvSpPr>
          <p:cNvPr id="45059" name="Rectangle 3"/>
          <p:cNvSpPr>
            <a:spLocks noGrp="1" noChangeArrowheads="1"/>
          </p:cNvSpPr>
          <p:nvPr>
            <p:ph idx="1"/>
          </p:nvPr>
        </p:nvSpPr>
        <p:spPr>
          <a:xfrm>
            <a:off x="304800" y="616398"/>
            <a:ext cx="7162800" cy="6412525"/>
          </a:xfrm>
        </p:spPr>
        <p:txBody>
          <a:bodyPr/>
          <a:lstStyle/>
          <a:p>
            <a:pPr>
              <a:lnSpc>
                <a:spcPct val="100000"/>
              </a:lnSpc>
              <a:buFont typeface="Arial" panose="020B0604020202020204" pitchFamily="34" charset="0"/>
              <a:buChar char="•"/>
            </a:pPr>
            <a:r>
              <a:rPr lang="en-US" altLang="en-US" sz="1800" b="1" dirty="0">
                <a:cs typeface="Times New Roman" panose="02020603050405020304" pitchFamily="18" charset="0"/>
              </a:rPr>
              <a:t>A protocol that allows data to be privately exchanged over public networks</a:t>
            </a:r>
          </a:p>
          <a:p>
            <a:pPr>
              <a:lnSpc>
                <a:spcPct val="100000"/>
              </a:lnSpc>
              <a:buFont typeface="Arial" panose="020B0604020202020204" pitchFamily="34" charset="0"/>
              <a:buChar char="•"/>
            </a:pPr>
            <a:r>
              <a:rPr lang="en-US" altLang="en-US" sz="1800" b="1" dirty="0">
                <a:cs typeface="Times New Roman" panose="02020603050405020304" pitchFamily="18" charset="0"/>
              </a:rPr>
              <a:t>Developed by Netscape </a:t>
            </a:r>
          </a:p>
          <a:p>
            <a:pPr>
              <a:lnSpc>
                <a:spcPct val="100000"/>
              </a:lnSpc>
              <a:buFont typeface="Arial" panose="020B0604020202020204" pitchFamily="34" charset="0"/>
              <a:buChar char="•"/>
            </a:pPr>
            <a:r>
              <a:rPr lang="en-US" altLang="en-US" sz="1800" b="1" dirty="0">
                <a:cs typeface="Times New Roman" panose="02020603050405020304" pitchFamily="18" charset="0"/>
              </a:rPr>
              <a:t>Encrypts data sent between a client (usually a Web browser) and a Web server. </a:t>
            </a:r>
          </a:p>
          <a:p>
            <a:pPr>
              <a:lnSpc>
                <a:spcPct val="100000"/>
              </a:lnSpc>
              <a:buFont typeface="Arial" panose="020B0604020202020204" pitchFamily="34" charset="0"/>
              <a:buChar char="•"/>
            </a:pPr>
            <a:r>
              <a:rPr lang="en-US" altLang="en-US" sz="1800" b="1" dirty="0">
                <a:cs typeface="Times New Roman" panose="02020603050405020304" pitchFamily="18" charset="0"/>
              </a:rPr>
              <a:t>Utilizes both symmetric and asymmetric keys.</a:t>
            </a:r>
          </a:p>
          <a:p>
            <a:pPr>
              <a:lnSpc>
                <a:spcPct val="100000"/>
              </a:lnSpc>
              <a:buFont typeface="Arial" panose="020B0604020202020204" pitchFamily="34" charset="0"/>
              <a:buChar char="•"/>
            </a:pPr>
            <a:r>
              <a:rPr lang="en-US" altLang="en-US" sz="1800" b="1" dirty="0">
                <a:cs typeface="Times New Roman" panose="02020603050405020304" pitchFamily="18" charset="0"/>
              </a:rPr>
              <a:t>“https” protocol</a:t>
            </a:r>
          </a:p>
          <a:p>
            <a:pPr>
              <a:lnSpc>
                <a:spcPct val="100000"/>
              </a:lnSpc>
              <a:buFont typeface="Arial" panose="020B0604020202020204" pitchFamily="34" charset="0"/>
              <a:buChar char="•"/>
            </a:pPr>
            <a:r>
              <a:rPr lang="en-US" altLang="en-US" sz="1800" b="1" dirty="0">
                <a:cs typeface="Times New Roman" panose="02020603050405020304" pitchFamily="18" charset="0"/>
              </a:rPr>
              <a:t>Browsers display a “lock” icon</a:t>
            </a:r>
          </a:p>
          <a:p>
            <a:pPr>
              <a:lnSpc>
                <a:spcPct val="100000"/>
              </a:lnSpc>
              <a:buFont typeface="Arial" panose="020B0604020202020204" pitchFamily="34" charset="0"/>
              <a:buChar char="•"/>
            </a:pPr>
            <a:r>
              <a:rPr lang="en-US" altLang="en-US" sz="1800" b="1" dirty="0">
                <a:cs typeface="Times New Roman" panose="02020603050405020304" pitchFamily="18" charset="0"/>
              </a:rPr>
              <a:t>SSL provides secure communication between a client and server by using:</a:t>
            </a:r>
          </a:p>
          <a:p>
            <a:endParaRPr lang="en-US" altLang="en-US" sz="900" dirty="0">
              <a:cs typeface="Times New Roman" panose="02020603050405020304" pitchFamily="18" charset="0"/>
            </a:endParaRPr>
          </a:p>
          <a:p>
            <a:pPr lvl="1">
              <a:buFont typeface="Wingdings 2" panose="05020102010507070707" pitchFamily="18" charset="2"/>
              <a:buChar char="P"/>
            </a:pPr>
            <a:r>
              <a:rPr lang="en-US" altLang="en-US" sz="1800" b="1" dirty="0">
                <a:cs typeface="Times New Roman" panose="02020603050405020304" pitchFamily="18" charset="0"/>
              </a:rPr>
              <a:t>Server and (optionally) client digital certificates for authentication</a:t>
            </a:r>
          </a:p>
          <a:p>
            <a:pPr lvl="1">
              <a:buFont typeface="Wingdings 2" panose="05020102010507070707" pitchFamily="18" charset="2"/>
              <a:buChar char="P"/>
            </a:pPr>
            <a:r>
              <a:rPr lang="en-US" altLang="en-US" sz="1800" b="1" dirty="0">
                <a:cs typeface="Times New Roman" panose="02020603050405020304" pitchFamily="18" charset="0"/>
              </a:rPr>
              <a:t>Symmetric-key cryptography using a "session key" for bulk encryption </a:t>
            </a:r>
          </a:p>
          <a:p>
            <a:pPr lvl="1">
              <a:buFont typeface="Wingdings 2" panose="05020102010507070707" pitchFamily="18" charset="2"/>
              <a:buChar char="P"/>
            </a:pPr>
            <a:r>
              <a:rPr lang="en-US" altLang="en-US" sz="1800" b="1" dirty="0">
                <a:cs typeface="Times New Roman" panose="02020603050405020304" pitchFamily="18" charset="0"/>
              </a:rPr>
              <a:t>Public-key cryptography for transfer of the session key</a:t>
            </a:r>
          </a:p>
          <a:p>
            <a:pPr lvl="1">
              <a:buFont typeface="Wingdings 2" panose="05020102010507070707" pitchFamily="18" charset="2"/>
              <a:buChar char="P"/>
            </a:pPr>
            <a:r>
              <a:rPr lang="en-US" altLang="en-US" sz="1800" b="1" dirty="0">
                <a:cs typeface="Times New Roman" panose="02020603050405020304" pitchFamily="18" charset="0"/>
              </a:rPr>
              <a:t>Message Digests (hash encryption) to verify the integrity of the transmission</a:t>
            </a:r>
          </a:p>
          <a:p>
            <a:pPr marL="365125" indent="-282575">
              <a:buFont typeface="Wingdings 2" panose="05020102010507070707" pitchFamily="18" charset="2"/>
              <a:buChar char=""/>
            </a:pPr>
            <a:r>
              <a:rPr lang="en-US" altLang="en-US" sz="1800" b="1" dirty="0">
                <a:cs typeface="Times New Roman" panose="02020603050405020304" pitchFamily="18" charset="0"/>
              </a:rPr>
              <a:t>SSL &amp; Digital Certificate - A form of an asymmetric key -- Also contains information about the certificate, the holder of the certificate, and the issuer of the certificate. Used by SSL to authenticate the identity of the  web server</a:t>
            </a:r>
          </a:p>
          <a:p>
            <a:pPr>
              <a:lnSpc>
                <a:spcPct val="100000"/>
              </a:lnSpc>
            </a:pPr>
            <a:endParaRPr lang="en-US" altLang="en-US" sz="1800" b="1" dirty="0">
              <a:cs typeface="Times New Roman" panose="02020603050405020304" pitchFamily="18" charset="0"/>
            </a:endParaRPr>
          </a:p>
        </p:txBody>
      </p:sp>
      <p:sp>
        <p:nvSpPr>
          <p:cNvPr id="45060"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484818A3-2678-4A7E-A45E-CA6D4793B845}"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11</a:t>
            </a:fld>
            <a:endParaRPr lang="en-US" altLang="en-US" sz="1100">
              <a:solidFill>
                <a:srgbClr val="4D4D4D"/>
              </a:solidFill>
              <a:latin typeface="Times New Roman" panose="02020603050405020304" pitchFamily="18" charset="0"/>
            </a:endParaRPr>
          </a:p>
        </p:txBody>
      </p:sp>
      <p:pic>
        <p:nvPicPr>
          <p:cNvPr id="45061" name="Picture 6" descr="C:\Users\DrMorris\Documents\0WDF7E\Figures\Chapter12\Figure12.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792" y="1981200"/>
            <a:ext cx="2569616" cy="92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igure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4191000"/>
            <a:ext cx="1478423" cy="183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9249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050"/>
          <p:cNvSpPr>
            <a:spLocks noGrp="1" noChangeArrowheads="1"/>
          </p:cNvSpPr>
          <p:nvPr>
            <p:ph type="title"/>
          </p:nvPr>
        </p:nvSpPr>
        <p:spPr>
          <a:xfrm>
            <a:off x="533400" y="208878"/>
            <a:ext cx="6400800" cy="387798"/>
          </a:xfrm>
        </p:spPr>
        <p:txBody>
          <a:bodyPr/>
          <a:lstStyle/>
          <a:p>
            <a:pPr fontAlgn="auto">
              <a:spcAft>
                <a:spcPts val="0"/>
              </a:spcAft>
              <a:defRPr/>
            </a:pPr>
            <a:r>
              <a:rPr lang="en-US" dirty="0">
                <a:solidFill>
                  <a:schemeClr val="tx2">
                    <a:satMod val="130000"/>
                  </a:schemeClr>
                </a:solidFill>
              </a:rPr>
              <a:t>Digital Certificate</a:t>
            </a:r>
          </a:p>
        </p:txBody>
      </p:sp>
      <p:sp>
        <p:nvSpPr>
          <p:cNvPr id="5120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CC8E45DE-9578-435A-BB2A-84B0B657C6F6}"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12</a:t>
            </a:fld>
            <a:endParaRPr lang="en-US" altLang="en-US" sz="1100">
              <a:solidFill>
                <a:srgbClr val="4D4D4D"/>
              </a:solidFill>
              <a:latin typeface="Times New Roman" panose="02020603050405020304" pitchFamily="18" charset="0"/>
            </a:endParaRPr>
          </a:p>
        </p:txBody>
      </p:sp>
      <p:sp>
        <p:nvSpPr>
          <p:cNvPr id="51206" name="Rectangle 2053"/>
          <p:cNvSpPr>
            <a:spLocks noChangeArrowheads="1"/>
          </p:cNvSpPr>
          <p:nvPr/>
        </p:nvSpPr>
        <p:spPr bwMode="auto">
          <a:xfrm>
            <a:off x="2624138" y="1162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51207" name="Picture 2" descr="Fig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2" y="747015"/>
            <a:ext cx="39274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0635" y="1066800"/>
            <a:ext cx="4876800" cy="5632311"/>
          </a:xfrm>
          <a:prstGeom prst="rect">
            <a:avLst/>
          </a:prstGeom>
        </p:spPr>
        <p:txBody>
          <a:bodyPr wrap="square">
            <a:spAutoFit/>
          </a:bodyPr>
          <a:lstStyle/>
          <a:p>
            <a:pPr marL="425196" indent="-342900" fontAlgn="auto">
              <a:spcAft>
                <a:spcPts val="0"/>
              </a:spcAft>
              <a:buFont typeface="Arial" panose="020B0604020202020204" pitchFamily="34" charset="0"/>
              <a:buChar char="•"/>
              <a:defRPr/>
            </a:pPr>
            <a:r>
              <a:rPr lang="en-US" sz="2000" dirty="0">
                <a:latin typeface="+mn-lt"/>
                <a:cs typeface="Times New Roman" pitchFamily="18" charset="0"/>
              </a:rPr>
              <a:t>The contents of a digital certificate include:</a:t>
            </a:r>
          </a:p>
          <a:p>
            <a:pPr marL="745236" lvl="1" indent="-342900" fontAlgn="auto">
              <a:spcAft>
                <a:spcPts val="0"/>
              </a:spcAft>
              <a:buFont typeface="Wingdings 2" panose="05020102010507070707" pitchFamily="18" charset="2"/>
              <a:buChar char="P"/>
              <a:defRPr/>
            </a:pPr>
            <a:r>
              <a:rPr lang="en-US" sz="2000" dirty="0">
                <a:latin typeface="+mn-lt"/>
                <a:cs typeface="Times New Roman" pitchFamily="18" charset="0"/>
              </a:rPr>
              <a:t>The public key</a:t>
            </a:r>
          </a:p>
          <a:p>
            <a:pPr marL="745236" lvl="1" indent="-342900" fontAlgn="auto">
              <a:spcAft>
                <a:spcPts val="0"/>
              </a:spcAft>
              <a:buFont typeface="Wingdings 2" panose="05020102010507070707" pitchFamily="18" charset="2"/>
              <a:buChar char="P"/>
              <a:defRPr/>
            </a:pPr>
            <a:r>
              <a:rPr lang="en-US" sz="2000" dirty="0">
                <a:latin typeface="+mn-lt"/>
                <a:cs typeface="Times New Roman" pitchFamily="18" charset="0"/>
              </a:rPr>
              <a:t>Effective date of the certificate</a:t>
            </a:r>
          </a:p>
          <a:p>
            <a:pPr marL="745236" lvl="1" indent="-342900" fontAlgn="auto">
              <a:spcAft>
                <a:spcPts val="0"/>
              </a:spcAft>
              <a:buFont typeface="Wingdings 2" panose="05020102010507070707" pitchFamily="18" charset="2"/>
              <a:buChar char="P"/>
              <a:defRPr/>
            </a:pPr>
            <a:r>
              <a:rPr lang="en-US" sz="2000" dirty="0">
                <a:latin typeface="+mn-lt"/>
                <a:cs typeface="Times New Roman" pitchFamily="18" charset="0"/>
              </a:rPr>
              <a:t>Expiration date of the certificate</a:t>
            </a:r>
          </a:p>
          <a:p>
            <a:pPr marL="745236" lvl="1" indent="-342900" fontAlgn="auto">
              <a:spcAft>
                <a:spcPts val="0"/>
              </a:spcAft>
              <a:buFont typeface="Wingdings 2" panose="05020102010507070707" pitchFamily="18" charset="2"/>
              <a:buChar char="P"/>
              <a:defRPr/>
            </a:pPr>
            <a:r>
              <a:rPr lang="en-US" sz="2000" dirty="0">
                <a:latin typeface="+mn-lt"/>
                <a:cs typeface="Times New Roman" pitchFamily="18" charset="0"/>
              </a:rPr>
              <a:t>Details about the Certificate Authority -- the issuer of the certificate</a:t>
            </a:r>
          </a:p>
          <a:p>
            <a:pPr marL="745236" lvl="1" indent="-342900" fontAlgn="auto">
              <a:spcAft>
                <a:spcPts val="0"/>
              </a:spcAft>
              <a:buFont typeface="Wingdings 2" panose="05020102010507070707" pitchFamily="18" charset="2"/>
              <a:buChar char="P"/>
              <a:defRPr/>
            </a:pPr>
            <a:r>
              <a:rPr lang="en-US" sz="2000" dirty="0">
                <a:latin typeface="+mn-lt"/>
                <a:cs typeface="Times New Roman" pitchFamily="18" charset="0"/>
              </a:rPr>
              <a:t>Details about the certificate holder</a:t>
            </a:r>
          </a:p>
          <a:p>
            <a:pPr marL="745236" lvl="1" indent="-342900" fontAlgn="auto">
              <a:spcAft>
                <a:spcPts val="0"/>
              </a:spcAft>
              <a:buFont typeface="Wingdings 2" panose="05020102010507070707" pitchFamily="18" charset="2"/>
              <a:buChar char="P"/>
              <a:defRPr/>
            </a:pPr>
            <a:r>
              <a:rPr lang="en-US" sz="2000" dirty="0">
                <a:latin typeface="+mn-lt"/>
                <a:cs typeface="Times New Roman" pitchFamily="18" charset="0"/>
              </a:rPr>
              <a:t>A digest of the certificate content</a:t>
            </a:r>
          </a:p>
          <a:p>
            <a:pPr marL="288036" indent="-342900" fontAlgn="auto">
              <a:spcAft>
                <a:spcPts val="0"/>
              </a:spcAft>
              <a:buFont typeface="Arial" panose="020B0604020202020204" pitchFamily="34" charset="0"/>
              <a:buChar char="•"/>
              <a:defRPr/>
            </a:pPr>
            <a:r>
              <a:rPr lang="en-US" sz="2000" dirty="0">
                <a:latin typeface="+mn-lt"/>
                <a:cs typeface="Times New Roman" pitchFamily="18" charset="0"/>
              </a:rPr>
              <a:t>Certificate Authority</a:t>
            </a:r>
          </a:p>
          <a:p>
            <a:pPr marL="745236" lvl="1" indent="-342900" fontAlgn="auto">
              <a:spcAft>
                <a:spcPts val="0"/>
              </a:spcAft>
              <a:buFont typeface="Wingdings 2" panose="05020102010507070707" pitchFamily="18" charset="2"/>
              <a:buChar char="P"/>
              <a:defRPr/>
            </a:pPr>
            <a:r>
              <a:rPr lang="en-US" altLang="en-US" sz="2000" dirty="0">
                <a:latin typeface="+mn-lt"/>
                <a:cs typeface="Times New Roman" pitchFamily="18" charset="0"/>
              </a:rPr>
              <a:t>A trusted third-party organization or company that issued digital certificates.</a:t>
            </a:r>
          </a:p>
          <a:p>
            <a:pPr marL="745236" lvl="1" indent="-342900" fontAlgn="auto">
              <a:spcAft>
                <a:spcPts val="0"/>
              </a:spcAft>
              <a:buFont typeface="Wingdings 2" panose="05020102010507070707" pitchFamily="18" charset="2"/>
              <a:buChar char="P"/>
              <a:defRPr/>
            </a:pPr>
            <a:r>
              <a:rPr lang="en-US" altLang="en-US" sz="2000" dirty="0">
                <a:latin typeface="+mn-lt"/>
                <a:cs typeface="Times New Roman" pitchFamily="18" charset="0"/>
              </a:rPr>
              <a:t>Well-known Certificate Authorities:</a:t>
            </a:r>
          </a:p>
          <a:p>
            <a:pPr marL="745236" lvl="1" indent="-342900" fontAlgn="auto">
              <a:spcAft>
                <a:spcPts val="0"/>
              </a:spcAft>
              <a:buFont typeface="Wingdings 2" panose="05020102010507070707" pitchFamily="18" charset="2"/>
              <a:buChar char="P"/>
              <a:defRPr/>
            </a:pPr>
            <a:r>
              <a:rPr lang="en-US" altLang="en-US" sz="2000" dirty="0">
                <a:latin typeface="+mn-lt"/>
                <a:cs typeface="Times New Roman" pitchFamily="18" charset="0"/>
              </a:rPr>
              <a:t>Verisign </a:t>
            </a:r>
            <a:r>
              <a:rPr lang="en-US" altLang="en-US" sz="2000" dirty="0">
                <a:latin typeface="+mn-lt"/>
                <a:cs typeface="Times New Roman" pitchFamily="18" charset="0"/>
                <a:hlinkClick r:id="rId4"/>
              </a:rPr>
              <a:t>http://www.verisign.com</a:t>
            </a:r>
            <a:endParaRPr lang="en-US" altLang="en-US" sz="2000" dirty="0">
              <a:latin typeface="+mn-lt"/>
              <a:cs typeface="Times New Roman" pitchFamily="18" charset="0"/>
            </a:endParaRPr>
          </a:p>
          <a:p>
            <a:pPr marL="745236" lvl="1" indent="-342900" fontAlgn="auto">
              <a:spcAft>
                <a:spcPts val="0"/>
              </a:spcAft>
              <a:buFont typeface="Wingdings 2" panose="05020102010507070707" pitchFamily="18" charset="2"/>
              <a:buChar char="P"/>
              <a:defRPr/>
            </a:pPr>
            <a:r>
              <a:rPr lang="en-US" altLang="en-US" sz="2000" dirty="0">
                <a:latin typeface="+mn-lt"/>
                <a:cs typeface="Times New Roman" pitchFamily="18" charset="0"/>
              </a:rPr>
              <a:t>Thawte </a:t>
            </a:r>
            <a:r>
              <a:rPr lang="en-US" altLang="en-US" sz="2000" dirty="0">
                <a:latin typeface="+mn-lt"/>
                <a:cs typeface="Times New Roman" pitchFamily="18" charset="0"/>
                <a:hlinkClick r:id="rId5"/>
              </a:rPr>
              <a:t>http://www.thawte.com</a:t>
            </a:r>
            <a:endParaRPr lang="en-US" altLang="en-US" sz="2000" dirty="0">
              <a:latin typeface="+mn-lt"/>
              <a:cs typeface="Times New Roman" pitchFamily="18" charset="0"/>
            </a:endParaRPr>
          </a:p>
          <a:p>
            <a:pPr marL="288036" indent="-342900" fontAlgn="auto">
              <a:spcAft>
                <a:spcPts val="0"/>
              </a:spcAft>
              <a:buFont typeface="Wingdings 2" panose="05020102010507070707" pitchFamily="18" charset="2"/>
              <a:buChar char="P"/>
              <a:defRPr/>
            </a:pPr>
            <a:endParaRPr lang="en-US" sz="2000" dirty="0">
              <a:latin typeface="+mn-lt"/>
              <a:cs typeface="Times New Roman" pitchFamily="18" charset="0"/>
            </a:endParaRPr>
          </a:p>
        </p:txBody>
      </p:sp>
    </p:spTree>
    <p:extLst>
      <p:ext uri="{BB962C8B-B14F-4D97-AF65-F5344CB8AC3E}">
        <p14:creationId xmlns:p14="http://schemas.microsoft.com/office/powerpoint/2010/main" val="40762731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81000" y="381000"/>
            <a:ext cx="7772400" cy="387798"/>
          </a:xfrm>
        </p:spPr>
        <p:txBody>
          <a:bodyPr/>
          <a:lstStyle/>
          <a:p>
            <a:pPr fontAlgn="auto">
              <a:spcAft>
                <a:spcPts val="0"/>
              </a:spcAft>
              <a:defRPr/>
            </a:pPr>
            <a:r>
              <a:rPr lang="en-US" dirty="0">
                <a:solidFill>
                  <a:schemeClr val="tx2">
                    <a:satMod val="130000"/>
                  </a:schemeClr>
                </a:solidFill>
              </a:rPr>
              <a:t>Order &amp; Payment Processing</a:t>
            </a:r>
          </a:p>
        </p:txBody>
      </p:sp>
      <p:sp>
        <p:nvSpPr>
          <p:cNvPr id="57347" name="Rectangle 3"/>
          <p:cNvSpPr>
            <a:spLocks noGrp="1" noChangeArrowheads="1"/>
          </p:cNvSpPr>
          <p:nvPr>
            <p:ph idx="1"/>
          </p:nvPr>
        </p:nvSpPr>
        <p:spPr>
          <a:xfrm>
            <a:off x="367513" y="1066800"/>
            <a:ext cx="8382000" cy="5158335"/>
          </a:xfrm>
        </p:spPr>
        <p:txBody>
          <a:bodyPr/>
          <a:lstStyle/>
          <a:p>
            <a:pPr>
              <a:buFont typeface="Arial" panose="020B0604020202020204" pitchFamily="34" charset="0"/>
              <a:buChar char="•"/>
            </a:pPr>
            <a:r>
              <a:rPr lang="en-US" altLang="en-US" sz="2000" b="1" dirty="0"/>
              <a:t>E-Commerce Payment Methods:</a:t>
            </a:r>
          </a:p>
          <a:p>
            <a:pPr lvl="1">
              <a:buFont typeface="Wingdings" panose="05000000000000000000" pitchFamily="2" charset="2"/>
              <a:buChar char="ü"/>
            </a:pPr>
            <a:r>
              <a:rPr lang="en-US" altLang="en-US" sz="2000" b="1" dirty="0"/>
              <a:t>Credit Card </a:t>
            </a:r>
          </a:p>
          <a:p>
            <a:pPr lvl="1">
              <a:buFont typeface="Wingdings" panose="05000000000000000000" pitchFamily="2" charset="2"/>
              <a:buChar char="ü"/>
            </a:pPr>
            <a:r>
              <a:rPr lang="en-US" altLang="en-US" sz="2000" b="1" dirty="0"/>
              <a:t>Stored-value Card</a:t>
            </a:r>
          </a:p>
          <a:p>
            <a:pPr lvl="1">
              <a:buFont typeface="Wingdings" panose="05000000000000000000" pitchFamily="2" charset="2"/>
              <a:buChar char="ü"/>
            </a:pPr>
            <a:r>
              <a:rPr lang="en-US" altLang="en-US" sz="2000" b="1" dirty="0"/>
              <a:t>Smart Card</a:t>
            </a:r>
          </a:p>
          <a:p>
            <a:pPr lvl="1">
              <a:buFont typeface="Wingdings" panose="05000000000000000000" pitchFamily="2" charset="2"/>
              <a:buChar char="ü"/>
            </a:pPr>
            <a:r>
              <a:rPr lang="en-US" altLang="en-US" sz="2000" b="1" dirty="0"/>
              <a:t>Digital Cash</a:t>
            </a:r>
          </a:p>
          <a:p>
            <a:pPr>
              <a:buFont typeface="Arial" panose="020B0604020202020204" pitchFamily="34" charset="0"/>
              <a:buChar char="•"/>
            </a:pPr>
            <a:r>
              <a:rPr lang="en-US" altLang="en-US" sz="2000" b="1" dirty="0"/>
              <a:t>Storefront Solutions</a:t>
            </a:r>
          </a:p>
          <a:p>
            <a:pPr lvl="1">
              <a:buFont typeface="Wingdings" panose="05000000000000000000" pitchFamily="2" charset="2"/>
              <a:buChar char="ü"/>
              <a:defRPr/>
            </a:pPr>
            <a:r>
              <a:rPr lang="en-US" sz="2000" b="1" dirty="0"/>
              <a:t>Instant Online Storefront - Shopify, </a:t>
            </a:r>
            <a:r>
              <a:rPr lang="en-US" sz="2000" b="1" dirty="0" err="1"/>
              <a:t>BigCommerce</a:t>
            </a:r>
            <a:endParaRPr lang="en-US" sz="2000" b="1" dirty="0"/>
          </a:p>
          <a:p>
            <a:pPr lvl="1">
              <a:buFont typeface="Wingdings" panose="05000000000000000000" pitchFamily="2" charset="2"/>
              <a:buChar char="ü"/>
              <a:defRPr/>
            </a:pPr>
            <a:r>
              <a:rPr lang="en-US" sz="2000" b="1" dirty="0"/>
              <a:t>Off-The-Shelf Shopping Cart Software - </a:t>
            </a:r>
            <a:r>
              <a:rPr lang="en-US" sz="2000" b="1" dirty="0" err="1"/>
              <a:t>Agoracart</a:t>
            </a:r>
            <a:r>
              <a:rPr lang="en-US" sz="2000" b="1" dirty="0"/>
              <a:t>,  </a:t>
            </a:r>
            <a:r>
              <a:rPr lang="en-US" sz="2000" b="1" dirty="0" err="1"/>
              <a:t>osCommerce</a:t>
            </a:r>
            <a:r>
              <a:rPr lang="en-US" sz="2000" b="1" dirty="0"/>
              <a:t>,  </a:t>
            </a:r>
            <a:r>
              <a:rPr lang="en-US" sz="2000" b="1" dirty="0" err="1"/>
              <a:t>ZenCart</a:t>
            </a:r>
            <a:endParaRPr lang="en-US" sz="2000" b="1" dirty="0"/>
          </a:p>
          <a:p>
            <a:pPr lvl="1">
              <a:buFont typeface="Wingdings" panose="05000000000000000000" pitchFamily="2" charset="2"/>
              <a:buChar char="ü"/>
              <a:defRPr/>
            </a:pPr>
            <a:r>
              <a:rPr lang="en-US" sz="2000" b="1" dirty="0"/>
              <a:t>Custom Built Solution</a:t>
            </a:r>
          </a:p>
          <a:p>
            <a:pPr marL="1233043" lvl="3" indent="-182880">
              <a:buFont typeface="Wingdings 2"/>
              <a:buChar char=""/>
              <a:defRPr/>
            </a:pPr>
            <a:r>
              <a:rPr lang="en-US" sz="1800" b="1" dirty="0">
                <a:solidFill>
                  <a:schemeClr val="tx1">
                    <a:lumMod val="75000"/>
                    <a:lumOff val="25000"/>
                  </a:schemeClr>
                </a:solidFill>
                <a:cs typeface="Times New Roman" pitchFamily="18" charset="0"/>
              </a:rPr>
              <a:t>IBM's WebSphere Commerce Suite,  Microsoft's Commerce Server </a:t>
            </a:r>
          </a:p>
          <a:p>
            <a:pPr marL="1233043" lvl="3" indent="-182880">
              <a:buFont typeface="Wingdings 2"/>
              <a:buChar char=""/>
              <a:defRPr/>
            </a:pPr>
            <a:r>
              <a:rPr lang="en-US" sz="1800" b="1" dirty="0">
                <a:solidFill>
                  <a:schemeClr val="tx1">
                    <a:lumMod val="75000"/>
                    <a:lumOff val="25000"/>
                  </a:schemeClr>
                </a:solidFill>
                <a:cs typeface="Times New Roman" pitchFamily="18" charset="0"/>
              </a:rPr>
              <a:t>Microsoft Visual Studio,  Adobe Dreamweaver</a:t>
            </a:r>
          </a:p>
          <a:p>
            <a:pPr marL="942721" lvl="1" indent="-342900">
              <a:buFont typeface="Wingdings 2" panose="05020102010507070707" pitchFamily="18" charset="2"/>
              <a:buChar char="P"/>
              <a:defRPr/>
            </a:pPr>
            <a:r>
              <a:rPr lang="en-US" sz="2000" b="1" dirty="0"/>
              <a:t>Semi-Custom Built Solutions on a Budget</a:t>
            </a:r>
          </a:p>
          <a:p>
            <a:pPr marL="1233043" lvl="3" indent="-182880">
              <a:buFont typeface="Wingdings 2"/>
              <a:buChar char=""/>
              <a:defRPr/>
            </a:pPr>
            <a:r>
              <a:rPr lang="en-US" sz="1800" b="1" dirty="0" err="1">
                <a:solidFill>
                  <a:schemeClr val="tx1">
                    <a:lumMod val="75000"/>
                    <a:lumOff val="25000"/>
                  </a:schemeClr>
                </a:solidFill>
                <a:cs typeface="Times New Roman" pitchFamily="18" charset="0"/>
              </a:rPr>
              <a:t>Paypal</a:t>
            </a:r>
            <a:r>
              <a:rPr lang="en-US" sz="1800" b="1" dirty="0">
                <a:solidFill>
                  <a:schemeClr val="tx1">
                    <a:lumMod val="75000"/>
                    <a:lumOff val="25000"/>
                  </a:schemeClr>
                </a:solidFill>
                <a:cs typeface="Times New Roman" pitchFamily="18" charset="0"/>
              </a:rPr>
              <a:t> order processing</a:t>
            </a:r>
          </a:p>
          <a:p>
            <a:pPr marL="1233043" lvl="3" indent="-182880">
              <a:buFont typeface="Wingdings 2"/>
              <a:buChar char=""/>
              <a:defRPr/>
            </a:pPr>
            <a:r>
              <a:rPr lang="en-US" sz="1800" b="1" dirty="0">
                <a:solidFill>
                  <a:schemeClr val="tx1">
                    <a:lumMod val="75000"/>
                    <a:lumOff val="25000"/>
                  </a:schemeClr>
                </a:solidFill>
                <a:cs typeface="Times New Roman" pitchFamily="18" charset="0"/>
              </a:rPr>
              <a:t>Free shopping cart scripts</a:t>
            </a:r>
          </a:p>
          <a:p>
            <a:pPr marL="0" indent="0">
              <a:buNone/>
            </a:pPr>
            <a:endParaRPr lang="en-US" altLang="en-US" sz="2000" b="1" dirty="0"/>
          </a:p>
        </p:txBody>
      </p:sp>
      <p:sp>
        <p:nvSpPr>
          <p:cNvPr id="57348"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4D75C0DD-9A81-4B47-A2DF-0C96E0FD8CD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13</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37877222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57174" y="762000"/>
            <a:ext cx="8629650" cy="2438400"/>
          </a:xfrm>
          <a:prstGeom prst="rect">
            <a:avLst/>
          </a:prstGeom>
        </p:spPr>
      </p:pic>
      <p:sp>
        <p:nvSpPr>
          <p:cNvPr id="33795" name="Rectangle 2"/>
          <p:cNvSpPr>
            <a:spLocks noGrp="1" noChangeArrowheads="1"/>
          </p:cNvSpPr>
          <p:nvPr>
            <p:ph type="title"/>
          </p:nvPr>
        </p:nvSpPr>
        <p:spPr>
          <a:xfrm>
            <a:off x="636588" y="277813"/>
            <a:ext cx="7772400" cy="387798"/>
          </a:xfrm>
        </p:spPr>
        <p:txBody>
          <a:bodyPr/>
          <a:lstStyle/>
          <a:p>
            <a:pPr fontAlgn="auto">
              <a:spcAft>
                <a:spcPts val="0"/>
              </a:spcAft>
              <a:defRPr/>
            </a:pPr>
            <a:r>
              <a:rPr lang="en-US" dirty="0">
                <a:solidFill>
                  <a:schemeClr val="tx2">
                    <a:satMod val="130000"/>
                  </a:schemeClr>
                </a:solidFill>
              </a:rPr>
              <a:t>MP4</a:t>
            </a: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5F806C5-8AA4-4371-B6B3-9D49D664CC8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14</a:t>
            </a:fld>
            <a:endParaRPr lang="en-US" altLang="en-US" sz="1100">
              <a:solidFill>
                <a:srgbClr val="4D4D4D"/>
              </a:solidFill>
              <a:latin typeface="Times New Roman" panose="02020603050405020304" pitchFamily="18" charset="0"/>
            </a:endParaRPr>
          </a:p>
        </p:txBody>
      </p:sp>
      <p:sp>
        <p:nvSpPr>
          <p:cNvPr id="54277"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4278" name="Rectangle 5"/>
          <p:cNvSpPr>
            <a:spLocks noChangeArrowheads="1"/>
          </p:cNvSpPr>
          <p:nvPr/>
        </p:nvSpPr>
        <p:spPr bwMode="auto">
          <a:xfrm>
            <a:off x="3671888"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 name="Arrow: Right 3"/>
          <p:cNvSpPr/>
          <p:nvPr/>
        </p:nvSpPr>
        <p:spPr bwMode="auto">
          <a:xfrm>
            <a:off x="190500" y="658684"/>
            <a:ext cx="1295400" cy="1143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extBox 1"/>
          <p:cNvSpPr txBox="1"/>
          <p:nvPr/>
        </p:nvSpPr>
        <p:spPr>
          <a:xfrm>
            <a:off x="2743200" y="4299906"/>
            <a:ext cx="3198311" cy="369332"/>
          </a:xfrm>
          <a:prstGeom prst="rect">
            <a:avLst/>
          </a:prstGeom>
          <a:noFill/>
        </p:spPr>
        <p:txBody>
          <a:bodyPr wrap="none" rtlCol="0">
            <a:spAutoFit/>
          </a:bodyPr>
          <a:lstStyle/>
          <a:p>
            <a:r>
              <a:rPr lang="en-US" dirty="0">
                <a:hlinkClick r:id="rId4"/>
              </a:rPr>
              <a:t>“Fresh Start” javajam8 files</a:t>
            </a:r>
            <a:endParaRPr lang="en-US" dirty="0"/>
          </a:p>
        </p:txBody>
      </p:sp>
    </p:spTree>
    <p:extLst>
      <p:ext uri="{BB962C8B-B14F-4D97-AF65-F5344CB8AC3E}">
        <p14:creationId xmlns:p14="http://schemas.microsoft.com/office/powerpoint/2010/main" val="30288651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Mini-Project 4 Site Setup</a:t>
            </a:r>
          </a:p>
        </p:txBody>
      </p:sp>
      <p:pic>
        <p:nvPicPr>
          <p:cNvPr id="3" name="Picture 2"/>
          <p:cNvPicPr>
            <a:picLocks noChangeAspect="1"/>
          </p:cNvPicPr>
          <p:nvPr/>
        </p:nvPicPr>
        <p:blipFill>
          <a:blip r:embed="rId2"/>
          <a:stretch>
            <a:fillRect/>
          </a:stretch>
        </p:blipFill>
        <p:spPr>
          <a:xfrm>
            <a:off x="609601" y="627714"/>
            <a:ext cx="2286000" cy="4072411"/>
          </a:xfrm>
          <a:prstGeom prst="rect">
            <a:avLst/>
          </a:prstGeom>
        </p:spPr>
      </p:pic>
      <p:pic>
        <p:nvPicPr>
          <p:cNvPr id="5" name="Picture 4"/>
          <p:cNvPicPr>
            <a:picLocks noChangeAspect="1"/>
          </p:cNvPicPr>
          <p:nvPr/>
        </p:nvPicPr>
        <p:blipFill>
          <a:blip r:embed="rId3"/>
          <a:stretch>
            <a:fillRect/>
          </a:stretch>
        </p:blipFill>
        <p:spPr>
          <a:xfrm>
            <a:off x="3161490" y="2065641"/>
            <a:ext cx="2609850" cy="2753073"/>
          </a:xfrm>
          <a:prstGeom prst="rect">
            <a:avLst/>
          </a:prstGeom>
        </p:spPr>
      </p:pic>
      <p:sp>
        <p:nvSpPr>
          <p:cNvPr id="8" name="Arrow: Left 7"/>
          <p:cNvSpPr/>
          <p:nvPr/>
        </p:nvSpPr>
        <p:spPr bwMode="auto">
          <a:xfrm>
            <a:off x="1637489" y="2108677"/>
            <a:ext cx="1524000" cy="2667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Arrow: Left 8"/>
          <p:cNvSpPr/>
          <p:nvPr/>
        </p:nvSpPr>
        <p:spPr bwMode="auto">
          <a:xfrm>
            <a:off x="4724401" y="2108677"/>
            <a:ext cx="1371599" cy="2667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1" name="Picture 10"/>
          <p:cNvPicPr>
            <a:picLocks noChangeAspect="1"/>
          </p:cNvPicPr>
          <p:nvPr/>
        </p:nvPicPr>
        <p:blipFill>
          <a:blip r:embed="rId4"/>
          <a:stretch>
            <a:fillRect/>
          </a:stretch>
        </p:blipFill>
        <p:spPr>
          <a:xfrm>
            <a:off x="6096000" y="1542114"/>
            <a:ext cx="2591328" cy="3662410"/>
          </a:xfrm>
          <a:prstGeom prst="rect">
            <a:avLst/>
          </a:prstGeom>
        </p:spPr>
      </p:pic>
      <p:sp>
        <p:nvSpPr>
          <p:cNvPr id="12" name="TextBox 11"/>
          <p:cNvSpPr txBox="1"/>
          <p:nvPr/>
        </p:nvSpPr>
        <p:spPr>
          <a:xfrm>
            <a:off x="481219" y="5811756"/>
            <a:ext cx="8250977" cy="369332"/>
          </a:xfrm>
          <a:prstGeom prst="rect">
            <a:avLst/>
          </a:prstGeom>
          <a:noFill/>
        </p:spPr>
        <p:txBody>
          <a:bodyPr wrap="none" rtlCol="0">
            <a:spAutoFit/>
          </a:bodyPr>
          <a:lstStyle/>
          <a:p>
            <a:r>
              <a:rPr lang="en-US" dirty="0"/>
              <a:t>Create a blank notepad document named “log.txt” and save in data folder</a:t>
            </a:r>
          </a:p>
        </p:txBody>
      </p:sp>
    </p:spTree>
    <p:extLst>
      <p:ext uri="{BB962C8B-B14F-4D97-AF65-F5344CB8AC3E}">
        <p14:creationId xmlns:p14="http://schemas.microsoft.com/office/powerpoint/2010/main" val="35593860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44" y="152400"/>
            <a:ext cx="8382000" cy="387798"/>
          </a:xfrm>
        </p:spPr>
        <p:txBody>
          <a:bodyPr>
            <a:normAutofit/>
          </a:bodyPr>
          <a:lstStyle/>
          <a:p>
            <a:r>
              <a:rPr lang="en-US" dirty="0"/>
              <a:t>Mini-Project 4 Instructor Example</a:t>
            </a:r>
          </a:p>
        </p:txBody>
      </p:sp>
      <p:pic>
        <p:nvPicPr>
          <p:cNvPr id="3" name="Picture 2"/>
          <p:cNvPicPr>
            <a:picLocks noChangeAspect="1"/>
          </p:cNvPicPr>
          <p:nvPr/>
        </p:nvPicPr>
        <p:blipFill>
          <a:blip r:embed="rId2"/>
          <a:stretch>
            <a:fillRect/>
          </a:stretch>
        </p:blipFill>
        <p:spPr>
          <a:xfrm>
            <a:off x="533400" y="762000"/>
            <a:ext cx="7772400" cy="2634101"/>
          </a:xfrm>
          <a:prstGeom prst="rect">
            <a:avLst/>
          </a:prstGeom>
        </p:spPr>
      </p:pic>
      <p:sp>
        <p:nvSpPr>
          <p:cNvPr id="6" name="Arrow: Down 5"/>
          <p:cNvSpPr/>
          <p:nvPr/>
        </p:nvSpPr>
        <p:spPr bwMode="auto">
          <a:xfrm>
            <a:off x="4577644" y="1696168"/>
            <a:ext cx="832556" cy="181731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dirty="0">
                <a:solidFill>
                  <a:srgbClr val="FFFFFF"/>
                </a:solidFill>
                <a:effectLst>
                  <a:outerShdw blurRad="38100" dist="38100" dir="2700000" algn="tl">
                    <a:srgbClr val="000000">
                      <a:alpha val="43137"/>
                    </a:srgbClr>
                  </a:outerShdw>
                </a:effectLst>
                <a:latin typeface="Segoe" pitchFamily="34" charset="0"/>
              </a:rPr>
              <a:t>New  Jobs Page</a:t>
            </a:r>
          </a:p>
        </p:txBody>
      </p:sp>
      <p:pic>
        <p:nvPicPr>
          <p:cNvPr id="5" name="Picture 4"/>
          <p:cNvPicPr>
            <a:picLocks noChangeAspect="1"/>
          </p:cNvPicPr>
          <p:nvPr/>
        </p:nvPicPr>
        <p:blipFill>
          <a:blip r:embed="rId3"/>
          <a:stretch>
            <a:fillRect/>
          </a:stretch>
        </p:blipFill>
        <p:spPr>
          <a:xfrm>
            <a:off x="1219200" y="3553858"/>
            <a:ext cx="6934200" cy="2522420"/>
          </a:xfrm>
          <a:prstGeom prst="rect">
            <a:avLst/>
          </a:prstGeom>
        </p:spPr>
      </p:pic>
    </p:spTree>
    <p:extLst>
      <p:ext uri="{BB962C8B-B14F-4D97-AF65-F5344CB8AC3E}">
        <p14:creationId xmlns:p14="http://schemas.microsoft.com/office/powerpoint/2010/main" val="22825210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Chapter 9</a:t>
            </a:r>
          </a:p>
        </p:txBody>
      </p:sp>
      <p:sp>
        <p:nvSpPr>
          <p:cNvPr id="4" name="Rectangle 3"/>
          <p:cNvSpPr/>
          <p:nvPr/>
        </p:nvSpPr>
        <p:spPr>
          <a:xfrm>
            <a:off x="225778" y="533400"/>
            <a:ext cx="4572000" cy="5232202"/>
          </a:xfrm>
          <a:prstGeom prst="rect">
            <a:avLst/>
          </a:prstGeom>
        </p:spPr>
        <p:txBody>
          <a:bodyPr>
            <a:spAutoFit/>
          </a:bodyPr>
          <a:lstStyle/>
          <a:p>
            <a:r>
              <a:rPr lang="en-US" sz="1150" dirty="0">
                <a:latin typeface="+mn-lt"/>
              </a:rPr>
              <a:t>You have four tasks in this case study: </a:t>
            </a:r>
          </a:p>
          <a:p>
            <a:r>
              <a:rPr lang="en-US" sz="1150" dirty="0">
                <a:latin typeface="+mn-lt"/>
              </a:rPr>
              <a:t>1. Create a new folder for this </a:t>
            </a:r>
            <a:r>
              <a:rPr lang="en-US" sz="1150" dirty="0" err="1">
                <a:latin typeface="+mn-lt"/>
              </a:rPr>
              <a:t>JavaJam</a:t>
            </a:r>
            <a:r>
              <a:rPr lang="en-US" sz="1150" dirty="0">
                <a:latin typeface="+mn-lt"/>
              </a:rPr>
              <a:t> case study. </a:t>
            </a:r>
          </a:p>
          <a:p>
            <a:r>
              <a:rPr lang="en-US" sz="1150" dirty="0">
                <a:latin typeface="+mn-lt"/>
              </a:rPr>
              <a:t>2. Modify the style sheet (javajam.css) to configure style rules for the new form. </a:t>
            </a:r>
          </a:p>
          <a:p>
            <a:r>
              <a:rPr lang="en-US" sz="1150" dirty="0">
                <a:latin typeface="+mn-lt"/>
              </a:rPr>
              <a:t>3. Create the new Jobs page shown in Figure 9.35. </a:t>
            </a:r>
          </a:p>
          <a:p>
            <a:r>
              <a:rPr lang="en-US" sz="1150" dirty="0">
                <a:latin typeface="+mn-lt"/>
              </a:rPr>
              <a:t>4. Configure HTML5 form controls. </a:t>
            </a:r>
          </a:p>
          <a:p>
            <a:endParaRPr lang="en-US" sz="1150" dirty="0">
              <a:latin typeface="+mn-lt"/>
            </a:endParaRPr>
          </a:p>
          <a:p>
            <a:r>
              <a:rPr lang="en-US" sz="1150" dirty="0">
                <a:solidFill>
                  <a:schemeClr val="tx2"/>
                </a:solidFill>
                <a:latin typeface="+mn-lt"/>
              </a:rPr>
              <a:t>Preparation(in-class):</a:t>
            </a:r>
          </a:p>
          <a:p>
            <a:r>
              <a:rPr lang="en-US" sz="1150" dirty="0">
                <a:latin typeface="+mn-lt"/>
              </a:rPr>
              <a:t>Create a folder called javajam9. Copy all of the files from your Chapter 8 javajam8 folder into the javajam9 folder.</a:t>
            </a:r>
          </a:p>
          <a:p>
            <a:endParaRPr lang="en-US" sz="1150" dirty="0">
              <a:latin typeface="+mn-lt"/>
            </a:endParaRPr>
          </a:p>
          <a:p>
            <a:r>
              <a:rPr lang="en-US" sz="1150" dirty="0">
                <a:solidFill>
                  <a:schemeClr val="tx2"/>
                </a:solidFill>
                <a:latin typeface="+mn-lt"/>
              </a:rPr>
              <a:t>Task 2 Configure the CSS. </a:t>
            </a:r>
            <a:r>
              <a:rPr lang="en-US" sz="1150" dirty="0">
                <a:latin typeface="+mn-lt"/>
              </a:rPr>
              <a:t>Modify the external style sheet (javajam.css). Open javajam.css in a text editor. Review Figure 9.35 and the wireframe in Figure 9.36. Notice how the text labels for the form controls are on the left side of the content area but contain right-aligned text. Notice the empty vertical space between each form control. Configure CSS as indicated below: </a:t>
            </a:r>
          </a:p>
          <a:p>
            <a:pPr marL="228600" indent="-228600">
              <a:buAutoNum type="arabicPeriod"/>
            </a:pPr>
            <a:r>
              <a:rPr lang="en-US" sz="1150" dirty="0">
                <a:latin typeface="+mn-lt"/>
              </a:rPr>
              <a:t>Create a form element selector with a style declaration that sets 2em of padding. </a:t>
            </a:r>
          </a:p>
          <a:p>
            <a:pPr marL="228600" indent="-228600">
              <a:buAutoNum type="arabicPeriod"/>
            </a:pPr>
            <a:r>
              <a:rPr lang="en-US" sz="1150" dirty="0">
                <a:latin typeface="+mn-lt"/>
              </a:rPr>
              <a:t>Configure a label element selector to float to the left with block display. Set the text alignment to right, assign a width of 8em, and set 1em of right padding </a:t>
            </a:r>
          </a:p>
          <a:p>
            <a:pPr marL="228600" indent="-228600">
              <a:buAutoNum type="arabicPeriod"/>
            </a:pPr>
            <a:r>
              <a:rPr lang="en-US" sz="1150" dirty="0">
                <a:latin typeface="+mn-lt"/>
              </a:rPr>
              <a:t>Configure the input element and </a:t>
            </a:r>
            <a:r>
              <a:rPr lang="en-US" sz="1150" dirty="0" err="1">
                <a:latin typeface="+mn-lt"/>
              </a:rPr>
              <a:t>textarea</a:t>
            </a:r>
            <a:r>
              <a:rPr lang="en-US" sz="1150" dirty="0">
                <a:latin typeface="+mn-lt"/>
              </a:rPr>
              <a:t> element selectors with block display and 1em of bottom margin. </a:t>
            </a:r>
          </a:p>
          <a:p>
            <a:pPr marL="228600" indent="-228600">
              <a:buAutoNum type="arabicPeriod"/>
            </a:pPr>
            <a:r>
              <a:rPr lang="en-US" sz="1150" dirty="0">
                <a:latin typeface="+mn-lt"/>
              </a:rPr>
              <a:t>Configure a selector for an id named </a:t>
            </a:r>
            <a:r>
              <a:rPr lang="en-US" sz="1150" dirty="0" err="1">
                <a:latin typeface="+mn-lt"/>
              </a:rPr>
              <a:t>mySubmit</a:t>
            </a:r>
            <a:r>
              <a:rPr lang="en-US" sz="1150" dirty="0">
                <a:latin typeface="+mn-lt"/>
              </a:rPr>
              <a:t> that sets the left margin to 9.5em. </a:t>
            </a:r>
          </a:p>
          <a:p>
            <a:endParaRPr lang="en-US" sz="1150" dirty="0">
              <a:latin typeface="+mn-lt"/>
            </a:endParaRPr>
          </a:p>
          <a:p>
            <a:r>
              <a:rPr lang="en-US" sz="1150" dirty="0">
                <a:latin typeface="+mn-lt"/>
              </a:rPr>
              <a:t>Save the javajam.css file. </a:t>
            </a:r>
          </a:p>
          <a:p>
            <a:endParaRPr lang="en-US" sz="1200" dirty="0">
              <a:effectLst/>
            </a:endParaRPr>
          </a:p>
        </p:txBody>
      </p:sp>
      <p:sp>
        <p:nvSpPr>
          <p:cNvPr id="5" name="Rectangle 4"/>
          <p:cNvSpPr/>
          <p:nvPr/>
        </p:nvSpPr>
        <p:spPr>
          <a:xfrm>
            <a:off x="5105399" y="3131403"/>
            <a:ext cx="3740285" cy="430887"/>
          </a:xfrm>
          <a:prstGeom prst="rect">
            <a:avLst/>
          </a:prstGeom>
          <a:ln>
            <a:solidFill>
              <a:schemeClr val="accent1"/>
            </a:solidFill>
          </a:ln>
        </p:spPr>
        <p:txBody>
          <a:bodyPr wrap="square">
            <a:spAutoFit/>
          </a:bodyPr>
          <a:lstStyle/>
          <a:p>
            <a:r>
              <a:rPr lang="en-US" sz="1100" dirty="0">
                <a:solidFill>
                  <a:schemeClr val="tx2"/>
                </a:solidFill>
                <a:latin typeface="+mn-lt"/>
              </a:rPr>
              <a:t>form { padding: 2em; }</a:t>
            </a:r>
          </a:p>
          <a:p>
            <a:pPr marL="0" marR="0">
              <a:spcBef>
                <a:spcPts val="0"/>
              </a:spcBef>
              <a:spcAft>
                <a:spcPts val="0"/>
              </a:spcAft>
            </a:pPr>
            <a:endParaRPr lang="en-US" sz="1100" dirty="0">
              <a:solidFill>
                <a:schemeClr val="tx2"/>
              </a:solidFill>
              <a:latin typeface="+mn-lt"/>
            </a:endParaRPr>
          </a:p>
        </p:txBody>
      </p:sp>
      <p:sp>
        <p:nvSpPr>
          <p:cNvPr id="6" name="Rectangle 5"/>
          <p:cNvSpPr/>
          <p:nvPr/>
        </p:nvSpPr>
        <p:spPr>
          <a:xfrm>
            <a:off x="5105400" y="4061547"/>
            <a:ext cx="3733800" cy="938719"/>
          </a:xfrm>
          <a:prstGeom prst="rect">
            <a:avLst/>
          </a:prstGeom>
          <a:ln>
            <a:solidFill>
              <a:schemeClr val="accent1"/>
            </a:solidFill>
          </a:ln>
        </p:spPr>
        <p:txBody>
          <a:bodyPr wrap="square">
            <a:spAutoFit/>
          </a:bodyPr>
          <a:lstStyle/>
          <a:p>
            <a:r>
              <a:rPr lang="en-US" sz="1100" dirty="0">
                <a:solidFill>
                  <a:schemeClr val="tx2"/>
                </a:solidFill>
                <a:latin typeface="+mn-lt"/>
              </a:rPr>
              <a:t>label { float: left;</a:t>
            </a:r>
          </a:p>
          <a:p>
            <a:r>
              <a:rPr lang="en-US" sz="1100" dirty="0">
                <a:solidFill>
                  <a:schemeClr val="tx2"/>
                </a:solidFill>
                <a:latin typeface="+mn-lt"/>
              </a:rPr>
              <a:t>      display: block;</a:t>
            </a:r>
          </a:p>
          <a:p>
            <a:r>
              <a:rPr lang="en-US" sz="1100" dirty="0">
                <a:solidFill>
                  <a:schemeClr val="tx2"/>
                </a:solidFill>
                <a:latin typeface="+mn-lt"/>
              </a:rPr>
              <a:t>	  text-align: right;</a:t>
            </a:r>
          </a:p>
          <a:p>
            <a:r>
              <a:rPr lang="en-US" sz="1100" dirty="0">
                <a:solidFill>
                  <a:schemeClr val="tx2"/>
                </a:solidFill>
                <a:latin typeface="+mn-lt"/>
              </a:rPr>
              <a:t>	   width: 8em;</a:t>
            </a:r>
          </a:p>
          <a:p>
            <a:r>
              <a:rPr lang="en-US" sz="1100" dirty="0">
                <a:solidFill>
                  <a:schemeClr val="tx2"/>
                </a:solidFill>
                <a:latin typeface="+mn-lt"/>
              </a:rPr>
              <a:t>	   padding-right: 1em; }</a:t>
            </a:r>
          </a:p>
        </p:txBody>
      </p:sp>
      <p:sp>
        <p:nvSpPr>
          <p:cNvPr id="7" name="Rectangle 6"/>
          <p:cNvSpPr/>
          <p:nvPr/>
        </p:nvSpPr>
        <p:spPr>
          <a:xfrm>
            <a:off x="5105400" y="5334000"/>
            <a:ext cx="3733800" cy="261610"/>
          </a:xfrm>
          <a:prstGeom prst="rect">
            <a:avLst/>
          </a:prstGeom>
          <a:ln>
            <a:solidFill>
              <a:schemeClr val="accent1"/>
            </a:solidFill>
          </a:ln>
        </p:spPr>
        <p:txBody>
          <a:bodyPr wrap="square">
            <a:spAutoFit/>
          </a:bodyPr>
          <a:lstStyle/>
          <a:p>
            <a:r>
              <a:rPr lang="en-US" sz="1100" dirty="0">
                <a:solidFill>
                  <a:schemeClr val="tx2"/>
                </a:solidFill>
                <a:latin typeface="+mn-lt"/>
              </a:rPr>
              <a:t>input, </a:t>
            </a:r>
            <a:r>
              <a:rPr lang="en-US" sz="1100" dirty="0" err="1">
                <a:solidFill>
                  <a:schemeClr val="tx2"/>
                </a:solidFill>
                <a:latin typeface="+mn-lt"/>
              </a:rPr>
              <a:t>textarea</a:t>
            </a:r>
            <a:r>
              <a:rPr lang="en-US" sz="1100" dirty="0">
                <a:solidFill>
                  <a:schemeClr val="tx2"/>
                </a:solidFill>
                <a:latin typeface="+mn-lt"/>
              </a:rPr>
              <a:t> { display: block; margin-bottom: 1em; }</a:t>
            </a:r>
          </a:p>
        </p:txBody>
      </p:sp>
      <p:pic>
        <p:nvPicPr>
          <p:cNvPr id="3" name="Picture 2"/>
          <p:cNvPicPr>
            <a:picLocks noChangeAspect="1"/>
          </p:cNvPicPr>
          <p:nvPr/>
        </p:nvPicPr>
        <p:blipFill>
          <a:blip r:embed="rId2"/>
          <a:stretch>
            <a:fillRect/>
          </a:stretch>
        </p:blipFill>
        <p:spPr>
          <a:xfrm>
            <a:off x="5715000" y="575942"/>
            <a:ext cx="2362200" cy="1975173"/>
          </a:xfrm>
          <a:prstGeom prst="rect">
            <a:avLst/>
          </a:prstGeom>
        </p:spPr>
      </p:pic>
      <p:sp>
        <p:nvSpPr>
          <p:cNvPr id="10" name="TextBox 9"/>
          <p:cNvSpPr txBox="1"/>
          <p:nvPr/>
        </p:nvSpPr>
        <p:spPr>
          <a:xfrm>
            <a:off x="5105400" y="2673928"/>
            <a:ext cx="3429144" cy="369332"/>
          </a:xfrm>
          <a:prstGeom prst="rect">
            <a:avLst/>
          </a:prstGeom>
          <a:noFill/>
        </p:spPr>
        <p:txBody>
          <a:bodyPr wrap="none" rtlCol="0">
            <a:spAutoFit/>
          </a:bodyPr>
          <a:lstStyle/>
          <a:p>
            <a:r>
              <a:rPr lang="en-US" dirty="0"/>
              <a:t>Place after CSS table element</a:t>
            </a:r>
          </a:p>
        </p:txBody>
      </p:sp>
      <p:sp>
        <p:nvSpPr>
          <p:cNvPr id="12" name="Rectangle 11"/>
          <p:cNvSpPr/>
          <p:nvPr/>
        </p:nvSpPr>
        <p:spPr>
          <a:xfrm>
            <a:off x="5111885" y="5873343"/>
            <a:ext cx="3733800" cy="261610"/>
          </a:xfrm>
          <a:prstGeom prst="rect">
            <a:avLst/>
          </a:prstGeom>
          <a:ln>
            <a:solidFill>
              <a:schemeClr val="accent1"/>
            </a:solidFill>
          </a:ln>
        </p:spPr>
        <p:txBody>
          <a:bodyPr wrap="square">
            <a:spAutoFit/>
          </a:bodyPr>
          <a:lstStyle/>
          <a:p>
            <a:r>
              <a:rPr lang="en-US" sz="1100" dirty="0">
                <a:solidFill>
                  <a:schemeClr val="tx2"/>
                </a:solidFill>
                <a:latin typeface="+mn-lt"/>
              </a:rPr>
              <a:t>#</a:t>
            </a:r>
            <a:r>
              <a:rPr lang="en-US" sz="1100" dirty="0" err="1">
                <a:solidFill>
                  <a:schemeClr val="tx2"/>
                </a:solidFill>
                <a:latin typeface="+mn-lt"/>
              </a:rPr>
              <a:t>mySubmit</a:t>
            </a:r>
            <a:r>
              <a:rPr lang="en-US" sz="1100" dirty="0">
                <a:solidFill>
                  <a:schemeClr val="tx2"/>
                </a:solidFill>
                <a:latin typeface="+mn-lt"/>
              </a:rPr>
              <a:t> { margin-left: 9.5em; }</a:t>
            </a:r>
          </a:p>
        </p:txBody>
      </p:sp>
      <p:cxnSp>
        <p:nvCxnSpPr>
          <p:cNvPr id="14" name="Straight Arrow Connector 13"/>
          <p:cNvCxnSpPr>
            <a:endCxn id="5" idx="1"/>
          </p:cNvCxnSpPr>
          <p:nvPr/>
        </p:nvCxnSpPr>
        <p:spPr>
          <a:xfrm flipV="1">
            <a:off x="4495800" y="3346847"/>
            <a:ext cx="609599" cy="3869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502286" y="4097825"/>
            <a:ext cx="609599" cy="27588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endCxn id="7" idx="1"/>
          </p:cNvCxnSpPr>
          <p:nvPr/>
        </p:nvCxnSpPr>
        <p:spPr>
          <a:xfrm>
            <a:off x="4502286" y="4679527"/>
            <a:ext cx="603114" cy="78527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endCxn id="12" idx="1"/>
          </p:cNvCxnSpPr>
          <p:nvPr/>
        </p:nvCxnSpPr>
        <p:spPr>
          <a:xfrm>
            <a:off x="4341990" y="5072166"/>
            <a:ext cx="769895" cy="93198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5446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Chapter 9</a:t>
            </a:r>
          </a:p>
        </p:txBody>
      </p:sp>
      <p:sp>
        <p:nvSpPr>
          <p:cNvPr id="4" name="Rectangle 3"/>
          <p:cNvSpPr/>
          <p:nvPr/>
        </p:nvSpPr>
        <p:spPr>
          <a:xfrm>
            <a:off x="95718" y="521037"/>
            <a:ext cx="5086065" cy="6486391"/>
          </a:xfrm>
          <a:prstGeom prst="rect">
            <a:avLst/>
          </a:prstGeom>
        </p:spPr>
        <p:txBody>
          <a:bodyPr wrap="square">
            <a:spAutoFit/>
          </a:bodyPr>
          <a:lstStyle/>
          <a:p>
            <a:r>
              <a:rPr lang="en-US" sz="1150" dirty="0">
                <a:solidFill>
                  <a:schemeClr val="tx2"/>
                </a:solidFill>
                <a:latin typeface="+mn-lt"/>
              </a:rPr>
              <a:t>Task 3: Create the Jobs Page. </a:t>
            </a:r>
            <a:r>
              <a:rPr lang="en-US" sz="1150" dirty="0">
                <a:latin typeface="+mn-lt"/>
              </a:rPr>
              <a:t>Use the Menu page as the starting point for the Jobs page. Launch a text editor and open menu.html. Save the file as jobs.html. Modify your jobs.html file to look similar to the Jobs page (shown in Figure 9.35) as follows: Figure 9.36 Wireframe for the form 2. </a:t>
            </a:r>
          </a:p>
          <a:p>
            <a:r>
              <a:rPr lang="en-US" sz="1150" dirty="0">
                <a:latin typeface="+mn-lt"/>
              </a:rPr>
              <a:t>The Jobs page will contain an h2, a paragraph, and a form in the main element. </a:t>
            </a:r>
          </a:p>
          <a:p>
            <a:r>
              <a:rPr lang="en-US" sz="1150" dirty="0">
                <a:solidFill>
                  <a:schemeClr val="tx2"/>
                </a:solidFill>
                <a:latin typeface="+mn-lt"/>
              </a:rPr>
              <a:t>1. Change the page title to an appropriate phrase. </a:t>
            </a:r>
          </a:p>
          <a:p>
            <a:r>
              <a:rPr lang="en-US" sz="1150" dirty="0">
                <a:solidFill>
                  <a:schemeClr val="tx2"/>
                </a:solidFill>
                <a:latin typeface="+mn-lt"/>
              </a:rPr>
              <a:t>2. </a:t>
            </a:r>
            <a:r>
              <a:rPr lang="en-US" sz="1150" dirty="0">
                <a:latin typeface="+mn-lt"/>
              </a:rPr>
              <a:t>The Jobs page will contain an h2, a paragraph, and a form in the main element. </a:t>
            </a:r>
            <a:r>
              <a:rPr lang="en-US" sz="1150" dirty="0">
                <a:solidFill>
                  <a:schemeClr val="tx2"/>
                </a:solidFill>
                <a:latin typeface="+mn-lt"/>
              </a:rPr>
              <a:t>Delete the div within the main element.</a:t>
            </a:r>
            <a:r>
              <a:rPr lang="en-US" sz="1150" dirty="0">
                <a:latin typeface="+mn-lt"/>
              </a:rPr>
              <a:t> </a:t>
            </a:r>
            <a:r>
              <a:rPr lang="en-US" sz="1150" dirty="0">
                <a:solidFill>
                  <a:schemeClr val="tx2"/>
                </a:solidFill>
                <a:latin typeface="+mn-lt"/>
              </a:rPr>
              <a:t>Delete the table in the main element. </a:t>
            </a:r>
          </a:p>
          <a:p>
            <a:r>
              <a:rPr lang="en-US" sz="1150" dirty="0">
                <a:latin typeface="+mn-lt"/>
              </a:rPr>
              <a:t>3. Edit the text within the h2 element to say </a:t>
            </a:r>
            <a:r>
              <a:rPr lang="en-US" sz="1150" dirty="0">
                <a:solidFill>
                  <a:schemeClr val="tx2"/>
                </a:solidFill>
                <a:latin typeface="+mn-lt"/>
              </a:rPr>
              <a:t>"Jobs at </a:t>
            </a:r>
            <a:r>
              <a:rPr lang="en-US" sz="1150" dirty="0" err="1">
                <a:solidFill>
                  <a:schemeClr val="tx2"/>
                </a:solidFill>
                <a:latin typeface="+mn-lt"/>
              </a:rPr>
              <a:t>JavaJam</a:t>
            </a:r>
            <a:r>
              <a:rPr lang="en-US" sz="1150" dirty="0">
                <a:solidFill>
                  <a:schemeClr val="tx2"/>
                </a:solidFill>
                <a:latin typeface="+mn-lt"/>
              </a:rPr>
              <a:t>". </a:t>
            </a:r>
          </a:p>
          <a:p>
            <a:r>
              <a:rPr lang="en-US" sz="1150" dirty="0">
                <a:latin typeface="+mn-lt"/>
              </a:rPr>
              <a:t>Replace the text in the paragraph with the following: </a:t>
            </a:r>
            <a:r>
              <a:rPr lang="en-US" sz="1150" dirty="0">
                <a:solidFill>
                  <a:schemeClr val="tx2"/>
                </a:solidFill>
                <a:latin typeface="+mn-lt"/>
              </a:rPr>
              <a:t>“Want to work at </a:t>
            </a:r>
            <a:r>
              <a:rPr lang="en-US" sz="1150" dirty="0" err="1">
                <a:solidFill>
                  <a:schemeClr val="tx2"/>
                </a:solidFill>
                <a:latin typeface="+mn-lt"/>
              </a:rPr>
              <a:t>JavaJam</a:t>
            </a:r>
            <a:r>
              <a:rPr lang="en-US" sz="1150" dirty="0">
                <a:solidFill>
                  <a:schemeClr val="tx2"/>
                </a:solidFill>
                <a:latin typeface="+mn-lt"/>
              </a:rPr>
              <a:t>? Fill out the form below to start your application.” </a:t>
            </a:r>
          </a:p>
          <a:p>
            <a:r>
              <a:rPr lang="en-US" sz="1150" dirty="0">
                <a:latin typeface="+mn-lt"/>
              </a:rPr>
              <a:t>4. Prepare to code the HTML for the form area. Begin with a form element that uses the post method and the action attribute to invoke server-side processing. Unless directed otherwise by your instructor, configure the action attribute to send the form data to http://webdevbasics.net/scripts/javajam8.php. </a:t>
            </a:r>
          </a:p>
          <a:p>
            <a:r>
              <a:rPr lang="en-US" sz="1150" dirty="0">
                <a:latin typeface="+mn-lt"/>
              </a:rPr>
              <a:t>5. Configure the form control for the Name information. Create a label element that contains the text “Name:”. Create a text box named </a:t>
            </a:r>
            <a:r>
              <a:rPr lang="en-US" sz="1150" dirty="0" err="1">
                <a:latin typeface="+mn-lt"/>
              </a:rPr>
              <a:t>myName</a:t>
            </a:r>
            <a:r>
              <a:rPr lang="en-US" sz="1150" dirty="0">
                <a:latin typeface="+mn-lt"/>
              </a:rPr>
              <a:t>. Use the for attribute to associate the label element with the form control. </a:t>
            </a:r>
          </a:p>
          <a:p>
            <a:r>
              <a:rPr lang="en-US" sz="1150" dirty="0">
                <a:latin typeface="+mn-lt"/>
              </a:rPr>
              <a:t>6. Configure the form control for the E-mail information. Create a label element that contains the text “E-mail:”. Create a text box named </a:t>
            </a:r>
            <a:r>
              <a:rPr lang="en-US" sz="1150" dirty="0" err="1">
                <a:latin typeface="+mn-lt"/>
              </a:rPr>
              <a:t>myEmail</a:t>
            </a:r>
            <a:r>
              <a:rPr lang="en-US" sz="1150" dirty="0">
                <a:latin typeface="+mn-lt"/>
              </a:rPr>
              <a:t>. Use the for attribute to associate the label element with the form control. </a:t>
            </a:r>
          </a:p>
          <a:p>
            <a:r>
              <a:rPr lang="en-US" sz="1150" dirty="0">
                <a:latin typeface="+mn-lt"/>
              </a:rPr>
              <a:t>7. Configure the Experience area on the form.</a:t>
            </a:r>
          </a:p>
          <a:p>
            <a:r>
              <a:rPr lang="en-US" sz="1150" dirty="0">
                <a:latin typeface="+mn-lt"/>
              </a:rPr>
              <a:t>Create a label element that contains the text “Experience:”. </a:t>
            </a:r>
          </a:p>
          <a:p>
            <a:r>
              <a:rPr lang="en-US" sz="1150" dirty="0">
                <a:latin typeface="+mn-lt"/>
              </a:rPr>
              <a:t>Create a </a:t>
            </a:r>
            <a:r>
              <a:rPr lang="en-US" sz="1150" dirty="0" err="1">
                <a:latin typeface="+mn-lt"/>
              </a:rPr>
              <a:t>textarea</a:t>
            </a:r>
            <a:r>
              <a:rPr lang="en-US" sz="1150" dirty="0">
                <a:latin typeface="+mn-lt"/>
              </a:rPr>
              <a:t> element named </a:t>
            </a:r>
            <a:r>
              <a:rPr lang="en-US" sz="1150" dirty="0" err="1">
                <a:latin typeface="+mn-lt"/>
              </a:rPr>
              <a:t>myExperience</a:t>
            </a:r>
            <a:r>
              <a:rPr lang="en-US" sz="1150" dirty="0">
                <a:latin typeface="+mn-lt"/>
              </a:rPr>
              <a:t> with rows set to 2 and cols set to 20. Use the for attribute to associate the label element with the form control. </a:t>
            </a:r>
          </a:p>
          <a:p>
            <a:r>
              <a:rPr lang="en-US" sz="1150" dirty="0">
                <a:latin typeface="+mn-lt"/>
              </a:rPr>
              <a:t>8. Configure the submit button. Code an input element with type="submit" and value="Apply Now". Assign the input element to an id named </a:t>
            </a:r>
            <a:r>
              <a:rPr lang="en-US" sz="1150" dirty="0" err="1">
                <a:latin typeface="+mn-lt"/>
              </a:rPr>
              <a:t>mySubmit</a:t>
            </a:r>
            <a:r>
              <a:rPr lang="en-US" sz="1150" dirty="0">
                <a:latin typeface="+mn-lt"/>
              </a:rPr>
              <a:t>. </a:t>
            </a:r>
          </a:p>
          <a:p>
            <a:r>
              <a:rPr lang="en-US" sz="1150" dirty="0">
                <a:latin typeface="+mn-lt"/>
              </a:rPr>
              <a:t>9. Code an ending tag on a blank line after the submit button. </a:t>
            </a:r>
          </a:p>
          <a:p>
            <a:endParaRPr lang="en-US" sz="1150" dirty="0">
              <a:latin typeface="+mn-lt"/>
            </a:endParaRPr>
          </a:p>
          <a:p>
            <a:r>
              <a:rPr lang="en-US" sz="1150" dirty="0">
                <a:latin typeface="+mn-lt"/>
              </a:rPr>
              <a:t>Save your file and test your web page in a browser. It should look similar to the page shown in Figure 9.35. If you are connected to the Internet, submit the form. This will send your form information to the server-side script configured in the form tag. A confirmation page that lists the form information and their corresponding names will be displayed. </a:t>
            </a:r>
          </a:p>
        </p:txBody>
      </p:sp>
      <p:sp>
        <p:nvSpPr>
          <p:cNvPr id="5" name="Rectangle 4"/>
          <p:cNvSpPr/>
          <p:nvPr/>
        </p:nvSpPr>
        <p:spPr>
          <a:xfrm>
            <a:off x="5434028" y="2209800"/>
            <a:ext cx="3560819" cy="2462213"/>
          </a:xfrm>
          <a:prstGeom prst="rect">
            <a:avLst/>
          </a:prstGeom>
          <a:ln>
            <a:solidFill>
              <a:schemeClr val="accent1"/>
            </a:solidFill>
          </a:ln>
        </p:spPr>
        <p:txBody>
          <a:bodyPr wrap="square">
            <a:spAutoFit/>
          </a:bodyPr>
          <a:lstStyle/>
          <a:p>
            <a:pPr marL="0" indent="0">
              <a:buNone/>
            </a:pPr>
            <a:r>
              <a:rPr lang="en-US" sz="1100" dirty="0">
                <a:solidFill>
                  <a:schemeClr val="tx2"/>
                </a:solidFill>
                <a:latin typeface="+mn-lt"/>
              </a:rPr>
              <a:t>&lt;form method="post" action="http://webdevbasics.net/scripts/javajam8.php"&gt;</a:t>
            </a:r>
          </a:p>
          <a:p>
            <a:pPr marL="0" marR="0">
              <a:spcBef>
                <a:spcPts val="0"/>
              </a:spcBef>
              <a:spcAft>
                <a:spcPts val="0"/>
              </a:spcAft>
            </a:pPr>
            <a:r>
              <a:rPr lang="en-US" sz="1100" dirty="0">
                <a:solidFill>
                  <a:schemeClr val="tx2"/>
                </a:solidFill>
                <a:latin typeface="+mn-lt"/>
              </a:rPr>
              <a:t>&lt;label for="</a:t>
            </a:r>
            <a:r>
              <a:rPr lang="en-US" sz="1100" dirty="0" err="1">
                <a:solidFill>
                  <a:schemeClr val="tx2"/>
                </a:solidFill>
                <a:latin typeface="+mn-lt"/>
              </a:rPr>
              <a:t>myName</a:t>
            </a:r>
            <a:r>
              <a:rPr lang="en-US" sz="1100" dirty="0">
                <a:solidFill>
                  <a:schemeClr val="tx2"/>
                </a:solidFill>
                <a:latin typeface="+mn-lt"/>
              </a:rPr>
              <a:t>"&gt;Name: &lt;/label&gt;</a:t>
            </a:r>
          </a:p>
          <a:p>
            <a:pPr marL="0" marR="0">
              <a:spcBef>
                <a:spcPts val="0"/>
              </a:spcBef>
              <a:spcAft>
                <a:spcPts val="0"/>
              </a:spcAft>
            </a:pPr>
            <a:r>
              <a:rPr lang="en-US" sz="1100" dirty="0">
                <a:solidFill>
                  <a:schemeClr val="tx2"/>
                </a:solidFill>
                <a:latin typeface="+mn-lt"/>
              </a:rPr>
              <a:t>&lt;input type="text" id="</a:t>
            </a:r>
            <a:r>
              <a:rPr lang="en-US" sz="1100" dirty="0" err="1">
                <a:solidFill>
                  <a:schemeClr val="tx2"/>
                </a:solidFill>
                <a:latin typeface="+mn-lt"/>
              </a:rPr>
              <a:t>myName</a:t>
            </a:r>
            <a:r>
              <a:rPr lang="en-US" sz="1100" dirty="0">
                <a:solidFill>
                  <a:schemeClr val="tx2"/>
                </a:solidFill>
                <a:latin typeface="+mn-lt"/>
              </a:rPr>
              <a:t>" name="</a:t>
            </a:r>
            <a:r>
              <a:rPr lang="en-US" sz="1100" dirty="0" err="1">
                <a:solidFill>
                  <a:schemeClr val="tx2"/>
                </a:solidFill>
                <a:latin typeface="+mn-lt"/>
              </a:rPr>
              <a:t>myName</a:t>
            </a:r>
            <a:r>
              <a:rPr lang="en-US" sz="1100" dirty="0">
                <a:solidFill>
                  <a:schemeClr val="tx2"/>
                </a:solidFill>
                <a:latin typeface="+mn-lt"/>
              </a:rPr>
              <a:t>" required="required"&gt;</a:t>
            </a:r>
          </a:p>
          <a:p>
            <a:pPr marL="0" marR="0">
              <a:spcBef>
                <a:spcPts val="0"/>
              </a:spcBef>
              <a:spcAft>
                <a:spcPts val="0"/>
              </a:spcAft>
            </a:pPr>
            <a:r>
              <a:rPr lang="en-US" sz="1100" dirty="0">
                <a:solidFill>
                  <a:schemeClr val="tx2"/>
                </a:solidFill>
                <a:latin typeface="+mn-lt"/>
              </a:rPr>
              <a:t>&lt;label for="</a:t>
            </a:r>
            <a:r>
              <a:rPr lang="en-US" sz="1100" dirty="0" err="1">
                <a:solidFill>
                  <a:schemeClr val="tx2"/>
                </a:solidFill>
                <a:latin typeface="+mn-lt"/>
              </a:rPr>
              <a:t>myEmail</a:t>
            </a:r>
            <a:r>
              <a:rPr lang="en-US" sz="1100" dirty="0">
                <a:solidFill>
                  <a:schemeClr val="tx2"/>
                </a:solidFill>
                <a:latin typeface="+mn-lt"/>
              </a:rPr>
              <a:t>"&gt;E-mail: &lt;/label&gt;</a:t>
            </a:r>
          </a:p>
          <a:p>
            <a:pPr marL="0" marR="0">
              <a:spcBef>
                <a:spcPts val="0"/>
              </a:spcBef>
              <a:spcAft>
                <a:spcPts val="0"/>
              </a:spcAft>
            </a:pPr>
            <a:r>
              <a:rPr lang="en-US" sz="1100" dirty="0">
                <a:solidFill>
                  <a:schemeClr val="tx2"/>
                </a:solidFill>
                <a:latin typeface="+mn-lt"/>
              </a:rPr>
              <a:t>&lt;input type="email" id="</a:t>
            </a:r>
            <a:r>
              <a:rPr lang="en-US" sz="1100" dirty="0" err="1">
                <a:solidFill>
                  <a:schemeClr val="tx2"/>
                </a:solidFill>
                <a:latin typeface="+mn-lt"/>
              </a:rPr>
              <a:t>myEmail</a:t>
            </a:r>
            <a:r>
              <a:rPr lang="en-US" sz="1100" dirty="0">
                <a:solidFill>
                  <a:schemeClr val="tx2"/>
                </a:solidFill>
                <a:latin typeface="+mn-lt"/>
              </a:rPr>
              <a:t>" name="</a:t>
            </a:r>
            <a:r>
              <a:rPr lang="en-US" sz="1100" dirty="0" err="1">
                <a:solidFill>
                  <a:schemeClr val="tx2"/>
                </a:solidFill>
                <a:latin typeface="+mn-lt"/>
              </a:rPr>
              <a:t>myEmail</a:t>
            </a:r>
            <a:r>
              <a:rPr lang="en-US" sz="1100" dirty="0">
                <a:solidFill>
                  <a:schemeClr val="tx2"/>
                </a:solidFill>
                <a:latin typeface="+mn-lt"/>
              </a:rPr>
              <a:t>" required="required"&gt;</a:t>
            </a:r>
          </a:p>
          <a:p>
            <a:pPr marL="0" marR="0">
              <a:spcBef>
                <a:spcPts val="0"/>
              </a:spcBef>
              <a:spcAft>
                <a:spcPts val="0"/>
              </a:spcAft>
            </a:pPr>
            <a:r>
              <a:rPr lang="en-US" sz="1100" dirty="0">
                <a:solidFill>
                  <a:schemeClr val="tx2"/>
                </a:solidFill>
                <a:latin typeface="+mn-lt"/>
              </a:rPr>
              <a:t>&lt;label for="</a:t>
            </a:r>
            <a:r>
              <a:rPr lang="en-US" sz="1100" dirty="0" err="1">
                <a:solidFill>
                  <a:schemeClr val="tx2"/>
                </a:solidFill>
                <a:latin typeface="+mn-lt"/>
              </a:rPr>
              <a:t>myExperience</a:t>
            </a:r>
            <a:r>
              <a:rPr lang="en-US" sz="1100" dirty="0">
                <a:solidFill>
                  <a:schemeClr val="tx2"/>
                </a:solidFill>
                <a:latin typeface="+mn-lt"/>
              </a:rPr>
              <a:t>"&gt;Experience: &lt;/label&gt;</a:t>
            </a:r>
          </a:p>
          <a:p>
            <a:pPr marL="0" marR="0">
              <a:spcBef>
                <a:spcPts val="0"/>
              </a:spcBef>
              <a:spcAft>
                <a:spcPts val="0"/>
              </a:spcAft>
            </a:pPr>
            <a:r>
              <a:rPr lang="en-US" sz="1100" dirty="0">
                <a:solidFill>
                  <a:schemeClr val="tx2"/>
                </a:solidFill>
                <a:latin typeface="+mn-lt"/>
              </a:rPr>
              <a:t>&lt;</a:t>
            </a:r>
            <a:r>
              <a:rPr lang="en-US" sz="1100" dirty="0" err="1">
                <a:solidFill>
                  <a:schemeClr val="tx2"/>
                </a:solidFill>
                <a:latin typeface="+mn-lt"/>
              </a:rPr>
              <a:t>textarea</a:t>
            </a:r>
            <a:r>
              <a:rPr lang="en-US" sz="1100" dirty="0">
                <a:solidFill>
                  <a:schemeClr val="tx2"/>
                </a:solidFill>
                <a:latin typeface="+mn-lt"/>
              </a:rPr>
              <a:t> name="</a:t>
            </a:r>
            <a:r>
              <a:rPr lang="en-US" sz="1100" dirty="0" err="1">
                <a:solidFill>
                  <a:schemeClr val="tx2"/>
                </a:solidFill>
                <a:latin typeface="+mn-lt"/>
              </a:rPr>
              <a:t>myExperience</a:t>
            </a:r>
            <a:r>
              <a:rPr lang="en-US" sz="1100" dirty="0">
                <a:solidFill>
                  <a:schemeClr val="tx2"/>
                </a:solidFill>
                <a:latin typeface="+mn-lt"/>
              </a:rPr>
              <a:t>" id="</a:t>
            </a:r>
            <a:r>
              <a:rPr lang="en-US" sz="1100" dirty="0" err="1">
                <a:solidFill>
                  <a:schemeClr val="tx2"/>
                </a:solidFill>
                <a:latin typeface="+mn-lt"/>
              </a:rPr>
              <a:t>myExperience</a:t>
            </a:r>
            <a:r>
              <a:rPr lang="en-US" sz="1100" dirty="0">
                <a:solidFill>
                  <a:schemeClr val="tx2"/>
                </a:solidFill>
                <a:latin typeface="+mn-lt"/>
              </a:rPr>
              <a:t>" rows="2" cols="20" required="required"&gt;&lt;/</a:t>
            </a:r>
            <a:r>
              <a:rPr lang="en-US" sz="1100" dirty="0" err="1">
                <a:solidFill>
                  <a:schemeClr val="tx2"/>
                </a:solidFill>
                <a:latin typeface="+mn-lt"/>
              </a:rPr>
              <a:t>textarea</a:t>
            </a:r>
            <a:r>
              <a:rPr lang="en-US" sz="1100" dirty="0">
                <a:solidFill>
                  <a:schemeClr val="tx2"/>
                </a:solidFill>
                <a:latin typeface="+mn-lt"/>
              </a:rPr>
              <a:t>&gt;</a:t>
            </a:r>
          </a:p>
          <a:p>
            <a:pPr marL="0" marR="0">
              <a:spcBef>
                <a:spcPts val="0"/>
              </a:spcBef>
              <a:spcAft>
                <a:spcPts val="0"/>
              </a:spcAft>
            </a:pPr>
            <a:r>
              <a:rPr lang="en-US" sz="1100" dirty="0">
                <a:solidFill>
                  <a:schemeClr val="tx2"/>
                </a:solidFill>
                <a:latin typeface="+mn-lt"/>
              </a:rPr>
              <a:t>&lt;input type="submit" id="</a:t>
            </a:r>
            <a:r>
              <a:rPr lang="en-US" sz="1100" dirty="0" err="1">
                <a:solidFill>
                  <a:schemeClr val="tx2"/>
                </a:solidFill>
                <a:latin typeface="+mn-lt"/>
              </a:rPr>
              <a:t>mySubmit</a:t>
            </a:r>
            <a:r>
              <a:rPr lang="en-US" sz="1100" dirty="0">
                <a:solidFill>
                  <a:schemeClr val="tx2"/>
                </a:solidFill>
                <a:latin typeface="+mn-lt"/>
              </a:rPr>
              <a:t>" name="</a:t>
            </a:r>
            <a:r>
              <a:rPr lang="en-US" sz="1100" dirty="0" err="1">
                <a:solidFill>
                  <a:schemeClr val="tx2"/>
                </a:solidFill>
                <a:latin typeface="+mn-lt"/>
              </a:rPr>
              <a:t>mySubmit</a:t>
            </a:r>
            <a:r>
              <a:rPr lang="en-US" sz="1100" dirty="0">
                <a:solidFill>
                  <a:schemeClr val="tx2"/>
                </a:solidFill>
                <a:latin typeface="+mn-lt"/>
              </a:rPr>
              <a:t>" value="Apply Now"&gt;</a:t>
            </a:r>
          </a:p>
          <a:p>
            <a:pPr marL="0" marR="0">
              <a:spcBef>
                <a:spcPts val="0"/>
              </a:spcBef>
              <a:spcAft>
                <a:spcPts val="0"/>
              </a:spcAft>
            </a:pPr>
            <a:r>
              <a:rPr lang="en-US" sz="1100" dirty="0">
                <a:solidFill>
                  <a:schemeClr val="tx2"/>
                </a:solidFill>
                <a:latin typeface="+mn-lt"/>
              </a:rPr>
              <a:t>&lt;/form&gt;</a:t>
            </a:r>
          </a:p>
        </p:txBody>
      </p:sp>
      <p:pic>
        <p:nvPicPr>
          <p:cNvPr id="8" name="Picture 7"/>
          <p:cNvPicPr>
            <a:picLocks noChangeAspect="1"/>
          </p:cNvPicPr>
          <p:nvPr/>
        </p:nvPicPr>
        <p:blipFill>
          <a:blip r:embed="rId2"/>
          <a:stretch>
            <a:fillRect/>
          </a:stretch>
        </p:blipFill>
        <p:spPr>
          <a:xfrm>
            <a:off x="6275476" y="205172"/>
            <a:ext cx="1877924" cy="1570242"/>
          </a:xfrm>
          <a:prstGeom prst="rect">
            <a:avLst/>
          </a:prstGeom>
        </p:spPr>
      </p:pic>
      <p:pic>
        <p:nvPicPr>
          <p:cNvPr id="3" name="Picture 2"/>
          <p:cNvPicPr>
            <a:picLocks noChangeAspect="1"/>
          </p:cNvPicPr>
          <p:nvPr/>
        </p:nvPicPr>
        <p:blipFill>
          <a:blip r:embed="rId3"/>
          <a:stretch>
            <a:fillRect/>
          </a:stretch>
        </p:blipFill>
        <p:spPr>
          <a:xfrm>
            <a:off x="5867400" y="4896908"/>
            <a:ext cx="2619375" cy="1771650"/>
          </a:xfrm>
          <a:prstGeom prst="rect">
            <a:avLst/>
          </a:prstGeom>
        </p:spPr>
      </p:pic>
      <p:sp>
        <p:nvSpPr>
          <p:cNvPr id="10" name="Right Brace 9"/>
          <p:cNvSpPr/>
          <p:nvPr/>
        </p:nvSpPr>
        <p:spPr>
          <a:xfrm>
            <a:off x="4963530" y="2438400"/>
            <a:ext cx="399380" cy="2918571"/>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961487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Chapter 9</a:t>
            </a:r>
          </a:p>
        </p:txBody>
      </p:sp>
      <p:sp>
        <p:nvSpPr>
          <p:cNvPr id="4" name="Rectangle 3"/>
          <p:cNvSpPr/>
          <p:nvPr/>
        </p:nvSpPr>
        <p:spPr>
          <a:xfrm>
            <a:off x="251178" y="796593"/>
            <a:ext cx="4346222" cy="2746906"/>
          </a:xfrm>
          <a:prstGeom prst="rect">
            <a:avLst/>
          </a:prstGeom>
        </p:spPr>
        <p:txBody>
          <a:bodyPr wrap="square">
            <a:spAutoFit/>
          </a:bodyPr>
          <a:lstStyle/>
          <a:p>
            <a:r>
              <a:rPr lang="en-US" sz="1150" dirty="0">
                <a:solidFill>
                  <a:schemeClr val="tx2"/>
                </a:solidFill>
                <a:latin typeface="+mn-lt"/>
              </a:rPr>
              <a:t>Task 4: Configure HTML5 Form Controls</a:t>
            </a:r>
            <a:r>
              <a:rPr lang="en-US" sz="1150" dirty="0">
                <a:latin typeface="+mn-lt"/>
              </a:rPr>
              <a:t>. Get more practice with the new HTML5 elements by modifying the form on the Jobs page to use HTML5 attributes and values. Modify the jobs.html file in a text editor. </a:t>
            </a:r>
          </a:p>
          <a:p>
            <a:r>
              <a:rPr lang="en-US" sz="1150" dirty="0">
                <a:latin typeface="+mn-lt"/>
              </a:rPr>
              <a:t>1. Add the following sentence to the paragraph above the form: “Required fields are marked with an asterisk (*).” </a:t>
            </a:r>
          </a:p>
          <a:p>
            <a:r>
              <a:rPr lang="en-US" sz="1150" dirty="0">
                <a:latin typeface="+mn-lt"/>
              </a:rPr>
              <a:t>2. Use the required attribute to require the name, e-mail, and experience form controls to be entered. Add an asterisk at the beginning of each label text. </a:t>
            </a:r>
          </a:p>
          <a:p>
            <a:r>
              <a:rPr lang="en-US" sz="1150" dirty="0">
                <a:latin typeface="+mn-lt"/>
              </a:rPr>
              <a:t>3. Configure the input element for the e-mail address with type="email". </a:t>
            </a:r>
          </a:p>
          <a:p>
            <a:endParaRPr lang="en-US" sz="1150" dirty="0">
              <a:latin typeface="+mn-lt"/>
            </a:endParaRPr>
          </a:p>
          <a:p>
            <a:r>
              <a:rPr lang="en-US" sz="1150" dirty="0">
                <a:latin typeface="+mn-lt"/>
              </a:rPr>
              <a:t>Save your file and display your web page in a browser. Submit the form with missing information or only a partial e-mail address. Depending on the browser’s level of HTML5 support,</a:t>
            </a:r>
            <a:endParaRPr lang="en-US" sz="1150" dirty="0">
              <a:effectLst/>
              <a:latin typeface="+mn-lt"/>
            </a:endParaRPr>
          </a:p>
        </p:txBody>
      </p:sp>
      <p:sp>
        <p:nvSpPr>
          <p:cNvPr id="8" name="Rectangle 7"/>
          <p:cNvSpPr/>
          <p:nvPr/>
        </p:nvSpPr>
        <p:spPr>
          <a:xfrm>
            <a:off x="4918954" y="917228"/>
            <a:ext cx="3707469" cy="646331"/>
          </a:xfrm>
          <a:prstGeom prst="rect">
            <a:avLst/>
          </a:prstGeom>
          <a:ln>
            <a:solidFill>
              <a:schemeClr val="accent1"/>
            </a:solidFill>
          </a:ln>
        </p:spPr>
        <p:txBody>
          <a:bodyPr wrap="square">
            <a:spAutoFit/>
          </a:bodyPr>
          <a:lstStyle/>
          <a:p>
            <a:pPr marL="0" marR="0">
              <a:spcBef>
                <a:spcPts val="0"/>
              </a:spcBef>
              <a:spcAft>
                <a:spcPts val="0"/>
              </a:spcAft>
            </a:pPr>
            <a:r>
              <a:rPr lang="en-US" sz="1200">
                <a:solidFill>
                  <a:schemeClr val="tx2"/>
                </a:solidFill>
                <a:latin typeface="+mn-lt"/>
              </a:rPr>
              <a:t>&lt;p&gt;Want to work at JavaJam? Fill out the form below to start your application. Required fields are</a:t>
            </a:r>
          </a:p>
          <a:p>
            <a:pPr marL="0" marR="0">
              <a:spcBef>
                <a:spcPts val="0"/>
              </a:spcBef>
              <a:spcAft>
                <a:spcPts val="0"/>
              </a:spcAft>
            </a:pPr>
            <a:r>
              <a:rPr lang="en-US" sz="1200">
                <a:solidFill>
                  <a:schemeClr val="tx2"/>
                </a:solidFill>
                <a:latin typeface="+mn-lt"/>
              </a:rPr>
              <a:t>marked with an asterisk (*).&lt;/p&gt;</a:t>
            </a:r>
            <a:endParaRPr lang="en-US" sz="1200" dirty="0">
              <a:solidFill>
                <a:schemeClr val="tx2"/>
              </a:solidFill>
              <a:latin typeface="+mn-lt"/>
            </a:endParaRPr>
          </a:p>
        </p:txBody>
      </p:sp>
      <p:sp>
        <p:nvSpPr>
          <p:cNvPr id="9" name="Rectangle 8"/>
          <p:cNvSpPr/>
          <p:nvPr/>
        </p:nvSpPr>
        <p:spPr>
          <a:xfrm>
            <a:off x="4918954" y="1833171"/>
            <a:ext cx="3692878" cy="276999"/>
          </a:xfrm>
          <a:prstGeom prst="rect">
            <a:avLst/>
          </a:prstGeom>
          <a:ln>
            <a:solidFill>
              <a:schemeClr val="accent1"/>
            </a:solidFill>
          </a:ln>
        </p:spPr>
        <p:txBody>
          <a:bodyPr wrap="square">
            <a:spAutoFit/>
          </a:bodyPr>
          <a:lstStyle/>
          <a:p>
            <a:pPr marL="0" marR="0">
              <a:spcBef>
                <a:spcPts val="0"/>
              </a:spcBef>
              <a:spcAft>
                <a:spcPts val="0"/>
              </a:spcAft>
            </a:pPr>
            <a:r>
              <a:rPr lang="en-US" sz="1200" dirty="0">
                <a:solidFill>
                  <a:schemeClr val="tx2"/>
                </a:solidFill>
                <a:latin typeface="Calibri" charset="0"/>
                <a:ea typeface="Calibri" charset="0"/>
                <a:cs typeface="Times New Roman" charset="0"/>
              </a:rPr>
              <a:t>*Name, *Email, *Experience</a:t>
            </a:r>
            <a:endParaRPr lang="en-US" sz="1200" dirty="0">
              <a:solidFill>
                <a:schemeClr val="tx2"/>
              </a:solidFill>
              <a:effectLst/>
              <a:latin typeface="Calibri" charset="0"/>
              <a:ea typeface="Calibri" charset="0"/>
              <a:cs typeface="Times New Roman" charset="0"/>
            </a:endParaRPr>
          </a:p>
        </p:txBody>
      </p:sp>
      <p:sp>
        <p:nvSpPr>
          <p:cNvPr id="10" name="Rectangle 9"/>
          <p:cNvSpPr/>
          <p:nvPr/>
        </p:nvSpPr>
        <p:spPr>
          <a:xfrm>
            <a:off x="4967592" y="3149449"/>
            <a:ext cx="3692878" cy="461665"/>
          </a:xfrm>
          <a:prstGeom prst="rect">
            <a:avLst/>
          </a:prstGeom>
          <a:ln>
            <a:solidFill>
              <a:schemeClr val="accent1"/>
            </a:solidFill>
          </a:ln>
        </p:spPr>
        <p:txBody>
          <a:bodyPr wrap="square">
            <a:spAutoFit/>
          </a:bodyPr>
          <a:lstStyle/>
          <a:p>
            <a:pPr marL="0" marR="0">
              <a:spcBef>
                <a:spcPts val="0"/>
              </a:spcBef>
              <a:spcAft>
                <a:spcPts val="0"/>
              </a:spcAft>
            </a:pPr>
            <a:r>
              <a:rPr lang="en-US" sz="1200">
                <a:solidFill>
                  <a:schemeClr val="tx2"/>
                </a:solidFill>
                <a:latin typeface="Calibri" charset="0"/>
                <a:ea typeface="Calibri" charset="0"/>
                <a:cs typeface="Times New Roman" charset="0"/>
              </a:rPr>
              <a:t>&lt;input type="email" id="myEmail" name="myEmail" required="required"&gt;</a:t>
            </a:r>
            <a:endParaRPr lang="en-US" sz="1200" dirty="0">
              <a:solidFill>
                <a:schemeClr val="tx2"/>
              </a:solidFill>
              <a:latin typeface="Calibri" charset="0"/>
              <a:ea typeface="Calibri" charset="0"/>
              <a:cs typeface="Times New Roman" charset="0"/>
            </a:endParaRPr>
          </a:p>
        </p:txBody>
      </p:sp>
      <p:cxnSp>
        <p:nvCxnSpPr>
          <p:cNvPr id="11" name="Straight Arrow Connector 10"/>
          <p:cNvCxnSpPr/>
          <p:nvPr/>
        </p:nvCxnSpPr>
        <p:spPr>
          <a:xfrm flipV="1">
            <a:off x="4267141" y="1454721"/>
            <a:ext cx="609599" cy="21767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endCxn id="9" idx="1"/>
          </p:cNvCxnSpPr>
          <p:nvPr/>
        </p:nvCxnSpPr>
        <p:spPr>
          <a:xfrm flipV="1">
            <a:off x="4208775" y="1971671"/>
            <a:ext cx="710179" cy="1396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endCxn id="10" idx="1"/>
          </p:cNvCxnSpPr>
          <p:nvPr/>
        </p:nvCxnSpPr>
        <p:spPr>
          <a:xfrm>
            <a:off x="4202289" y="2628243"/>
            <a:ext cx="765303" cy="75203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stretch>
            <a:fillRect/>
          </a:stretch>
        </p:blipFill>
        <p:spPr>
          <a:xfrm>
            <a:off x="1196502" y="3729045"/>
            <a:ext cx="6801796" cy="2965773"/>
          </a:xfrm>
          <a:prstGeom prst="rect">
            <a:avLst/>
          </a:prstGeom>
        </p:spPr>
      </p:pic>
    </p:spTree>
    <p:extLst>
      <p:ext uri="{BB962C8B-B14F-4D97-AF65-F5344CB8AC3E}">
        <p14:creationId xmlns:p14="http://schemas.microsoft.com/office/powerpoint/2010/main" val="21729608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Week 12 Agenda</a:t>
            </a:r>
          </a:p>
        </p:txBody>
      </p:sp>
      <p:sp>
        <p:nvSpPr>
          <p:cNvPr id="3" name="Content Placeholder 2"/>
          <p:cNvSpPr>
            <a:spLocks noGrp="1"/>
          </p:cNvSpPr>
          <p:nvPr>
            <p:ph idx="1"/>
          </p:nvPr>
        </p:nvSpPr>
        <p:spPr>
          <a:xfrm>
            <a:off x="609600" y="1219200"/>
            <a:ext cx="7467600" cy="1371600"/>
          </a:xfrm>
        </p:spPr>
        <p:txBody>
          <a:bodyPr>
            <a:noAutofit/>
          </a:bodyPr>
          <a:lstStyle/>
          <a:p>
            <a:pPr>
              <a:buFont typeface="Arial" panose="020B0604020202020204" pitchFamily="34" charset="0"/>
              <a:buChar char="•"/>
            </a:pPr>
            <a:r>
              <a:rPr lang="en-US" sz="2000" b="1" dirty="0">
                <a:latin typeface="Arial" panose="020B0604020202020204" pitchFamily="34" charset="0"/>
                <a:cs typeface="Arial" panose="020B0604020202020204" pitchFamily="34" charset="0"/>
              </a:rPr>
              <a:t>Chapter 12 – e-Commerce Overview</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Mini-Project 4 Review – javajam9, javajam10, javajam11</a:t>
            </a:r>
          </a:p>
        </p:txBody>
      </p:sp>
    </p:spTree>
    <p:extLst>
      <p:ext uri="{BB962C8B-B14F-4D97-AF65-F5344CB8AC3E}">
        <p14:creationId xmlns:p14="http://schemas.microsoft.com/office/powerpoint/2010/main" val="7418752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2800" dirty="0"/>
              <a:t>The Revised </a:t>
            </a:r>
            <a:r>
              <a:rPr lang="en-US" sz="2800" dirty="0">
                <a:latin typeface="Courier New" pitchFamily="49" charset="0"/>
                <a:cs typeface="Courier New" pitchFamily="49" charset="0"/>
              </a:rPr>
              <a:t>form</a:t>
            </a:r>
            <a:r>
              <a:rPr lang="en-US" sz="2800" dirty="0"/>
              <a:t> Tag in </a:t>
            </a:r>
            <a:r>
              <a:rPr lang="en-US" dirty="0">
                <a:latin typeface="Courier New" pitchFamily="49" charset="0"/>
                <a:cs typeface="Courier New" pitchFamily="49" charset="0"/>
              </a:rPr>
              <a:t>jobs</a:t>
            </a:r>
            <a:r>
              <a:rPr lang="en-US" sz="2800" dirty="0">
                <a:latin typeface="Courier New" pitchFamily="49" charset="0"/>
                <a:cs typeface="Courier New" pitchFamily="49" charset="0"/>
              </a:rPr>
              <a:t>.html</a:t>
            </a:r>
            <a:br>
              <a:rPr lang="en-US" sz="2800" dirty="0"/>
            </a:br>
            <a:r>
              <a:rPr lang="en-US" sz="2800" dirty="0"/>
              <a:t>Invokes a Server-Side PHP Script for Processing When the Input Data is Valid</a:t>
            </a:r>
          </a:p>
        </p:txBody>
      </p:sp>
      <p:sp>
        <p:nvSpPr>
          <p:cNvPr id="3" name="Content Placeholder 2"/>
          <p:cNvSpPr>
            <a:spLocks noGrp="1"/>
          </p:cNvSpPr>
          <p:nvPr>
            <p:ph idx="1"/>
          </p:nvPr>
        </p:nvSpPr>
        <p:spPr>
          <a:xfrm>
            <a:off x="2590800" y="2572769"/>
            <a:ext cx="5943600" cy="533400"/>
          </a:xfrm>
          <a:solidFill>
            <a:schemeClr val="accent1"/>
          </a:solidFill>
        </p:spPr>
        <p:txBody>
          <a:bodyPr>
            <a:normAutofit/>
          </a:bodyPr>
          <a:lstStyle/>
          <a:p>
            <a:pPr>
              <a:buNone/>
            </a:pPr>
            <a:r>
              <a:rPr lang="en-US" sz="1200" b="1" dirty="0">
                <a:solidFill>
                  <a:schemeClr val="bg1"/>
                </a:solidFill>
              </a:rPr>
              <a:t> </a:t>
            </a:r>
            <a:r>
              <a:rPr lang="en-US" sz="1400" b="1" dirty="0">
                <a:solidFill>
                  <a:schemeClr val="bg1"/>
                </a:solidFill>
              </a:rPr>
              <a:t>&lt;form id="contactForm" onsubmit="return validateContactForm()"</a:t>
            </a:r>
          </a:p>
          <a:p>
            <a:pPr>
              <a:buNone/>
            </a:pPr>
            <a:r>
              <a:rPr lang="en-US" sz="1400" b="1" dirty="0">
                <a:solidFill>
                  <a:schemeClr val="bg1"/>
                </a:solidFill>
              </a:rPr>
              <a:t>       action="</a:t>
            </a:r>
            <a:r>
              <a:rPr lang="en-US" sz="1400" b="1" dirty="0" err="1">
                <a:solidFill>
                  <a:schemeClr val="bg1"/>
                </a:solidFill>
              </a:rPr>
              <a:t>js</a:t>
            </a:r>
            <a:r>
              <a:rPr lang="en-US" sz="1400" b="1" dirty="0">
                <a:solidFill>
                  <a:schemeClr val="bg1"/>
                </a:solidFill>
              </a:rPr>
              <a:t>/</a:t>
            </a:r>
            <a:r>
              <a:rPr lang="en-US" sz="1400" b="1" dirty="0" err="1">
                <a:solidFill>
                  <a:schemeClr val="bg1"/>
                </a:solidFill>
              </a:rPr>
              <a:t>processFeedback.php</a:t>
            </a:r>
            <a:r>
              <a:rPr lang="en-US" sz="1400" b="1" dirty="0">
                <a:solidFill>
                  <a:schemeClr val="bg1"/>
                </a:solidFill>
              </a:rPr>
              <a:t>" method="post"&gt;</a:t>
            </a:r>
          </a:p>
          <a:p>
            <a:pPr>
              <a:buNone/>
            </a:pPr>
            <a:endParaRPr lang="en-US" sz="1200" b="1" dirty="0">
              <a:solidFill>
                <a:schemeClr val="bg1"/>
              </a:solidFill>
              <a:latin typeface="Courier New" pitchFamily="49" charset="0"/>
              <a:cs typeface="Courier New" pitchFamily="49" charset="0"/>
            </a:endParaRPr>
          </a:p>
          <a:p>
            <a:pPr>
              <a:buNone/>
            </a:pPr>
            <a:endParaRPr lang="en-US" sz="1200" b="1" dirty="0">
              <a:solidFill>
                <a:schemeClr val="bg1"/>
              </a:solidFill>
              <a:latin typeface="Courier New" pitchFamily="49" charset="0"/>
              <a:cs typeface="Courier New" pitchFamily="49" charset="0"/>
            </a:endParaRPr>
          </a:p>
        </p:txBody>
      </p:sp>
      <p:sp>
        <p:nvSpPr>
          <p:cNvPr id="6" name="Content Placeholder 2"/>
          <p:cNvSpPr txBox="1">
            <a:spLocks/>
          </p:cNvSpPr>
          <p:nvPr/>
        </p:nvSpPr>
        <p:spPr>
          <a:xfrm>
            <a:off x="2590800" y="2126926"/>
            <a:ext cx="5943600" cy="270810"/>
          </a:xfrm>
          <a:prstGeom prst="rect">
            <a:avLst/>
          </a:prstGeom>
          <a:solidFill>
            <a:schemeClr val="accent1"/>
          </a:solidFill>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schemeClr val="bg1"/>
                </a:solidFill>
              </a:rPr>
              <a:t>&lt;form method="post" action="http://webdevbasics.net/scripts/javajam8.php"&gt;</a:t>
            </a:r>
            <a:endParaRPr lang="en-US" sz="1400" b="1" dirty="0">
              <a:solidFill>
                <a:schemeClr val="bg1"/>
              </a:solidFill>
              <a:latin typeface="Courier New" pitchFamily="49" charset="0"/>
              <a:cs typeface="Courier New" pitchFamily="49" charset="0"/>
            </a:endParaRPr>
          </a:p>
          <a:p>
            <a:pPr fontAlgn="auto">
              <a:spcAft>
                <a:spcPts val="0"/>
              </a:spcAft>
              <a:buFontTx/>
              <a:buNone/>
            </a:pPr>
            <a:endParaRPr lang="en-US" sz="1200" b="1" dirty="0">
              <a:solidFill>
                <a:schemeClr val="bg1"/>
              </a:solidFill>
              <a:latin typeface="Courier New" pitchFamily="49" charset="0"/>
              <a:cs typeface="Courier New" pitchFamily="49" charset="0"/>
            </a:endParaRPr>
          </a:p>
        </p:txBody>
      </p:sp>
      <p:sp>
        <p:nvSpPr>
          <p:cNvPr id="7" name="TextBox 6"/>
          <p:cNvSpPr txBox="1"/>
          <p:nvPr/>
        </p:nvSpPr>
        <p:spPr>
          <a:xfrm>
            <a:off x="208508" y="2100051"/>
            <a:ext cx="2390398" cy="923330"/>
          </a:xfrm>
          <a:prstGeom prst="rect">
            <a:avLst/>
          </a:prstGeom>
          <a:noFill/>
        </p:spPr>
        <p:txBody>
          <a:bodyPr wrap="none" rtlCol="0">
            <a:spAutoFit/>
          </a:bodyPr>
          <a:lstStyle/>
          <a:p>
            <a:r>
              <a:rPr lang="en-US" dirty="0"/>
              <a:t>Replace this &lt;form&gt;</a:t>
            </a:r>
          </a:p>
          <a:p>
            <a:endParaRPr lang="en-US" dirty="0"/>
          </a:p>
          <a:p>
            <a:r>
              <a:rPr lang="en-US" dirty="0"/>
              <a:t>With this &lt;form&gt;</a:t>
            </a:r>
          </a:p>
        </p:txBody>
      </p:sp>
      <p:pic>
        <p:nvPicPr>
          <p:cNvPr id="5" name="Picture 4"/>
          <p:cNvPicPr>
            <a:picLocks noChangeAspect="1"/>
          </p:cNvPicPr>
          <p:nvPr/>
        </p:nvPicPr>
        <p:blipFill>
          <a:blip r:embed="rId4"/>
          <a:stretch>
            <a:fillRect/>
          </a:stretch>
        </p:blipFill>
        <p:spPr>
          <a:xfrm>
            <a:off x="1371600" y="3581400"/>
            <a:ext cx="6286500" cy="2821663"/>
          </a:xfrm>
          <a:prstGeom prst="rect">
            <a:avLst/>
          </a:prstGeom>
        </p:spPr>
      </p:pic>
    </p:spTree>
    <p:extLst>
      <p:ext uri="{BB962C8B-B14F-4D97-AF65-F5344CB8AC3E}">
        <p14:creationId xmlns:p14="http://schemas.microsoft.com/office/powerpoint/2010/main" val="41212995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53733" y="3220789"/>
            <a:ext cx="4948237" cy="2403429"/>
          </a:xfrm>
          <a:prstGeom prst="rect">
            <a:avLst/>
          </a:prstGeom>
        </p:spPr>
      </p:pic>
      <p:sp>
        <p:nvSpPr>
          <p:cNvPr id="2" name="Title 1"/>
          <p:cNvSpPr>
            <a:spLocks noGrp="1"/>
          </p:cNvSpPr>
          <p:nvPr>
            <p:ph type="title"/>
          </p:nvPr>
        </p:nvSpPr>
        <p:spPr>
          <a:xfrm>
            <a:off x="253733" y="172130"/>
            <a:ext cx="8595947" cy="706153"/>
          </a:xfrm>
        </p:spPr>
        <p:txBody>
          <a:bodyPr>
            <a:noAutofit/>
          </a:bodyPr>
          <a:lstStyle/>
          <a:p>
            <a:r>
              <a:rPr lang="en-US" sz="2400" dirty="0"/>
              <a:t>The Feedback Message and Log File from </a:t>
            </a:r>
            <a:r>
              <a:rPr lang="en-US" sz="2400" dirty="0" err="1">
                <a:latin typeface="Courier New" pitchFamily="49" charset="0"/>
                <a:cs typeface="Courier New" pitchFamily="49" charset="0"/>
              </a:rPr>
              <a:t>processFeedback.php</a:t>
            </a:r>
            <a:endParaRPr lang="en-US" sz="2400" dirty="0">
              <a:latin typeface="Courier New" pitchFamily="49" charset="0"/>
              <a:cs typeface="Courier New" pitchFamily="49" charset="0"/>
            </a:endParaRPr>
          </a:p>
        </p:txBody>
      </p:sp>
      <p:grpSp>
        <p:nvGrpSpPr>
          <p:cNvPr id="6" name="Group 5"/>
          <p:cNvGrpSpPr/>
          <p:nvPr/>
        </p:nvGrpSpPr>
        <p:grpSpPr>
          <a:xfrm>
            <a:off x="6758440" y="603739"/>
            <a:ext cx="2210392" cy="2443210"/>
            <a:chOff x="6758440" y="603739"/>
            <a:chExt cx="2210392" cy="2443210"/>
          </a:xfrm>
        </p:grpSpPr>
        <p:pic>
          <p:nvPicPr>
            <p:cNvPr id="18" name="Picture 17"/>
            <p:cNvPicPr>
              <a:picLocks noChangeAspect="1"/>
            </p:cNvPicPr>
            <p:nvPr/>
          </p:nvPicPr>
          <p:blipFill>
            <a:blip r:embed="rId3"/>
            <a:stretch>
              <a:fillRect/>
            </a:stretch>
          </p:blipFill>
          <p:spPr>
            <a:xfrm>
              <a:off x="6758440" y="603739"/>
              <a:ext cx="1728686" cy="2443210"/>
            </a:xfrm>
            <a:prstGeom prst="rect">
              <a:avLst/>
            </a:prstGeom>
          </p:spPr>
        </p:pic>
        <p:sp>
          <p:nvSpPr>
            <p:cNvPr id="4" name="Right Arrow 3"/>
            <p:cNvSpPr/>
            <p:nvPr/>
          </p:nvSpPr>
          <p:spPr bwMode="auto">
            <a:xfrm flipH="1">
              <a:off x="7622783" y="1009744"/>
              <a:ext cx="1346049" cy="63524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0" dirty="0">
                  <a:solidFill>
                    <a:srgbClr val="FFFF00"/>
                  </a:solidFill>
                  <a:latin typeface="Arial" panose="020B0604020202020204" pitchFamily="34" charset="0"/>
                  <a:cs typeface="Arial" panose="020B0604020202020204" pitchFamily="34" charset="0"/>
                </a:rPr>
                <a:t>Needs permissions set</a:t>
              </a:r>
            </a:p>
          </p:txBody>
        </p:sp>
      </p:grpSp>
      <p:sp>
        <p:nvSpPr>
          <p:cNvPr id="11" name="TextBox 10"/>
          <p:cNvSpPr txBox="1"/>
          <p:nvPr/>
        </p:nvSpPr>
        <p:spPr>
          <a:xfrm>
            <a:off x="387539" y="832453"/>
            <a:ext cx="6008347"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Create a log.txt blank page and save in data subdirectory</a:t>
            </a:r>
          </a:p>
          <a:p>
            <a:pPr marL="285750" indent="-285750">
              <a:buFont typeface="Arial" panose="020B0604020202020204" pitchFamily="34" charset="0"/>
              <a:buChar char="•"/>
            </a:pPr>
            <a:r>
              <a:rPr lang="en-US" sz="1400" dirty="0">
                <a:solidFill>
                  <a:srgbClr val="FFFF00"/>
                </a:solidFill>
                <a:latin typeface="Arial" panose="020B0604020202020204" pitchFamily="34" charset="0"/>
                <a:cs typeface="Arial" panose="020B0604020202020204" pitchFamily="34" charset="0"/>
              </a:rPr>
              <a:t>Using File </a:t>
            </a:r>
            <a:r>
              <a:rPr lang="en-US" sz="1400" dirty="0" err="1">
                <a:solidFill>
                  <a:srgbClr val="FFFF00"/>
                </a:solidFill>
                <a:latin typeface="Arial" panose="020B0604020202020204" pitchFamily="34" charset="0"/>
                <a:cs typeface="Arial" panose="020B0604020202020204" pitchFamily="34" charset="0"/>
              </a:rPr>
              <a:t>Zilla</a:t>
            </a:r>
            <a:r>
              <a:rPr lang="en-US" sz="1400" dirty="0">
                <a:solidFill>
                  <a:srgbClr val="FFFF00"/>
                </a:solidFill>
                <a:latin typeface="Arial" panose="020B0604020202020204" pitchFamily="34" charset="0"/>
                <a:cs typeface="Arial" panose="020B0604020202020204" pitchFamily="34" charset="0"/>
              </a:rPr>
              <a:t>, right-click on data folder, select “File permissions” and change as shown in image lower-right below.</a:t>
            </a:r>
          </a:p>
          <a:p>
            <a:pPr marL="285750" indent="-285750">
              <a:buFont typeface="Arial" panose="020B0604020202020204" pitchFamily="34" charset="0"/>
              <a:buChar char="•"/>
            </a:pPr>
            <a:r>
              <a:rPr lang="en-US" sz="1400" dirty="0"/>
              <a:t>Test the feedback form to verify it works.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t>A browser display of processing from </a:t>
            </a:r>
            <a:r>
              <a:rPr lang="en-US" sz="1400" dirty="0" err="1">
                <a:latin typeface="Courier New" pitchFamily="49" charset="0"/>
                <a:cs typeface="Courier New" pitchFamily="49" charset="0"/>
              </a:rPr>
              <a:t>processFeedback.php</a:t>
            </a:r>
            <a:r>
              <a:rPr lang="en-US" sz="1400" dirty="0"/>
              <a:t> and emails showing confirmation to the user indicates that the Jobs Form Input has in fact been received.</a:t>
            </a:r>
          </a:p>
        </p:txBody>
      </p:sp>
      <p:sp>
        <p:nvSpPr>
          <p:cNvPr id="14" name="Left Arrow 13"/>
          <p:cNvSpPr/>
          <p:nvPr/>
        </p:nvSpPr>
        <p:spPr bwMode="auto">
          <a:xfrm>
            <a:off x="3606533" y="4422503"/>
            <a:ext cx="1286609" cy="838200"/>
          </a:xfrm>
          <a:prstGeom prst="lef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solidFill>
                  <a:schemeClr val="bg1"/>
                </a:solidFill>
                <a:effectLst>
                  <a:outerShdw blurRad="38100" dist="38100" dir="2700000" algn="tl">
                    <a:srgbClr val="000000">
                      <a:alpha val="43137"/>
                    </a:srgbClr>
                  </a:outerShdw>
                </a:effectLst>
                <a:latin typeface="Segoe" pitchFamily="34" charset="0"/>
              </a:rPr>
              <a:t>Confirmation Web Page</a:t>
            </a:r>
          </a:p>
        </p:txBody>
      </p:sp>
      <p:pic>
        <p:nvPicPr>
          <p:cNvPr id="9" name="Picture 8"/>
          <p:cNvPicPr>
            <a:picLocks noChangeAspect="1"/>
          </p:cNvPicPr>
          <p:nvPr/>
        </p:nvPicPr>
        <p:blipFill>
          <a:blip r:embed="rId4"/>
          <a:stretch>
            <a:fillRect/>
          </a:stretch>
        </p:blipFill>
        <p:spPr>
          <a:xfrm>
            <a:off x="5334000" y="3220789"/>
            <a:ext cx="3733800" cy="2699926"/>
          </a:xfrm>
          <a:prstGeom prst="rect">
            <a:avLst/>
          </a:prstGeom>
        </p:spPr>
      </p:pic>
    </p:spTree>
    <p:extLst>
      <p:ext uri="{BB962C8B-B14F-4D97-AF65-F5344CB8AC3E}">
        <p14:creationId xmlns:p14="http://schemas.microsoft.com/office/powerpoint/2010/main" val="43551296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145602"/>
            <a:ext cx="8382000" cy="387798"/>
          </a:xfrm>
        </p:spPr>
        <p:txBody>
          <a:bodyPr>
            <a:normAutofit fontScale="90000"/>
          </a:bodyPr>
          <a:lstStyle/>
          <a:p>
            <a:r>
              <a:rPr lang="en-US" dirty="0"/>
              <a:t>PHP Code to Process Feedback in </a:t>
            </a:r>
            <a:r>
              <a:rPr lang="en-US" dirty="0" err="1">
                <a:latin typeface="Courier New" pitchFamily="49" charset="0"/>
                <a:cs typeface="Courier New" pitchFamily="49" charset="0"/>
              </a:rPr>
              <a:t>processFeedback.php</a:t>
            </a:r>
            <a:endParaRPr lang="en-US" dirty="0">
              <a:latin typeface="Courier New" pitchFamily="49" charset="0"/>
              <a:cs typeface="Courier New" pitchFamily="49" charset="0"/>
            </a:endParaRPr>
          </a:p>
        </p:txBody>
      </p:sp>
      <p:sp>
        <p:nvSpPr>
          <p:cNvPr id="3" name="Content Placeholder 2"/>
          <p:cNvSpPr>
            <a:spLocks noGrp="1"/>
          </p:cNvSpPr>
          <p:nvPr>
            <p:ph idx="1"/>
          </p:nvPr>
        </p:nvSpPr>
        <p:spPr>
          <a:xfrm>
            <a:off x="375138" y="685800"/>
            <a:ext cx="5257800" cy="6019800"/>
          </a:xfrm>
          <a:solidFill>
            <a:schemeClr val="accent1"/>
          </a:solidFill>
        </p:spPr>
        <p:txBody>
          <a:bodyPr>
            <a:noAutofit/>
          </a:bodyPr>
          <a:lstStyle/>
          <a:p>
            <a:pPr>
              <a:buNone/>
            </a:pPr>
            <a:r>
              <a:rPr lang="en-US" sz="800" dirty="0">
                <a:solidFill>
                  <a:schemeClr val="bg1"/>
                </a:solidFill>
                <a:latin typeface="Arial" panose="020B0604020202020204" pitchFamily="34" charset="0"/>
                <a:cs typeface="Arial" panose="020B0604020202020204" pitchFamily="34" charset="0"/>
              </a:rPr>
              <a:t>&lt;?</a:t>
            </a:r>
            <a:r>
              <a:rPr lang="en-US" sz="800" dirty="0" err="1">
                <a:solidFill>
                  <a:schemeClr val="bg1"/>
                </a:solidFill>
                <a:latin typeface="Arial" panose="020B0604020202020204" pitchFamily="34" charset="0"/>
                <a:cs typeface="Arial" panose="020B0604020202020204" pitchFamily="34" charset="0"/>
              </a:rPr>
              <a:t>php</a:t>
            </a: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processFeedback.php</a:t>
            </a:r>
            <a:endParaRPr lang="en-US" sz="800" dirty="0">
              <a:solidFill>
                <a:schemeClr val="bg1"/>
              </a:solidFill>
              <a:latin typeface="Arial" panose="020B0604020202020204" pitchFamily="34" charset="0"/>
              <a:cs typeface="Arial" panose="020B0604020202020204" pitchFamily="34" charset="0"/>
            </a:endParaRP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//Construct the message to be sent to the business</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messageToBusiness</a:t>
            </a:r>
            <a:r>
              <a:rPr lang="en-US" sz="800" dirty="0">
                <a:solidFill>
                  <a:schemeClr val="bg1"/>
                </a:solidFill>
                <a:latin typeface="Arial" panose="020B0604020202020204" pitchFamily="34" charset="0"/>
                <a:cs typeface="Arial" panose="020B0604020202020204" pitchFamily="34" charset="0"/>
              </a:rPr>
              <a:t> = </a:t>
            </a:r>
          </a:p>
          <a:p>
            <a:pPr>
              <a:buNone/>
            </a:pPr>
            <a:r>
              <a:rPr lang="en-US" sz="800" dirty="0">
                <a:solidFill>
                  <a:schemeClr val="bg1"/>
                </a:solidFill>
                <a:latin typeface="Arial" panose="020B0604020202020204" pitchFamily="34" charset="0"/>
                <a:cs typeface="Arial" panose="020B0604020202020204" pitchFamily="34" charset="0"/>
              </a:rPr>
              <a:t>    "From: ".$_POST['</a:t>
            </a:r>
            <a:r>
              <a:rPr lang="en-US" sz="800" dirty="0" err="1">
                <a:solidFill>
                  <a:schemeClr val="bg1"/>
                </a:solidFill>
                <a:latin typeface="Arial" panose="020B0604020202020204" pitchFamily="34" charset="0"/>
                <a:cs typeface="Arial" panose="020B0604020202020204" pitchFamily="34" charset="0"/>
              </a:rPr>
              <a:t>myName</a:t>
            </a:r>
            <a:r>
              <a:rPr lang="en-US" sz="800" dirty="0">
                <a:solidFill>
                  <a:schemeClr val="bg1"/>
                </a:solidFill>
                <a:latin typeface="Arial" panose="020B0604020202020204" pitchFamily="34" charset="0"/>
                <a:cs typeface="Arial" panose="020B0604020202020204" pitchFamily="34" charset="0"/>
              </a:rPr>
              <a:t>']."\r\n" .</a:t>
            </a:r>
          </a:p>
          <a:p>
            <a:pPr>
              <a:buNone/>
            </a:pPr>
            <a:r>
              <a:rPr lang="en-US" sz="800" dirty="0">
                <a:solidFill>
                  <a:schemeClr val="bg1"/>
                </a:solidFill>
                <a:latin typeface="Arial" panose="020B0604020202020204" pitchFamily="34" charset="0"/>
                <a:cs typeface="Arial" panose="020B0604020202020204" pitchFamily="34" charset="0"/>
              </a:rPr>
              <a:t>    "E-mail address: ".$_POST['</a:t>
            </a:r>
            <a:r>
              <a:rPr lang="en-US" sz="800" dirty="0" err="1">
                <a:solidFill>
                  <a:schemeClr val="bg1"/>
                </a:solidFill>
                <a:latin typeface="Arial" panose="020B0604020202020204" pitchFamily="34" charset="0"/>
                <a:cs typeface="Arial" panose="020B0604020202020204" pitchFamily="34" charset="0"/>
              </a:rPr>
              <a:t>myEmail</a:t>
            </a:r>
            <a:r>
              <a:rPr lang="en-US" sz="800" dirty="0">
                <a:solidFill>
                  <a:schemeClr val="bg1"/>
                </a:solidFill>
                <a:latin typeface="Arial" panose="020B0604020202020204" pitchFamily="34" charset="0"/>
                <a:cs typeface="Arial" panose="020B0604020202020204" pitchFamily="34" charset="0"/>
              </a:rPr>
              <a:t>']."\r\n".</a:t>
            </a:r>
          </a:p>
          <a:p>
            <a:pPr>
              <a:buNone/>
            </a:pPr>
            <a:r>
              <a:rPr lang="en-US" sz="800" dirty="0">
                <a:solidFill>
                  <a:schemeClr val="bg1"/>
                </a:solidFill>
                <a:latin typeface="Arial" panose="020B0604020202020204" pitchFamily="34" charset="0"/>
                <a:cs typeface="Arial" panose="020B0604020202020204" pitchFamily="34" charset="0"/>
              </a:rPr>
              <a:t>    "My Experience: ".$_POST['</a:t>
            </a:r>
            <a:r>
              <a:rPr lang="en-US" sz="800" dirty="0" err="1">
                <a:solidFill>
                  <a:schemeClr val="bg1"/>
                </a:solidFill>
                <a:latin typeface="Arial" panose="020B0604020202020204" pitchFamily="34" charset="0"/>
                <a:cs typeface="Arial" panose="020B0604020202020204" pitchFamily="34" charset="0"/>
              </a:rPr>
              <a:t>myExperience</a:t>
            </a:r>
            <a:r>
              <a:rPr lang="en-US" sz="800" dirty="0">
                <a:solidFill>
                  <a:schemeClr val="bg1"/>
                </a:solidFill>
                <a:latin typeface="Arial" panose="020B0604020202020204" pitchFamily="34" charset="0"/>
                <a:cs typeface="Arial" panose="020B0604020202020204" pitchFamily="34" charset="0"/>
              </a:rPr>
              <a:t>']."\r\n";</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//Send the e-mail feedback message to the business</a:t>
            </a:r>
          </a:p>
          <a:p>
            <a:pPr>
              <a:buNone/>
            </a:pPr>
            <a:r>
              <a:rPr lang="en-US" sz="800" dirty="0">
                <a:solidFill>
                  <a:schemeClr val="bg1"/>
                </a:solidFill>
                <a:latin typeface="Arial" panose="020B0604020202020204" pitchFamily="34" charset="0"/>
                <a:cs typeface="Arial" panose="020B0604020202020204" pitchFamily="34" charset="0"/>
              </a:rPr>
              <a:t>//replace email address with your email address</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headerToBusiness</a:t>
            </a:r>
            <a:r>
              <a:rPr lang="en-US" sz="800" dirty="0">
                <a:solidFill>
                  <a:schemeClr val="bg1"/>
                </a:solidFill>
                <a:latin typeface="Arial" panose="020B0604020202020204" pitchFamily="34" charset="0"/>
                <a:cs typeface="Arial" panose="020B0604020202020204" pitchFamily="34" charset="0"/>
              </a:rPr>
              <a:t> = "From: $_POST[</a:t>
            </a:r>
            <a:r>
              <a:rPr lang="en-US" sz="800" dirty="0" err="1">
                <a:solidFill>
                  <a:schemeClr val="bg1"/>
                </a:solidFill>
                <a:latin typeface="Arial" panose="020B0604020202020204" pitchFamily="34" charset="0"/>
                <a:cs typeface="Arial" panose="020B0604020202020204" pitchFamily="34" charset="0"/>
              </a:rPr>
              <a:t>myEmail</a:t>
            </a:r>
            <a:r>
              <a:rPr lang="en-US" sz="800" dirty="0">
                <a:solidFill>
                  <a:schemeClr val="bg1"/>
                </a:solidFill>
                <a:latin typeface="Arial" panose="020B0604020202020204" pitchFamily="34" charset="0"/>
                <a:cs typeface="Arial" panose="020B0604020202020204" pitchFamily="34" charset="0"/>
              </a:rPr>
              <a:t>]\r\n";</a:t>
            </a:r>
          </a:p>
          <a:p>
            <a:pPr>
              <a:buNone/>
            </a:pPr>
            <a:r>
              <a:rPr lang="en-US" sz="800" dirty="0">
                <a:solidFill>
                  <a:schemeClr val="bg1"/>
                </a:solidFill>
                <a:latin typeface="Arial" panose="020B0604020202020204" pitchFamily="34" charset="0"/>
                <a:cs typeface="Arial" panose="020B0604020202020204" pitchFamily="34" charset="0"/>
              </a:rPr>
              <a:t>mail('youremail@marymount.edu', $</a:t>
            </a:r>
            <a:r>
              <a:rPr lang="en-US" sz="800" dirty="0" err="1">
                <a:solidFill>
                  <a:schemeClr val="bg1"/>
                </a:solidFill>
                <a:latin typeface="Arial" panose="020B0604020202020204" pitchFamily="34" charset="0"/>
                <a:cs typeface="Arial" panose="020B0604020202020204" pitchFamily="34" charset="0"/>
              </a:rPr>
              <a:t>messageToBusiness</a:t>
            </a: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headerToBusiness</a:t>
            </a:r>
            <a:r>
              <a:rPr lang="en-US" sz="800" dirty="0">
                <a:solidFill>
                  <a:schemeClr val="bg1"/>
                </a:solidFill>
                <a:latin typeface="Arial" panose="020B0604020202020204" pitchFamily="34" charset="0"/>
                <a:cs typeface="Arial" panose="020B0604020202020204" pitchFamily="34" charset="0"/>
              </a:rPr>
              <a:t>);</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//Construct the confirmation message to be e-mailed to the client</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messageToClient</a:t>
            </a:r>
            <a:r>
              <a:rPr lang="en-US" sz="800" dirty="0">
                <a:solidFill>
                  <a:schemeClr val="bg1"/>
                </a:solidFill>
                <a:latin typeface="Arial" panose="020B0604020202020204" pitchFamily="34" charset="0"/>
                <a:cs typeface="Arial" panose="020B0604020202020204" pitchFamily="34" charset="0"/>
              </a:rPr>
              <a:t> =</a:t>
            </a:r>
          </a:p>
          <a:p>
            <a:pPr>
              <a:buNone/>
            </a:pPr>
            <a:r>
              <a:rPr lang="en-US" sz="800" dirty="0">
                <a:solidFill>
                  <a:schemeClr val="bg1"/>
                </a:solidFill>
                <a:latin typeface="Arial" panose="020B0604020202020204" pitchFamily="34" charset="0"/>
                <a:cs typeface="Arial" panose="020B0604020202020204" pitchFamily="34" charset="0"/>
              </a:rPr>
              <a:t>    "Dear ".$_POST['</a:t>
            </a:r>
            <a:r>
              <a:rPr lang="en-US" sz="800" dirty="0" err="1">
                <a:solidFill>
                  <a:schemeClr val="bg1"/>
                </a:solidFill>
                <a:latin typeface="Arial" panose="020B0604020202020204" pitchFamily="34" charset="0"/>
                <a:cs typeface="Arial" panose="020B0604020202020204" pitchFamily="34" charset="0"/>
              </a:rPr>
              <a:t>myName</a:t>
            </a:r>
            <a:r>
              <a:rPr lang="en-US" sz="800" dirty="0">
                <a:solidFill>
                  <a:schemeClr val="bg1"/>
                </a:solidFill>
                <a:latin typeface="Arial" panose="020B0604020202020204" pitchFamily="34" charset="0"/>
                <a:cs typeface="Arial" panose="020B0604020202020204" pitchFamily="34" charset="0"/>
              </a:rPr>
              <a:t>'].":\r\n".</a:t>
            </a:r>
          </a:p>
          <a:p>
            <a:pPr>
              <a:buNone/>
            </a:pPr>
            <a:r>
              <a:rPr lang="en-US" sz="800" dirty="0">
                <a:solidFill>
                  <a:schemeClr val="bg1"/>
                </a:solidFill>
                <a:latin typeface="Arial" panose="020B0604020202020204" pitchFamily="34" charset="0"/>
                <a:cs typeface="Arial" panose="020B0604020202020204" pitchFamily="34" charset="0"/>
              </a:rPr>
              <a:t>    "The following message was received from you by IT125 Website:\r\n\r\n".</a:t>
            </a:r>
          </a:p>
          <a:p>
            <a:pPr>
              <a:buNone/>
            </a:pP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messageToBusiness</a:t>
            </a:r>
            <a:r>
              <a:rPr lang="en-US" sz="800" dirty="0">
                <a:solidFill>
                  <a:schemeClr val="bg1"/>
                </a:solidFill>
                <a:latin typeface="Arial" panose="020B0604020202020204" pitchFamily="34" charset="0"/>
                <a:cs typeface="Arial" panose="020B0604020202020204" pitchFamily="34" charset="0"/>
              </a:rPr>
              <a:t>.</a:t>
            </a:r>
          </a:p>
          <a:p>
            <a:pPr>
              <a:buNone/>
            </a:pPr>
            <a:r>
              <a:rPr lang="en-US" sz="800" dirty="0">
                <a:solidFill>
                  <a:schemeClr val="bg1"/>
                </a:solidFill>
                <a:latin typeface="Arial" panose="020B0604020202020204" pitchFamily="34" charset="0"/>
                <a:cs typeface="Arial" panose="020B0604020202020204" pitchFamily="34" charset="0"/>
              </a:rPr>
              <a:t>    "------------------------\r\</a:t>
            </a:r>
            <a:r>
              <a:rPr lang="en-US" sz="800" dirty="0" err="1">
                <a:solidFill>
                  <a:schemeClr val="bg1"/>
                </a:solidFill>
                <a:latin typeface="Arial" panose="020B0604020202020204" pitchFamily="34" charset="0"/>
                <a:cs typeface="Arial" panose="020B0604020202020204" pitchFamily="34" charset="0"/>
              </a:rPr>
              <a:t>nThank</a:t>
            </a:r>
            <a:r>
              <a:rPr lang="en-US" sz="800" dirty="0">
                <a:solidFill>
                  <a:schemeClr val="bg1"/>
                </a:solidFill>
                <a:latin typeface="Arial" panose="020B0604020202020204" pitchFamily="34" charset="0"/>
                <a:cs typeface="Arial" panose="020B0604020202020204" pitchFamily="34" charset="0"/>
              </a:rPr>
              <a:t> you for your interest in applying for a job.\r\n" .</a:t>
            </a:r>
          </a:p>
          <a:p>
            <a:pPr>
              <a:buNone/>
            </a:pPr>
            <a:r>
              <a:rPr lang="en-US" sz="800" dirty="0">
                <a:solidFill>
                  <a:schemeClr val="bg1"/>
                </a:solidFill>
                <a:latin typeface="Arial" panose="020B0604020202020204" pitchFamily="34" charset="0"/>
                <a:cs typeface="Arial" panose="020B0604020202020204" pitchFamily="34" charset="0"/>
              </a:rPr>
              <a:t>    "The </a:t>
            </a:r>
            <a:r>
              <a:rPr lang="en-US" sz="800" dirty="0" err="1">
                <a:solidFill>
                  <a:schemeClr val="bg1"/>
                </a:solidFill>
                <a:latin typeface="Arial" panose="020B0604020202020204" pitchFamily="34" charset="0"/>
                <a:cs typeface="Arial" panose="020B0604020202020204" pitchFamily="34" charset="0"/>
              </a:rPr>
              <a:t>JavaJam</a:t>
            </a:r>
            <a:r>
              <a:rPr lang="en-US" sz="800" dirty="0">
                <a:solidFill>
                  <a:schemeClr val="bg1"/>
                </a:solidFill>
                <a:latin typeface="Arial" panose="020B0604020202020204" pitchFamily="34" charset="0"/>
                <a:cs typeface="Arial" panose="020B0604020202020204" pitchFamily="34" charset="0"/>
              </a:rPr>
              <a:t> Team\r\n------------------------\r\n";</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//Send the confirmation message to the client</a:t>
            </a:r>
          </a:p>
          <a:p>
            <a:pPr>
              <a:buNone/>
            </a:pPr>
            <a:r>
              <a:rPr lang="en-US" sz="800" dirty="0">
                <a:solidFill>
                  <a:schemeClr val="bg1"/>
                </a:solidFill>
                <a:latin typeface="Arial" panose="020B0604020202020204" pitchFamily="34" charset="0"/>
                <a:cs typeface="Arial" panose="020B0604020202020204" pitchFamily="34" charset="0"/>
              </a:rPr>
              <a:t>//replace email address with your email address</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headerToClient</a:t>
            </a:r>
            <a:r>
              <a:rPr lang="en-US" sz="800" dirty="0">
                <a:solidFill>
                  <a:schemeClr val="bg1"/>
                </a:solidFill>
                <a:latin typeface="Arial" panose="020B0604020202020204" pitchFamily="34" charset="0"/>
                <a:cs typeface="Arial" panose="020B0604020202020204" pitchFamily="34" charset="0"/>
              </a:rPr>
              <a:t> = "From: youremail@marymount.edu\r\n";</a:t>
            </a:r>
          </a:p>
          <a:p>
            <a:pPr>
              <a:buNone/>
            </a:pPr>
            <a:r>
              <a:rPr lang="en-US" sz="800" dirty="0">
                <a:solidFill>
                  <a:schemeClr val="bg1"/>
                </a:solidFill>
                <a:latin typeface="Arial" panose="020B0604020202020204" pitchFamily="34" charset="0"/>
                <a:cs typeface="Arial" panose="020B0604020202020204" pitchFamily="34" charset="0"/>
              </a:rPr>
              <a:t>mail($_POST['</a:t>
            </a:r>
            <a:r>
              <a:rPr lang="en-US" sz="800" dirty="0" err="1">
                <a:solidFill>
                  <a:schemeClr val="bg1"/>
                </a:solidFill>
                <a:latin typeface="Arial" panose="020B0604020202020204" pitchFamily="34" charset="0"/>
                <a:cs typeface="Arial" panose="020B0604020202020204" pitchFamily="34" charset="0"/>
              </a:rPr>
              <a:t>myEmail</a:t>
            </a: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messageToClient</a:t>
            </a: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headerToClient</a:t>
            </a:r>
            <a:r>
              <a:rPr lang="en-US" sz="800" dirty="0">
                <a:solidFill>
                  <a:schemeClr val="bg1"/>
                </a:solidFill>
                <a:latin typeface="Arial" panose="020B0604020202020204" pitchFamily="34" charset="0"/>
                <a:cs typeface="Arial" panose="020B0604020202020204" pitchFamily="34" charset="0"/>
              </a:rPr>
              <a:t>);</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//Transform the confirmation message to the client into XHTML format and display it</a:t>
            </a:r>
          </a:p>
          <a:p>
            <a:pPr>
              <a:buNone/>
            </a:pPr>
            <a:r>
              <a:rPr lang="en-US" sz="800" dirty="0">
                <a:solidFill>
                  <a:schemeClr val="bg1"/>
                </a:solidFill>
                <a:latin typeface="Arial" panose="020B0604020202020204" pitchFamily="34" charset="0"/>
                <a:cs typeface="Arial" panose="020B0604020202020204" pitchFamily="34" charset="0"/>
              </a:rPr>
              <a:t>$display = </a:t>
            </a:r>
            <a:r>
              <a:rPr lang="en-US" sz="800" dirty="0" err="1">
                <a:solidFill>
                  <a:schemeClr val="bg1"/>
                </a:solidFill>
                <a:latin typeface="Arial" panose="020B0604020202020204" pitchFamily="34" charset="0"/>
                <a:cs typeface="Arial" panose="020B0604020202020204" pitchFamily="34" charset="0"/>
              </a:rPr>
              <a:t>str_replace</a:t>
            </a:r>
            <a:r>
              <a:rPr lang="en-US" sz="800" dirty="0">
                <a:solidFill>
                  <a:schemeClr val="bg1"/>
                </a:solidFill>
                <a:latin typeface="Arial" panose="020B0604020202020204" pitchFamily="34" charset="0"/>
                <a:cs typeface="Arial" panose="020B0604020202020204" pitchFamily="34" charset="0"/>
              </a:rPr>
              <a:t>("\r\n", "&lt;</a:t>
            </a:r>
            <a:r>
              <a:rPr lang="en-US" sz="800" dirty="0" err="1">
                <a:solidFill>
                  <a:schemeClr val="bg1"/>
                </a:solidFill>
                <a:latin typeface="Arial" panose="020B0604020202020204" pitchFamily="34" charset="0"/>
                <a:cs typeface="Arial" panose="020B0604020202020204" pitchFamily="34" charset="0"/>
              </a:rPr>
              <a:t>br</a:t>
            </a:r>
            <a:r>
              <a:rPr lang="en-US" sz="800" dirty="0">
                <a:solidFill>
                  <a:schemeClr val="bg1"/>
                </a:solidFill>
                <a:latin typeface="Arial" panose="020B0604020202020204" pitchFamily="34" charset="0"/>
                <a:cs typeface="Arial" panose="020B0604020202020204" pitchFamily="34" charset="0"/>
              </a:rPr>
              <a:t> /&gt;\r\n", $</a:t>
            </a:r>
            <a:r>
              <a:rPr lang="en-US" sz="800" dirty="0" err="1">
                <a:solidFill>
                  <a:schemeClr val="bg1"/>
                </a:solidFill>
                <a:latin typeface="Arial" panose="020B0604020202020204" pitchFamily="34" charset="0"/>
                <a:cs typeface="Arial" panose="020B0604020202020204" pitchFamily="34" charset="0"/>
              </a:rPr>
              <a:t>messageToClient</a:t>
            </a:r>
            <a:r>
              <a:rPr lang="en-US" sz="800" dirty="0">
                <a:solidFill>
                  <a:schemeClr val="bg1"/>
                </a:solidFill>
                <a:latin typeface="Arial" panose="020B0604020202020204" pitchFamily="34" charset="0"/>
                <a:cs typeface="Arial" panose="020B0604020202020204" pitchFamily="34" charset="0"/>
              </a:rPr>
              <a:t>);</a:t>
            </a:r>
          </a:p>
          <a:p>
            <a:pPr>
              <a:buNone/>
            </a:pPr>
            <a:r>
              <a:rPr lang="en-US" sz="800" dirty="0">
                <a:solidFill>
                  <a:schemeClr val="bg1"/>
                </a:solidFill>
                <a:latin typeface="Arial" panose="020B0604020202020204" pitchFamily="34" charset="0"/>
                <a:cs typeface="Arial" panose="020B0604020202020204" pitchFamily="34" charset="0"/>
              </a:rPr>
              <a:t>$display =</a:t>
            </a:r>
          </a:p>
          <a:p>
            <a:pPr>
              <a:buNone/>
            </a:pPr>
            <a:r>
              <a:rPr lang="en-US" sz="800" dirty="0">
                <a:solidFill>
                  <a:schemeClr val="bg1"/>
                </a:solidFill>
                <a:latin typeface="Arial" panose="020B0604020202020204" pitchFamily="34" charset="0"/>
                <a:cs typeface="Arial" panose="020B0604020202020204" pitchFamily="34" charset="0"/>
              </a:rPr>
              <a:t>    "&lt;html&gt;&lt;head&gt;&lt;title&gt;Your Message&lt;/title&gt;&lt;/head&gt;&lt;body&gt;&lt;</a:t>
            </a:r>
            <a:r>
              <a:rPr lang="en-US" sz="800" dirty="0" err="1">
                <a:solidFill>
                  <a:schemeClr val="bg1"/>
                </a:solidFill>
                <a:latin typeface="Arial" panose="020B0604020202020204" pitchFamily="34" charset="0"/>
                <a:cs typeface="Arial" panose="020B0604020202020204" pitchFamily="34" charset="0"/>
              </a:rPr>
              <a:t>tt</a:t>
            </a:r>
            <a:r>
              <a:rPr lang="en-US" sz="800" dirty="0">
                <a:solidFill>
                  <a:schemeClr val="bg1"/>
                </a:solidFill>
                <a:latin typeface="Arial" panose="020B0604020202020204" pitchFamily="34" charset="0"/>
                <a:cs typeface="Arial" panose="020B0604020202020204" pitchFamily="34" charset="0"/>
              </a:rPr>
              <a:t>&gt;".</a:t>
            </a:r>
          </a:p>
          <a:p>
            <a:pPr>
              <a:buNone/>
            </a:pPr>
            <a:r>
              <a:rPr lang="en-US" sz="800" dirty="0">
                <a:solidFill>
                  <a:schemeClr val="bg1"/>
                </a:solidFill>
                <a:latin typeface="Arial" panose="020B0604020202020204" pitchFamily="34" charset="0"/>
                <a:cs typeface="Arial" panose="020B0604020202020204" pitchFamily="34" charset="0"/>
              </a:rPr>
              <a:t>    $display.</a:t>
            </a:r>
          </a:p>
          <a:p>
            <a:pPr>
              <a:buNone/>
            </a:pPr>
            <a:r>
              <a:rPr lang="en-US" sz="800" dirty="0">
                <a:solidFill>
                  <a:schemeClr val="bg1"/>
                </a:solidFill>
                <a:latin typeface="Arial" panose="020B0604020202020204" pitchFamily="34" charset="0"/>
                <a:cs typeface="Arial" panose="020B0604020202020204" pitchFamily="34" charset="0"/>
              </a:rPr>
              <a:t>    "&lt;/</a:t>
            </a:r>
            <a:r>
              <a:rPr lang="en-US" sz="800" dirty="0" err="1">
                <a:solidFill>
                  <a:schemeClr val="bg1"/>
                </a:solidFill>
                <a:latin typeface="Arial" panose="020B0604020202020204" pitchFamily="34" charset="0"/>
                <a:cs typeface="Arial" panose="020B0604020202020204" pitchFamily="34" charset="0"/>
              </a:rPr>
              <a:t>tt</a:t>
            </a:r>
            <a:r>
              <a:rPr lang="en-US" sz="800" dirty="0">
                <a:solidFill>
                  <a:schemeClr val="bg1"/>
                </a:solidFill>
                <a:latin typeface="Arial" panose="020B0604020202020204" pitchFamily="34" charset="0"/>
                <a:cs typeface="Arial" panose="020B0604020202020204" pitchFamily="34" charset="0"/>
              </a:rPr>
              <a:t>&gt;&lt;/body&gt;&lt;/html&gt;";</a:t>
            </a:r>
          </a:p>
          <a:p>
            <a:pPr>
              <a:buNone/>
            </a:pPr>
            <a:r>
              <a:rPr lang="en-US" sz="800" dirty="0">
                <a:solidFill>
                  <a:schemeClr val="bg1"/>
                </a:solidFill>
                <a:latin typeface="Arial" panose="020B0604020202020204" pitchFamily="34" charset="0"/>
                <a:cs typeface="Arial" panose="020B0604020202020204" pitchFamily="34" charset="0"/>
              </a:rPr>
              <a:t>echo $display;</a:t>
            </a:r>
          </a:p>
          <a:p>
            <a:pPr>
              <a:buNone/>
            </a:pPr>
            <a:endParaRPr lang="en-US" sz="800" dirty="0">
              <a:solidFill>
                <a:schemeClr val="bg1"/>
              </a:solidFill>
              <a:latin typeface="Arial" panose="020B0604020202020204" pitchFamily="34" charset="0"/>
              <a:cs typeface="Arial" panose="020B0604020202020204" pitchFamily="34" charset="0"/>
            </a:endParaRPr>
          </a:p>
          <a:p>
            <a:pPr>
              <a:buNone/>
            </a:pPr>
            <a:r>
              <a:rPr lang="en-US" sz="800" dirty="0">
                <a:solidFill>
                  <a:schemeClr val="bg1"/>
                </a:solidFill>
                <a:latin typeface="Arial" panose="020B0604020202020204" pitchFamily="34" charset="0"/>
                <a:cs typeface="Arial" panose="020B0604020202020204" pitchFamily="34" charset="0"/>
              </a:rPr>
              <a:t>//Log the message in a file called log.txt on the web server</a:t>
            </a:r>
          </a:p>
          <a:p>
            <a:pPr>
              <a:buNone/>
            </a:pP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fileVar</a:t>
            </a:r>
            <a:r>
              <a:rPr lang="en-US" sz="800" dirty="0">
                <a:solidFill>
                  <a:schemeClr val="bg1"/>
                </a:solidFill>
                <a:latin typeface="Arial" panose="020B0604020202020204" pitchFamily="34" charset="0"/>
                <a:cs typeface="Arial" panose="020B0604020202020204" pitchFamily="34" charset="0"/>
              </a:rPr>
              <a:t> = </a:t>
            </a:r>
            <a:r>
              <a:rPr lang="en-US" sz="800" dirty="0" err="1">
                <a:solidFill>
                  <a:schemeClr val="bg1"/>
                </a:solidFill>
                <a:latin typeface="Arial" panose="020B0604020202020204" pitchFamily="34" charset="0"/>
                <a:cs typeface="Arial" panose="020B0604020202020204" pitchFamily="34" charset="0"/>
              </a:rPr>
              <a:t>fopen</a:t>
            </a:r>
            <a:r>
              <a:rPr lang="en-US" sz="800" dirty="0">
                <a:solidFill>
                  <a:schemeClr val="bg1"/>
                </a:solidFill>
                <a:latin typeface="Arial" panose="020B0604020202020204" pitchFamily="34" charset="0"/>
                <a:cs typeface="Arial" panose="020B0604020202020204" pitchFamily="34" charset="0"/>
              </a:rPr>
              <a:t>("../data/log.txt", "a")</a:t>
            </a:r>
          </a:p>
          <a:p>
            <a:pPr>
              <a:buNone/>
            </a:pPr>
            <a:r>
              <a:rPr lang="en-US" sz="800" dirty="0">
                <a:solidFill>
                  <a:schemeClr val="bg1"/>
                </a:solidFill>
                <a:latin typeface="Arial" panose="020B0604020202020204" pitchFamily="34" charset="0"/>
                <a:cs typeface="Arial" panose="020B0604020202020204" pitchFamily="34" charset="0"/>
              </a:rPr>
              <a:t>    or die("Error: Could not open the log file.");</a:t>
            </a:r>
          </a:p>
          <a:p>
            <a:pPr>
              <a:buNone/>
            </a:pPr>
            <a:r>
              <a:rPr lang="en-US" sz="800" dirty="0" err="1">
                <a:solidFill>
                  <a:schemeClr val="bg1"/>
                </a:solidFill>
                <a:latin typeface="Arial" panose="020B0604020202020204" pitchFamily="34" charset="0"/>
                <a:cs typeface="Arial" panose="020B0604020202020204" pitchFamily="34" charset="0"/>
              </a:rPr>
              <a:t>fwrite</a:t>
            </a: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fileVar</a:t>
            </a:r>
            <a:r>
              <a:rPr lang="en-US" sz="800" dirty="0">
                <a:solidFill>
                  <a:schemeClr val="bg1"/>
                </a:solidFill>
                <a:latin typeface="Arial" panose="020B0604020202020204" pitchFamily="34" charset="0"/>
                <a:cs typeface="Arial" panose="020B0604020202020204" pitchFamily="34" charset="0"/>
              </a:rPr>
              <a:t>, "\n-------------------------------------------------------\n")</a:t>
            </a:r>
          </a:p>
          <a:p>
            <a:pPr>
              <a:buNone/>
            </a:pPr>
            <a:r>
              <a:rPr lang="en-US" sz="800" dirty="0">
                <a:solidFill>
                  <a:schemeClr val="bg1"/>
                </a:solidFill>
                <a:latin typeface="Arial" panose="020B0604020202020204" pitchFamily="34" charset="0"/>
                <a:cs typeface="Arial" panose="020B0604020202020204" pitchFamily="34" charset="0"/>
              </a:rPr>
              <a:t>    or die("Error: Could not write to the log file.");</a:t>
            </a:r>
          </a:p>
          <a:p>
            <a:pPr>
              <a:buNone/>
            </a:pPr>
            <a:r>
              <a:rPr lang="en-US" sz="800" dirty="0" err="1">
                <a:solidFill>
                  <a:schemeClr val="bg1"/>
                </a:solidFill>
                <a:latin typeface="Arial" panose="020B0604020202020204" pitchFamily="34" charset="0"/>
                <a:cs typeface="Arial" panose="020B0604020202020204" pitchFamily="34" charset="0"/>
              </a:rPr>
              <a:t>fwrite</a:t>
            </a: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fileVar</a:t>
            </a:r>
            <a:r>
              <a:rPr lang="en-US" sz="800" dirty="0">
                <a:solidFill>
                  <a:schemeClr val="bg1"/>
                </a:solidFill>
                <a:latin typeface="Arial" panose="020B0604020202020204" pitchFamily="34" charset="0"/>
                <a:cs typeface="Arial" panose="020B0604020202020204" pitchFamily="34" charset="0"/>
              </a:rPr>
              <a:t>, "Date received: ".date("</a:t>
            </a:r>
            <a:r>
              <a:rPr lang="en-US" sz="800" dirty="0" err="1">
                <a:solidFill>
                  <a:schemeClr val="bg1"/>
                </a:solidFill>
                <a:latin typeface="Arial" panose="020B0604020202020204" pitchFamily="34" charset="0"/>
                <a:cs typeface="Arial" panose="020B0604020202020204" pitchFamily="34" charset="0"/>
              </a:rPr>
              <a:t>jS</a:t>
            </a:r>
            <a:r>
              <a:rPr lang="en-US" sz="800" dirty="0">
                <a:solidFill>
                  <a:schemeClr val="bg1"/>
                </a:solidFill>
                <a:latin typeface="Arial" panose="020B0604020202020204" pitchFamily="34" charset="0"/>
                <a:cs typeface="Arial" panose="020B0604020202020204" pitchFamily="34" charset="0"/>
              </a:rPr>
              <a:t> \of F, Y \a\\t H:i:s\n"))</a:t>
            </a:r>
          </a:p>
          <a:p>
            <a:pPr>
              <a:buNone/>
            </a:pPr>
            <a:r>
              <a:rPr lang="en-US" sz="800" dirty="0">
                <a:solidFill>
                  <a:schemeClr val="bg1"/>
                </a:solidFill>
                <a:latin typeface="Arial" panose="020B0604020202020204" pitchFamily="34" charset="0"/>
                <a:cs typeface="Arial" panose="020B0604020202020204" pitchFamily="34" charset="0"/>
              </a:rPr>
              <a:t>    or die("Error: Could not write to the log file.");</a:t>
            </a:r>
          </a:p>
          <a:p>
            <a:pPr>
              <a:buNone/>
            </a:pPr>
            <a:r>
              <a:rPr lang="en-US" sz="800" dirty="0" err="1">
                <a:solidFill>
                  <a:schemeClr val="bg1"/>
                </a:solidFill>
                <a:latin typeface="Arial" panose="020B0604020202020204" pitchFamily="34" charset="0"/>
                <a:cs typeface="Arial" panose="020B0604020202020204" pitchFamily="34" charset="0"/>
              </a:rPr>
              <a:t>fwrite</a:t>
            </a:r>
            <a:r>
              <a:rPr lang="en-US" sz="800" dirty="0">
                <a:solidFill>
                  <a:schemeClr val="bg1"/>
                </a:solidFill>
                <a:latin typeface="Arial" panose="020B0604020202020204" pitchFamily="34" charset="0"/>
                <a:cs typeface="Arial" panose="020B0604020202020204" pitchFamily="34" charset="0"/>
              </a:rPr>
              <a:t>($</a:t>
            </a:r>
            <a:r>
              <a:rPr lang="en-US" sz="800" dirty="0" err="1">
                <a:solidFill>
                  <a:schemeClr val="bg1"/>
                </a:solidFill>
                <a:latin typeface="Arial" panose="020B0604020202020204" pitchFamily="34" charset="0"/>
                <a:cs typeface="Arial" panose="020B0604020202020204" pitchFamily="34" charset="0"/>
              </a:rPr>
              <a:t>fileVar</a:t>
            </a:r>
            <a:r>
              <a:rPr lang="en-US" sz="800" dirty="0">
                <a:solidFill>
                  <a:schemeClr val="bg1"/>
                </a:solidFill>
                <a:latin typeface="Arial" panose="020B0604020202020204" pitchFamily="34" charset="0"/>
                <a:cs typeface="Arial" panose="020B0604020202020204" pitchFamily="34" charset="0"/>
              </a:rPr>
              <a:t>, $</a:t>
            </a:r>
            <a:r>
              <a:rPr lang="en-US" sz="800" dirty="0" err="1">
                <a:solidFill>
                  <a:schemeClr val="bg1"/>
                </a:solidFill>
                <a:latin typeface="Arial" panose="020B0604020202020204" pitchFamily="34" charset="0"/>
                <a:cs typeface="Arial" panose="020B0604020202020204" pitchFamily="34" charset="0"/>
              </a:rPr>
              <a:t>messageToBusiness</a:t>
            </a:r>
            <a:r>
              <a:rPr lang="en-US" sz="800" dirty="0">
                <a:solidFill>
                  <a:schemeClr val="bg1"/>
                </a:solidFill>
                <a:latin typeface="Arial" panose="020B0604020202020204" pitchFamily="34" charset="0"/>
                <a:cs typeface="Arial" panose="020B0604020202020204" pitchFamily="34" charset="0"/>
              </a:rPr>
              <a:t>)</a:t>
            </a:r>
          </a:p>
          <a:p>
            <a:pPr>
              <a:buNone/>
            </a:pPr>
            <a:r>
              <a:rPr lang="en-US" sz="800" dirty="0">
                <a:solidFill>
                  <a:schemeClr val="bg1"/>
                </a:solidFill>
                <a:latin typeface="Arial" panose="020B0604020202020204" pitchFamily="34" charset="0"/>
                <a:cs typeface="Arial" panose="020B0604020202020204" pitchFamily="34" charset="0"/>
              </a:rPr>
              <a:t>    or die("Error: Could not write to the log file.");</a:t>
            </a:r>
          </a:p>
          <a:p>
            <a:pPr>
              <a:buNone/>
            </a:pPr>
            <a:r>
              <a:rPr lang="en-US" sz="800" dirty="0">
                <a:solidFill>
                  <a:schemeClr val="bg1"/>
                </a:solidFill>
                <a:latin typeface="Arial" panose="020B0604020202020204" pitchFamily="34" charset="0"/>
                <a:cs typeface="Arial" panose="020B0604020202020204" pitchFamily="34" charset="0"/>
              </a:rPr>
              <a:t>?&gt;</a:t>
            </a:r>
          </a:p>
        </p:txBody>
      </p:sp>
      <p:sp>
        <p:nvSpPr>
          <p:cNvPr id="4" name="TextBox 3"/>
          <p:cNvSpPr txBox="1"/>
          <p:nvPr/>
        </p:nvSpPr>
        <p:spPr>
          <a:xfrm>
            <a:off x="5727701" y="960347"/>
            <a:ext cx="3261946"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Replace information noted by &lt;your email&gt;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Create as a .</a:t>
            </a:r>
            <a:r>
              <a:rPr lang="en-US" sz="1400" dirty="0" err="1"/>
              <a:t>php</a:t>
            </a:r>
            <a:r>
              <a:rPr lang="en-US" sz="1400" dirty="0"/>
              <a:t> page and save in </a:t>
            </a:r>
            <a:r>
              <a:rPr lang="en-US" sz="1400" dirty="0" err="1"/>
              <a:t>js</a:t>
            </a:r>
            <a:r>
              <a:rPr lang="en-US" sz="1400" dirty="0"/>
              <a:t> folder</a:t>
            </a:r>
          </a:p>
        </p:txBody>
      </p:sp>
      <p:sp>
        <p:nvSpPr>
          <p:cNvPr id="7" name="Left Arrow 6"/>
          <p:cNvSpPr/>
          <p:nvPr/>
        </p:nvSpPr>
        <p:spPr bwMode="auto">
          <a:xfrm>
            <a:off x="5822461" y="2349795"/>
            <a:ext cx="1295400" cy="533400"/>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email address</a:t>
            </a:r>
          </a:p>
        </p:txBody>
      </p:sp>
      <p:sp>
        <p:nvSpPr>
          <p:cNvPr id="9" name="Left Arrow 8"/>
          <p:cNvSpPr/>
          <p:nvPr/>
        </p:nvSpPr>
        <p:spPr bwMode="auto">
          <a:xfrm>
            <a:off x="5822461" y="4038600"/>
            <a:ext cx="1295400" cy="533400"/>
          </a:xfrm>
          <a:prstGeom prst="lef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email address</a:t>
            </a:r>
          </a:p>
        </p:txBody>
      </p:sp>
    </p:spTree>
    <p:extLst>
      <p:ext uri="{BB962C8B-B14F-4D97-AF65-F5344CB8AC3E}">
        <p14:creationId xmlns:p14="http://schemas.microsoft.com/office/powerpoint/2010/main" val="302799315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(javajam11) Chapter 11</a:t>
            </a:r>
          </a:p>
        </p:txBody>
      </p:sp>
      <p:sp>
        <p:nvSpPr>
          <p:cNvPr id="4" name="Rectangle 3"/>
          <p:cNvSpPr/>
          <p:nvPr/>
        </p:nvSpPr>
        <p:spPr>
          <a:xfrm>
            <a:off x="251178" y="651808"/>
            <a:ext cx="8435622" cy="1754326"/>
          </a:xfrm>
          <a:prstGeom prst="rect">
            <a:avLst/>
          </a:prstGeom>
        </p:spPr>
        <p:txBody>
          <a:bodyPr wrap="square">
            <a:spAutoFit/>
          </a:bodyPr>
          <a:lstStyle/>
          <a:p>
            <a:r>
              <a:rPr lang="en-US" sz="1200" dirty="0">
                <a:latin typeface="+mn-lt"/>
              </a:rPr>
              <a:t>You have three tasks in this case study: </a:t>
            </a:r>
          </a:p>
          <a:p>
            <a:pPr marL="228600" indent="-228600">
              <a:buAutoNum type="arabicPeriod"/>
            </a:pPr>
            <a:r>
              <a:rPr lang="en-US" sz="1200" dirty="0">
                <a:latin typeface="+mn-lt"/>
              </a:rPr>
              <a:t>Create a new folder for this </a:t>
            </a:r>
            <a:r>
              <a:rPr lang="en-US" sz="1200" dirty="0" err="1">
                <a:latin typeface="+mn-lt"/>
              </a:rPr>
              <a:t>JavaJam</a:t>
            </a:r>
            <a:r>
              <a:rPr lang="en-US" sz="1200" dirty="0">
                <a:latin typeface="+mn-lt"/>
              </a:rPr>
              <a:t> case study. </a:t>
            </a:r>
          </a:p>
          <a:p>
            <a:pPr marL="228600" indent="-228600">
              <a:buAutoNum type="arabicPeriod"/>
            </a:pPr>
            <a:r>
              <a:rPr lang="en-US" sz="1200" dirty="0">
                <a:latin typeface="+mn-lt"/>
              </a:rPr>
              <a:t>Modify the style sheet (javajam.css) to configure style rules for an audio element. </a:t>
            </a:r>
          </a:p>
          <a:p>
            <a:pPr marL="228600" indent="-228600">
              <a:buAutoNum type="arabicPeriod"/>
            </a:pPr>
            <a:r>
              <a:rPr lang="en-US" sz="1200" dirty="0">
                <a:latin typeface="+mn-lt"/>
              </a:rPr>
              <a:t>Configure the Music page (music.html) to play audio files.</a:t>
            </a:r>
          </a:p>
          <a:p>
            <a:endParaRPr lang="en-US" sz="1200" dirty="0">
              <a:latin typeface="+mn-lt"/>
            </a:endParaRPr>
          </a:p>
          <a:p>
            <a:r>
              <a:rPr lang="en-US" sz="1200" dirty="0">
                <a:latin typeface="+mn-lt"/>
              </a:rPr>
              <a:t> Figure 11.24 shows the Music page with the audio players.</a:t>
            </a:r>
          </a:p>
          <a:p>
            <a:endParaRPr lang="en-US" sz="1200" dirty="0">
              <a:latin typeface="+mn-lt"/>
            </a:endParaRPr>
          </a:p>
          <a:p>
            <a:endParaRPr lang="en-US" sz="1200" dirty="0">
              <a:latin typeface="+mn-lt"/>
            </a:endParaRPr>
          </a:p>
          <a:p>
            <a:r>
              <a:rPr lang="en-US" sz="1200" dirty="0">
                <a:latin typeface="+mn-lt"/>
              </a:rPr>
              <a:t>Task 1: Create a audio folder within javajam11, download, extract files at this </a:t>
            </a:r>
            <a:r>
              <a:rPr lang="en-US" sz="1200" dirty="0">
                <a:latin typeface="+mn-lt"/>
                <a:hlinkClick r:id="rId2"/>
              </a:rPr>
              <a:t>link: javajam11starter.zip</a:t>
            </a:r>
            <a:r>
              <a:rPr lang="en-US" sz="1200" dirty="0">
                <a:latin typeface="+mn-lt"/>
              </a:rPr>
              <a:t>, and place in audio folder.</a:t>
            </a:r>
          </a:p>
        </p:txBody>
      </p:sp>
      <p:pic>
        <p:nvPicPr>
          <p:cNvPr id="8" name="Picture 7"/>
          <p:cNvPicPr>
            <a:picLocks noChangeAspect="1"/>
          </p:cNvPicPr>
          <p:nvPr/>
        </p:nvPicPr>
        <p:blipFill>
          <a:blip r:embed="rId3"/>
          <a:stretch>
            <a:fillRect/>
          </a:stretch>
        </p:blipFill>
        <p:spPr>
          <a:xfrm>
            <a:off x="2421114" y="2721571"/>
            <a:ext cx="3562350" cy="3695700"/>
          </a:xfrm>
          <a:prstGeom prst="rect">
            <a:avLst/>
          </a:prstGeom>
        </p:spPr>
      </p:pic>
    </p:spTree>
    <p:extLst>
      <p:ext uri="{BB962C8B-B14F-4D97-AF65-F5344CB8AC3E}">
        <p14:creationId xmlns:p14="http://schemas.microsoft.com/office/powerpoint/2010/main" val="201326196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Mini-Project 4 (javajam11) Site Setup</a:t>
            </a:r>
          </a:p>
        </p:txBody>
      </p:sp>
      <p:pic>
        <p:nvPicPr>
          <p:cNvPr id="3" name="Picture 2"/>
          <p:cNvPicPr>
            <a:picLocks noChangeAspect="1"/>
          </p:cNvPicPr>
          <p:nvPr/>
        </p:nvPicPr>
        <p:blipFill>
          <a:blip r:embed="rId2"/>
          <a:stretch>
            <a:fillRect/>
          </a:stretch>
        </p:blipFill>
        <p:spPr>
          <a:xfrm>
            <a:off x="762000" y="1447800"/>
            <a:ext cx="2286000" cy="4072411"/>
          </a:xfrm>
          <a:prstGeom prst="rect">
            <a:avLst/>
          </a:prstGeom>
        </p:spPr>
      </p:pic>
      <p:pic>
        <p:nvPicPr>
          <p:cNvPr id="5" name="Picture 4"/>
          <p:cNvPicPr>
            <a:picLocks noChangeAspect="1"/>
          </p:cNvPicPr>
          <p:nvPr/>
        </p:nvPicPr>
        <p:blipFill>
          <a:blip r:embed="rId3"/>
          <a:stretch>
            <a:fillRect/>
          </a:stretch>
        </p:blipFill>
        <p:spPr>
          <a:xfrm>
            <a:off x="3313889" y="2885727"/>
            <a:ext cx="2609850" cy="2753073"/>
          </a:xfrm>
          <a:prstGeom prst="rect">
            <a:avLst/>
          </a:prstGeom>
        </p:spPr>
      </p:pic>
      <p:sp>
        <p:nvSpPr>
          <p:cNvPr id="8" name="Arrow: Left 7"/>
          <p:cNvSpPr/>
          <p:nvPr/>
        </p:nvSpPr>
        <p:spPr bwMode="auto">
          <a:xfrm>
            <a:off x="1789888" y="2928763"/>
            <a:ext cx="1524000" cy="2667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Arrow: Left 8"/>
          <p:cNvSpPr/>
          <p:nvPr/>
        </p:nvSpPr>
        <p:spPr bwMode="auto">
          <a:xfrm>
            <a:off x="4876800" y="3551323"/>
            <a:ext cx="1371599" cy="2667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4" name="Picture 3"/>
          <p:cNvPicPr>
            <a:picLocks noChangeAspect="1"/>
          </p:cNvPicPr>
          <p:nvPr/>
        </p:nvPicPr>
        <p:blipFill>
          <a:blip r:embed="rId4"/>
          <a:stretch>
            <a:fillRect/>
          </a:stretch>
        </p:blipFill>
        <p:spPr>
          <a:xfrm>
            <a:off x="6248399" y="2885727"/>
            <a:ext cx="2252662" cy="3760642"/>
          </a:xfrm>
          <a:prstGeom prst="rect">
            <a:avLst/>
          </a:prstGeom>
        </p:spPr>
      </p:pic>
    </p:spTree>
    <p:extLst>
      <p:ext uri="{BB962C8B-B14F-4D97-AF65-F5344CB8AC3E}">
        <p14:creationId xmlns:p14="http://schemas.microsoft.com/office/powerpoint/2010/main" val="90417226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8" y="133239"/>
            <a:ext cx="7902222" cy="387798"/>
          </a:xfrm>
        </p:spPr>
        <p:txBody>
          <a:bodyPr>
            <a:normAutofit/>
          </a:bodyPr>
          <a:lstStyle/>
          <a:p>
            <a:r>
              <a:rPr lang="en-US" dirty="0" err="1"/>
              <a:t>JavaJam</a:t>
            </a:r>
            <a:r>
              <a:rPr lang="en-US" dirty="0"/>
              <a:t> Case Study MP4 (javajam11) Chapter 11</a:t>
            </a:r>
          </a:p>
        </p:txBody>
      </p:sp>
      <p:sp>
        <p:nvSpPr>
          <p:cNvPr id="4" name="Rectangle 3"/>
          <p:cNvSpPr/>
          <p:nvPr/>
        </p:nvSpPr>
        <p:spPr>
          <a:xfrm>
            <a:off x="225778" y="533400"/>
            <a:ext cx="4501159" cy="4154984"/>
          </a:xfrm>
          <a:prstGeom prst="rect">
            <a:avLst/>
          </a:prstGeom>
        </p:spPr>
        <p:txBody>
          <a:bodyPr wrap="square">
            <a:spAutoFit/>
          </a:bodyPr>
          <a:lstStyle/>
          <a:p>
            <a:r>
              <a:rPr lang="en-US" sz="1200" dirty="0">
                <a:solidFill>
                  <a:schemeClr val="tx2"/>
                </a:solidFill>
                <a:latin typeface="+mn-lt"/>
              </a:rPr>
              <a:t>Task 2: </a:t>
            </a:r>
            <a:r>
              <a:rPr lang="en-US" sz="1200" dirty="0">
                <a:latin typeface="+mn-lt"/>
              </a:rPr>
              <a:t>Configure the CSS. Modify the external style sheet (javajam.css). Open javajam.css in a text editor. Create an audio element selector with block display and 1em of top margin. Add comment for added instruction</a:t>
            </a:r>
          </a:p>
          <a:p>
            <a:r>
              <a:rPr lang="en-US" sz="1200" dirty="0">
                <a:latin typeface="+mn-lt"/>
              </a:rPr>
              <a:t>(place before @media only screen and (max-width: 1024px))</a:t>
            </a:r>
          </a:p>
          <a:p>
            <a:r>
              <a:rPr lang="en-US" sz="1200" dirty="0">
                <a:latin typeface="+mn-lt"/>
              </a:rPr>
              <a:t>Save the javajam.css file. </a:t>
            </a:r>
          </a:p>
          <a:p>
            <a:endParaRPr lang="en-US" sz="1200" dirty="0">
              <a:latin typeface="+mn-lt"/>
            </a:endParaRPr>
          </a:p>
          <a:p>
            <a:r>
              <a:rPr lang="en-US" sz="1200" dirty="0">
                <a:solidFill>
                  <a:schemeClr val="tx2"/>
                </a:solidFill>
                <a:latin typeface="+mn-lt"/>
              </a:rPr>
              <a:t>Task 3: </a:t>
            </a:r>
            <a:r>
              <a:rPr lang="en-US" sz="1200" dirty="0">
                <a:latin typeface="+mn-lt"/>
              </a:rPr>
              <a:t>Update the Music Page. Open music.html in a text editor. Modify music.html so that two HTML5 audio controls display (see Figure 11.24). </a:t>
            </a:r>
          </a:p>
          <a:p>
            <a:r>
              <a:rPr lang="en-US" sz="1200" dirty="0">
                <a:latin typeface="+mn-lt"/>
              </a:rPr>
              <a:t>Refer to Hands-On Practice 11.3 when you create the audio control. Configure an audio control within the div about Melanie to play the melanie.mp3 or melanie.ogg file and provide a hyperlink to the melanie.mp3 file as a fallback if the audio element is not supported. </a:t>
            </a:r>
          </a:p>
          <a:p>
            <a:r>
              <a:rPr lang="en-US" sz="1200" dirty="0">
                <a:latin typeface="+mn-lt"/>
              </a:rPr>
              <a:t>Configure an audio control within the div about Greg to play the greg.mp3 or greg.ogg file and provide a hyperlink to the greg.mp3 file as a fallback if the audio element is not supported. </a:t>
            </a:r>
          </a:p>
          <a:p>
            <a:r>
              <a:rPr lang="en-US" sz="1200" dirty="0">
                <a:latin typeface="+mn-lt"/>
              </a:rPr>
              <a:t>Save the web page. </a:t>
            </a:r>
          </a:p>
          <a:p>
            <a:r>
              <a:rPr lang="en-US" sz="1200" dirty="0">
                <a:latin typeface="+mn-lt"/>
              </a:rPr>
              <a:t>Check your HTML syntax using the W3C validator (http://validator.w3.org). </a:t>
            </a:r>
          </a:p>
          <a:p>
            <a:r>
              <a:rPr lang="en-US" sz="1200" dirty="0">
                <a:latin typeface="+mn-lt"/>
              </a:rPr>
              <a:t>Correct and retest if necessary. Display the page in different browsers and play the audio files.</a:t>
            </a:r>
          </a:p>
        </p:txBody>
      </p:sp>
      <p:sp>
        <p:nvSpPr>
          <p:cNvPr id="5" name="Rectangle 4"/>
          <p:cNvSpPr/>
          <p:nvPr/>
        </p:nvSpPr>
        <p:spPr>
          <a:xfrm>
            <a:off x="5111885" y="667965"/>
            <a:ext cx="3740285" cy="269304"/>
          </a:xfrm>
          <a:prstGeom prst="rect">
            <a:avLst/>
          </a:prstGeom>
          <a:ln>
            <a:solidFill>
              <a:schemeClr val="accent1"/>
            </a:solidFill>
          </a:ln>
        </p:spPr>
        <p:txBody>
          <a:bodyPr wrap="square">
            <a:spAutoFit/>
          </a:bodyPr>
          <a:lstStyle/>
          <a:p>
            <a:r>
              <a:rPr lang="en-US" sz="1150" dirty="0">
                <a:latin typeface="+mn-lt"/>
              </a:rPr>
              <a:t>audio { display: block; margin-top: 1em; }</a:t>
            </a:r>
          </a:p>
        </p:txBody>
      </p:sp>
      <p:sp>
        <p:nvSpPr>
          <p:cNvPr id="6" name="Rectangle 5"/>
          <p:cNvSpPr/>
          <p:nvPr/>
        </p:nvSpPr>
        <p:spPr>
          <a:xfrm>
            <a:off x="5105400" y="1824422"/>
            <a:ext cx="3733800" cy="977191"/>
          </a:xfrm>
          <a:prstGeom prst="rect">
            <a:avLst/>
          </a:prstGeom>
          <a:ln>
            <a:solidFill>
              <a:schemeClr val="accent1"/>
            </a:solidFill>
          </a:ln>
        </p:spPr>
        <p:txBody>
          <a:bodyPr wrap="square">
            <a:spAutoFit/>
          </a:bodyPr>
          <a:lstStyle/>
          <a:p>
            <a:r>
              <a:rPr lang="en-US" sz="1150" dirty="0">
                <a:latin typeface="+mn-lt"/>
              </a:rPr>
              <a:t>&lt;audio controls="controls"&gt;</a:t>
            </a:r>
          </a:p>
          <a:p>
            <a:r>
              <a:rPr lang="en-US" sz="1150" dirty="0">
                <a:latin typeface="+mn-lt"/>
              </a:rPr>
              <a:t>  &lt;source </a:t>
            </a:r>
            <a:r>
              <a:rPr lang="en-US" sz="1150" dirty="0" err="1">
                <a:latin typeface="+mn-lt"/>
              </a:rPr>
              <a:t>src</a:t>
            </a:r>
            <a:r>
              <a:rPr lang="en-US" sz="1150" dirty="0">
                <a:latin typeface="+mn-lt"/>
              </a:rPr>
              <a:t>="audio/melanie.mp3" type="audio/mpeg"&gt;</a:t>
            </a:r>
          </a:p>
          <a:p>
            <a:r>
              <a:rPr lang="en-US" sz="1150" dirty="0">
                <a:latin typeface="+mn-lt"/>
              </a:rPr>
              <a:t>  &lt;source </a:t>
            </a:r>
            <a:r>
              <a:rPr lang="en-US" sz="1150" dirty="0" err="1">
                <a:latin typeface="+mn-lt"/>
              </a:rPr>
              <a:t>src</a:t>
            </a:r>
            <a:r>
              <a:rPr lang="en-US" sz="1150" dirty="0">
                <a:latin typeface="+mn-lt"/>
              </a:rPr>
              <a:t>="audio/melanie.ogg" type="audio/</a:t>
            </a:r>
            <a:r>
              <a:rPr lang="en-US" sz="1150" dirty="0" err="1">
                <a:latin typeface="+mn-lt"/>
              </a:rPr>
              <a:t>ogg</a:t>
            </a:r>
            <a:r>
              <a:rPr lang="en-US" sz="1150" dirty="0">
                <a:latin typeface="+mn-lt"/>
              </a:rPr>
              <a:t>"&gt;</a:t>
            </a:r>
          </a:p>
          <a:p>
            <a:r>
              <a:rPr lang="en-US" sz="1150" dirty="0">
                <a:latin typeface="+mn-lt"/>
              </a:rPr>
              <a:t>  &lt;a </a:t>
            </a:r>
            <a:r>
              <a:rPr lang="en-US" sz="1150" dirty="0" err="1">
                <a:latin typeface="+mn-lt"/>
              </a:rPr>
              <a:t>href</a:t>
            </a:r>
            <a:r>
              <a:rPr lang="en-US" sz="1150" dirty="0">
                <a:latin typeface="+mn-lt"/>
              </a:rPr>
              <a:t>="audio/melanie.mp3"&gt;Download&lt;/a&gt; (MP3)</a:t>
            </a:r>
          </a:p>
          <a:p>
            <a:r>
              <a:rPr lang="en-US" sz="1150" dirty="0">
                <a:latin typeface="+mn-lt"/>
              </a:rPr>
              <a:t>&lt;/audio&gt;</a:t>
            </a:r>
          </a:p>
        </p:txBody>
      </p:sp>
      <p:cxnSp>
        <p:nvCxnSpPr>
          <p:cNvPr id="15" name="Straight Arrow Connector 14"/>
          <p:cNvCxnSpPr>
            <a:cxnSpLocks/>
          </p:cNvCxnSpPr>
          <p:nvPr/>
        </p:nvCxnSpPr>
        <p:spPr>
          <a:xfrm flipV="1">
            <a:off x="4726937" y="2003427"/>
            <a:ext cx="384948" cy="179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4720010" y="800823"/>
            <a:ext cx="384948" cy="179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stretch>
            <a:fillRect/>
          </a:stretch>
        </p:blipFill>
        <p:spPr>
          <a:xfrm>
            <a:off x="4970995" y="3487611"/>
            <a:ext cx="3868205" cy="2514600"/>
          </a:xfrm>
          <a:prstGeom prst="rect">
            <a:avLst/>
          </a:prstGeom>
        </p:spPr>
      </p:pic>
    </p:spTree>
    <p:extLst>
      <p:ext uri="{BB962C8B-B14F-4D97-AF65-F5344CB8AC3E}">
        <p14:creationId xmlns:p14="http://schemas.microsoft.com/office/powerpoint/2010/main" val="38615238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2910" y="762000"/>
            <a:ext cx="7910512" cy="5687017"/>
          </a:xfrm>
          <a:prstGeom prst="rect">
            <a:avLst/>
          </a:prstGeom>
        </p:spPr>
      </p:pic>
      <p:sp>
        <p:nvSpPr>
          <p:cNvPr id="2" name="Title 1"/>
          <p:cNvSpPr>
            <a:spLocks noGrp="1"/>
          </p:cNvSpPr>
          <p:nvPr>
            <p:ph type="title"/>
          </p:nvPr>
        </p:nvSpPr>
        <p:spPr/>
        <p:txBody>
          <a:bodyPr>
            <a:normAutofit/>
          </a:bodyPr>
          <a:lstStyle/>
          <a:p>
            <a:r>
              <a:rPr lang="en-US" dirty="0"/>
              <a:t>Course Schedule</a:t>
            </a:r>
          </a:p>
        </p:txBody>
      </p:sp>
      <p:sp>
        <p:nvSpPr>
          <p:cNvPr id="4" name="Right Arrow 3"/>
          <p:cNvSpPr/>
          <p:nvPr/>
        </p:nvSpPr>
        <p:spPr bwMode="auto">
          <a:xfrm>
            <a:off x="228600" y="4648200"/>
            <a:ext cx="495300" cy="1600200"/>
          </a:xfrm>
          <a:prstGeom prst="righ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2110201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Week 12 Agenda</a:t>
            </a:r>
          </a:p>
        </p:txBody>
      </p:sp>
      <p:sp>
        <p:nvSpPr>
          <p:cNvPr id="4" name="Rectangle 3"/>
          <p:cNvSpPr/>
          <p:nvPr/>
        </p:nvSpPr>
        <p:spPr>
          <a:xfrm>
            <a:off x="2267542" y="6096000"/>
            <a:ext cx="4572000" cy="646331"/>
          </a:xfrm>
          <a:prstGeom prst="rect">
            <a:avLst/>
          </a:prstGeom>
        </p:spPr>
        <p:txBody>
          <a:bodyPr>
            <a:spAutoFit/>
          </a:bodyPr>
          <a:lstStyle/>
          <a:p>
            <a:r>
              <a:rPr lang="en-US" dirty="0"/>
              <a:t>Download </a:t>
            </a:r>
            <a:r>
              <a:rPr lang="en-US" dirty="0">
                <a:hlinkClick r:id="rId2"/>
              </a:rPr>
              <a:t>Chapter 12 Student Files</a:t>
            </a:r>
            <a:r>
              <a:rPr lang="en-US" dirty="0"/>
              <a:t>, save and </a:t>
            </a:r>
            <a:r>
              <a:rPr lang="en-US" dirty="0" err="1"/>
              <a:t>UnZip</a:t>
            </a:r>
            <a:r>
              <a:rPr lang="en-US" dirty="0"/>
              <a:t> to your practice folder</a:t>
            </a:r>
          </a:p>
        </p:txBody>
      </p:sp>
      <p:pic>
        <p:nvPicPr>
          <p:cNvPr id="3" name="Picture 2"/>
          <p:cNvPicPr>
            <a:picLocks noChangeAspect="1"/>
          </p:cNvPicPr>
          <p:nvPr/>
        </p:nvPicPr>
        <p:blipFill>
          <a:blip r:embed="rId3"/>
          <a:stretch>
            <a:fillRect/>
          </a:stretch>
        </p:blipFill>
        <p:spPr>
          <a:xfrm>
            <a:off x="1766887" y="842962"/>
            <a:ext cx="5610225" cy="5172075"/>
          </a:xfrm>
          <a:prstGeom prst="rect">
            <a:avLst/>
          </a:prstGeom>
        </p:spPr>
      </p:pic>
    </p:spTree>
    <p:extLst>
      <p:ext uri="{BB962C8B-B14F-4D97-AF65-F5344CB8AC3E}">
        <p14:creationId xmlns:p14="http://schemas.microsoft.com/office/powerpoint/2010/main" val="173267871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33400" y="152400"/>
            <a:ext cx="3772912" cy="762000"/>
          </a:xfrm>
        </p:spPr>
        <p:txBody>
          <a:bodyPr>
            <a:normAutofit fontScale="90000"/>
          </a:bodyPr>
          <a:lstStyle/>
          <a:p>
            <a:pPr fontAlgn="auto">
              <a:spcAft>
                <a:spcPts val="0"/>
              </a:spcAft>
              <a:defRPr/>
            </a:pPr>
            <a:br>
              <a:rPr lang="en-US" dirty="0">
                <a:solidFill>
                  <a:schemeClr val="tx2">
                    <a:satMod val="130000"/>
                  </a:schemeClr>
                </a:solidFill>
                <a:latin typeface="Arial" pitchFamily="34" charset="0"/>
                <a:cs typeface="Arial" pitchFamily="34" charset="0"/>
              </a:rPr>
            </a:br>
            <a:r>
              <a:rPr lang="en-US" dirty="0">
                <a:solidFill>
                  <a:schemeClr val="tx2">
                    <a:satMod val="130000"/>
                  </a:schemeClr>
                </a:solidFill>
                <a:latin typeface="Arial" pitchFamily="34" charset="0"/>
                <a:cs typeface="Arial" pitchFamily="34" charset="0"/>
              </a:rPr>
              <a:t>Introduction to e-Commerce</a:t>
            </a:r>
            <a:endParaRPr lang="en-US" dirty="0">
              <a:solidFill>
                <a:schemeClr val="tx2">
                  <a:satMod val="130000"/>
                </a:schemeClr>
              </a:solidFill>
            </a:endParaRPr>
          </a:p>
        </p:txBody>
      </p:sp>
      <p:sp>
        <p:nvSpPr>
          <p:cNvPr id="15364" name="Rectangle 3"/>
          <p:cNvSpPr>
            <a:spLocks noGrp="1" noChangeArrowheads="1"/>
          </p:cNvSpPr>
          <p:nvPr>
            <p:ph idx="1"/>
          </p:nvPr>
        </p:nvSpPr>
        <p:spPr>
          <a:xfrm>
            <a:off x="381000" y="1066800"/>
            <a:ext cx="8081920" cy="5410200"/>
          </a:xfrm>
        </p:spPr>
        <p:txBody>
          <a:bodyPr rtlCol="0">
            <a:normAutofit fontScale="85000" lnSpcReduction="20000"/>
          </a:bodyPr>
          <a:lstStyle/>
          <a:p>
            <a:pPr marL="365760" indent="-283464" fontAlgn="auto">
              <a:spcAft>
                <a:spcPts val="0"/>
              </a:spcAft>
              <a:buFont typeface="Wingdings 2"/>
              <a:buChar char=""/>
              <a:defRPr/>
            </a:pPr>
            <a:r>
              <a:rPr lang="en-US" sz="1800" b="1" dirty="0">
                <a:solidFill>
                  <a:schemeClr val="tx1">
                    <a:lumMod val="75000"/>
                    <a:lumOff val="25000"/>
                  </a:schemeClr>
                </a:solidFill>
                <a:cs typeface="Times New Roman" pitchFamily="18" charset="0"/>
              </a:rPr>
              <a:t>What is e-commerce?  The integration of communications, data management, and security technologies to allow individuals and organizations to exchange information related to the sale of goods and services. </a:t>
            </a:r>
          </a:p>
          <a:p>
            <a:pPr marL="365760" indent="-283464" fontAlgn="auto">
              <a:spcAft>
                <a:spcPts val="0"/>
              </a:spcAft>
              <a:buFont typeface="Wingdings 2"/>
              <a:buChar char=""/>
              <a:defRPr/>
            </a:pPr>
            <a:r>
              <a:rPr lang="en-US" sz="1800" b="1" dirty="0">
                <a:solidFill>
                  <a:schemeClr val="tx1">
                    <a:lumMod val="75000"/>
                    <a:lumOff val="25000"/>
                  </a:schemeClr>
                </a:solidFill>
                <a:cs typeface="Times New Roman" pitchFamily="18" charset="0"/>
              </a:rPr>
              <a:t>Major functions of e-Commerce include:</a:t>
            </a:r>
          </a:p>
          <a:p>
            <a:pPr marL="688086" lvl="1" indent="-285750" fontAlgn="auto">
              <a:spcAft>
                <a:spcPts val="0"/>
              </a:spcAft>
              <a:buFont typeface="Wingdings" panose="05000000000000000000" pitchFamily="2" charset="2"/>
              <a:buChar char="ü"/>
              <a:defRPr/>
            </a:pPr>
            <a:r>
              <a:rPr lang="en-US" sz="1800" b="1" dirty="0">
                <a:solidFill>
                  <a:schemeClr val="tx1">
                    <a:lumMod val="75000"/>
                    <a:lumOff val="25000"/>
                  </a:schemeClr>
                </a:solidFill>
                <a:cs typeface="Times New Roman" pitchFamily="18" charset="0"/>
              </a:rPr>
              <a:t>the buying of goods, </a:t>
            </a:r>
          </a:p>
          <a:p>
            <a:pPr marL="688086" lvl="1" indent="-285750" fontAlgn="auto">
              <a:spcAft>
                <a:spcPts val="0"/>
              </a:spcAft>
              <a:buFont typeface="Wingdings" panose="05000000000000000000" pitchFamily="2" charset="2"/>
              <a:buChar char="ü"/>
              <a:defRPr/>
            </a:pPr>
            <a:r>
              <a:rPr lang="en-US" sz="1800" b="1" dirty="0">
                <a:solidFill>
                  <a:schemeClr val="tx1">
                    <a:lumMod val="75000"/>
                    <a:lumOff val="25000"/>
                  </a:schemeClr>
                </a:solidFill>
                <a:cs typeface="Times New Roman" pitchFamily="18" charset="0"/>
              </a:rPr>
              <a:t>the selling of goods, and </a:t>
            </a:r>
          </a:p>
          <a:p>
            <a:pPr marL="688086" lvl="1" indent="-285750" fontAlgn="auto">
              <a:spcAft>
                <a:spcPts val="0"/>
              </a:spcAft>
              <a:buFont typeface="Wingdings" panose="05000000000000000000" pitchFamily="2" charset="2"/>
              <a:buChar char="ü"/>
              <a:defRPr/>
            </a:pPr>
            <a:r>
              <a:rPr lang="en-US" sz="1800" b="1" dirty="0">
                <a:solidFill>
                  <a:schemeClr val="tx1">
                    <a:lumMod val="75000"/>
                    <a:lumOff val="25000"/>
                  </a:schemeClr>
                </a:solidFill>
                <a:cs typeface="Times New Roman" pitchFamily="18" charset="0"/>
              </a:rPr>
              <a:t>performance of financial transactions on the Internet. </a:t>
            </a:r>
          </a:p>
          <a:p>
            <a:pPr marL="365760" indent="-283464">
              <a:buFont typeface="Wingdings 2"/>
              <a:buChar char=""/>
              <a:defRPr/>
            </a:pPr>
            <a:r>
              <a:rPr lang="en-US" sz="1800" b="1" dirty="0">
                <a:solidFill>
                  <a:schemeClr val="tx1">
                    <a:lumMod val="75000"/>
                    <a:lumOff val="25000"/>
                  </a:schemeClr>
                </a:solidFill>
                <a:cs typeface="Times New Roman" pitchFamily="18" charset="0"/>
              </a:rPr>
              <a:t>Advantages for Business</a:t>
            </a:r>
          </a:p>
          <a:p>
            <a:pPr marL="688086" lvl="1" indent="-285750">
              <a:buFont typeface="Wingdings" panose="05000000000000000000" pitchFamily="2" charset="2"/>
              <a:buChar char="ü"/>
              <a:defRPr/>
            </a:pPr>
            <a:r>
              <a:rPr lang="en-US" altLang="en-US" sz="1800" b="1" dirty="0">
                <a:solidFill>
                  <a:schemeClr val="tx1">
                    <a:lumMod val="75000"/>
                    <a:lumOff val="25000"/>
                  </a:schemeClr>
                </a:solidFill>
                <a:cs typeface="Times New Roman" pitchFamily="18" charset="0"/>
              </a:rPr>
              <a:t>Reduced Costs</a:t>
            </a:r>
          </a:p>
          <a:p>
            <a:pPr marL="688086" lvl="1" indent="-285750">
              <a:buFont typeface="Wingdings" panose="05000000000000000000" pitchFamily="2" charset="2"/>
              <a:buChar char="ü"/>
              <a:defRPr/>
            </a:pPr>
            <a:r>
              <a:rPr lang="en-US" altLang="en-US" sz="1800" b="1" dirty="0">
                <a:solidFill>
                  <a:schemeClr val="tx1">
                    <a:lumMod val="75000"/>
                    <a:lumOff val="25000"/>
                  </a:schemeClr>
                </a:solidFill>
                <a:cs typeface="Times New Roman" pitchFamily="18" charset="0"/>
              </a:rPr>
              <a:t>Increased Customer Satisfaction</a:t>
            </a:r>
          </a:p>
          <a:p>
            <a:pPr marL="688086" lvl="1" indent="-285750">
              <a:buFont typeface="Wingdings" panose="05000000000000000000" pitchFamily="2" charset="2"/>
              <a:buChar char="ü"/>
              <a:defRPr/>
            </a:pPr>
            <a:r>
              <a:rPr lang="en-US" altLang="en-US" sz="1800" b="1" dirty="0">
                <a:solidFill>
                  <a:schemeClr val="tx1">
                    <a:lumMod val="75000"/>
                    <a:lumOff val="25000"/>
                  </a:schemeClr>
                </a:solidFill>
                <a:cs typeface="Times New Roman" pitchFamily="18" charset="0"/>
              </a:rPr>
              <a:t>More Effective Data Management</a:t>
            </a:r>
          </a:p>
          <a:p>
            <a:pPr marL="688086" lvl="1" indent="-285750">
              <a:buFont typeface="Wingdings" panose="05000000000000000000" pitchFamily="2" charset="2"/>
              <a:buChar char="ü"/>
              <a:defRPr/>
            </a:pPr>
            <a:r>
              <a:rPr lang="en-US" altLang="en-US" sz="1800" b="1" dirty="0">
                <a:solidFill>
                  <a:schemeClr val="tx1">
                    <a:lumMod val="75000"/>
                    <a:lumOff val="25000"/>
                  </a:schemeClr>
                </a:solidFill>
                <a:cs typeface="Times New Roman" pitchFamily="18" charset="0"/>
              </a:rPr>
              <a:t>Potentially Higher Sales</a:t>
            </a:r>
          </a:p>
          <a:p>
            <a:pPr marL="365760" indent="-283464">
              <a:buFont typeface="Wingdings 2"/>
              <a:buChar char=""/>
              <a:defRPr/>
            </a:pPr>
            <a:r>
              <a:rPr lang="en-US" altLang="en-US" sz="1800" b="1" dirty="0">
                <a:solidFill>
                  <a:schemeClr val="tx1">
                    <a:lumMod val="75000"/>
                    <a:lumOff val="25000"/>
                  </a:schemeClr>
                </a:solidFill>
                <a:cs typeface="Times New Roman" pitchFamily="18" charset="0"/>
              </a:rPr>
              <a:t>Risks for Business</a:t>
            </a:r>
          </a:p>
          <a:p>
            <a:pPr marL="688086" lvl="1" indent="-285750">
              <a:buFont typeface="Wingdings" panose="05000000000000000000" pitchFamily="2" charset="2"/>
              <a:buChar char="ü"/>
              <a:defRPr/>
            </a:pPr>
            <a:r>
              <a:rPr lang="en-US" altLang="en-US" sz="1800" b="1" dirty="0">
                <a:solidFill>
                  <a:schemeClr val="tx1">
                    <a:lumMod val="75000"/>
                    <a:lumOff val="25000"/>
                  </a:schemeClr>
                </a:solidFill>
                <a:cs typeface="Times New Roman" pitchFamily="18" charset="0"/>
              </a:rPr>
              <a:t>Need for a robust, reliable web site</a:t>
            </a:r>
          </a:p>
          <a:p>
            <a:pPr marL="688086" lvl="1" indent="-285750">
              <a:buFont typeface="Wingdings" panose="05000000000000000000" pitchFamily="2" charset="2"/>
              <a:buChar char="ü"/>
              <a:defRPr/>
            </a:pPr>
            <a:r>
              <a:rPr lang="en-US" altLang="en-US" sz="1800" b="1" dirty="0">
                <a:solidFill>
                  <a:schemeClr val="tx1">
                    <a:lumMod val="75000"/>
                    <a:lumOff val="25000"/>
                  </a:schemeClr>
                </a:solidFill>
                <a:cs typeface="Times New Roman" pitchFamily="18" charset="0"/>
              </a:rPr>
              <a:t>Fraudulent transactions</a:t>
            </a:r>
          </a:p>
          <a:p>
            <a:pPr marL="688086" lvl="1" indent="-285750">
              <a:buFont typeface="Wingdings" panose="05000000000000000000" pitchFamily="2" charset="2"/>
              <a:buChar char="ü"/>
              <a:defRPr/>
            </a:pPr>
            <a:r>
              <a:rPr lang="en-US" altLang="en-US" sz="1800" b="1" dirty="0">
                <a:solidFill>
                  <a:schemeClr val="tx1">
                    <a:lumMod val="75000"/>
                    <a:lumOff val="25000"/>
                  </a:schemeClr>
                </a:solidFill>
                <a:cs typeface="Times New Roman" pitchFamily="18" charset="0"/>
              </a:rPr>
              <a:t>Customer reluctance to purchase online</a:t>
            </a:r>
          </a:p>
          <a:p>
            <a:pPr marL="688086" lvl="1" indent="-285750">
              <a:buFont typeface="Wingdings" panose="05000000000000000000" pitchFamily="2" charset="2"/>
              <a:buChar char="ü"/>
              <a:defRPr/>
            </a:pPr>
            <a:r>
              <a:rPr lang="en-US" altLang="en-US" sz="1800" b="1" dirty="0">
                <a:solidFill>
                  <a:schemeClr val="tx1">
                    <a:lumMod val="75000"/>
                    <a:lumOff val="25000"/>
                  </a:schemeClr>
                </a:solidFill>
                <a:cs typeface="Times New Roman" pitchFamily="18" charset="0"/>
              </a:rPr>
              <a:t>Increased competition</a:t>
            </a:r>
          </a:p>
          <a:p>
            <a:pPr marL="365760" indent="-283464">
              <a:buFont typeface="Wingdings 2"/>
              <a:buChar char=""/>
              <a:defRPr/>
            </a:pPr>
            <a:r>
              <a:rPr lang="en-US" altLang="en-US" sz="1900" b="1" dirty="0">
                <a:solidFill>
                  <a:schemeClr val="tx1">
                    <a:lumMod val="75000"/>
                    <a:lumOff val="25000"/>
                  </a:schemeClr>
                </a:solidFill>
                <a:cs typeface="Times New Roman" pitchFamily="18" charset="0"/>
              </a:rPr>
              <a:t>Advantages for Consumers</a:t>
            </a:r>
          </a:p>
          <a:p>
            <a:pPr marL="688086" lvl="1" indent="-285750">
              <a:buFont typeface="Wingdings" panose="05000000000000000000" pitchFamily="2" charset="2"/>
              <a:buChar char="ü"/>
              <a:defRPr/>
            </a:pPr>
            <a:r>
              <a:rPr lang="en-US" altLang="en-US" sz="1900" b="1" dirty="0">
                <a:solidFill>
                  <a:schemeClr val="tx1">
                    <a:lumMod val="75000"/>
                    <a:lumOff val="25000"/>
                  </a:schemeClr>
                </a:solidFill>
                <a:cs typeface="Times New Roman" pitchFamily="18" charset="0"/>
              </a:rPr>
              <a:t>Convenience</a:t>
            </a:r>
          </a:p>
          <a:p>
            <a:pPr marL="688086" lvl="1" indent="-285750">
              <a:buFont typeface="Wingdings" panose="05000000000000000000" pitchFamily="2" charset="2"/>
              <a:buChar char="ü"/>
              <a:defRPr/>
            </a:pPr>
            <a:r>
              <a:rPr lang="en-US" altLang="en-US" sz="1900" b="1" dirty="0">
                <a:solidFill>
                  <a:schemeClr val="tx1">
                    <a:lumMod val="75000"/>
                    <a:lumOff val="25000"/>
                  </a:schemeClr>
                </a:solidFill>
                <a:cs typeface="Times New Roman" pitchFamily="18" charset="0"/>
              </a:rPr>
              <a:t>Easier Comparison Shopping</a:t>
            </a:r>
          </a:p>
          <a:p>
            <a:pPr marL="688086" lvl="1" indent="-285750">
              <a:buFont typeface="Wingdings" panose="05000000000000000000" pitchFamily="2" charset="2"/>
              <a:buChar char="ü"/>
              <a:defRPr/>
            </a:pPr>
            <a:r>
              <a:rPr lang="en-US" altLang="en-US" sz="1900" b="1" dirty="0">
                <a:solidFill>
                  <a:schemeClr val="tx1">
                    <a:lumMod val="75000"/>
                    <a:lumOff val="25000"/>
                  </a:schemeClr>
                </a:solidFill>
                <a:cs typeface="Times New Roman" pitchFamily="18" charset="0"/>
              </a:rPr>
              <a:t>Wider Selection of Goods</a:t>
            </a:r>
          </a:p>
          <a:p>
            <a:pPr marL="365760" indent="-283464">
              <a:buFont typeface="Wingdings 2"/>
              <a:buChar char=""/>
              <a:defRPr/>
            </a:pPr>
            <a:r>
              <a:rPr lang="en-US" altLang="en-US" sz="1900" b="1" dirty="0">
                <a:solidFill>
                  <a:schemeClr val="tx1">
                    <a:lumMod val="75000"/>
                    <a:lumOff val="25000"/>
                  </a:schemeClr>
                </a:solidFill>
                <a:cs typeface="Times New Roman" pitchFamily="18" charset="0"/>
              </a:rPr>
              <a:t>Risks for Consumers</a:t>
            </a:r>
          </a:p>
          <a:p>
            <a:pPr marL="688086" lvl="1" indent="-285750">
              <a:buFont typeface="Wingdings" panose="05000000000000000000" pitchFamily="2" charset="2"/>
              <a:buChar char="ü"/>
              <a:defRPr/>
            </a:pPr>
            <a:r>
              <a:rPr lang="en-US" altLang="en-US" sz="1900" b="1" dirty="0">
                <a:solidFill>
                  <a:schemeClr val="tx1">
                    <a:lumMod val="75000"/>
                    <a:lumOff val="25000"/>
                  </a:schemeClr>
                </a:solidFill>
                <a:cs typeface="Times New Roman" pitchFamily="18" charset="0"/>
              </a:rPr>
              <a:t>Possible Security Issues</a:t>
            </a:r>
          </a:p>
          <a:p>
            <a:pPr marL="688086" lvl="1" indent="-285750">
              <a:buFont typeface="Wingdings" panose="05000000000000000000" pitchFamily="2" charset="2"/>
              <a:buChar char="ü"/>
              <a:defRPr/>
            </a:pPr>
            <a:r>
              <a:rPr lang="en-US" altLang="en-US" sz="1900" b="1" dirty="0">
                <a:solidFill>
                  <a:schemeClr val="tx1">
                    <a:lumMod val="75000"/>
                    <a:lumOff val="25000"/>
                  </a:schemeClr>
                </a:solidFill>
                <a:cs typeface="Times New Roman" pitchFamily="18" charset="0"/>
              </a:rPr>
              <a:t>Possible Privacy Issues</a:t>
            </a:r>
          </a:p>
          <a:p>
            <a:pPr marL="688086" lvl="1" indent="-285750">
              <a:buFont typeface="Wingdings" panose="05000000000000000000" pitchFamily="2" charset="2"/>
              <a:buChar char="ü"/>
              <a:defRPr/>
            </a:pPr>
            <a:r>
              <a:rPr lang="en-US" altLang="en-US" sz="1900" b="1" dirty="0">
                <a:solidFill>
                  <a:schemeClr val="tx1">
                    <a:lumMod val="75000"/>
                    <a:lumOff val="25000"/>
                  </a:schemeClr>
                </a:solidFill>
                <a:cs typeface="Times New Roman" pitchFamily="18" charset="0"/>
              </a:rPr>
              <a:t>Purchasing from photos &amp; descriptions</a:t>
            </a:r>
          </a:p>
          <a:p>
            <a:pPr marL="688086" lvl="1" indent="-285750">
              <a:buFont typeface="Wingdings" panose="05000000000000000000" pitchFamily="2" charset="2"/>
              <a:buChar char="ü"/>
              <a:defRPr/>
            </a:pPr>
            <a:r>
              <a:rPr lang="en-US" altLang="en-US" sz="1900" b="1" dirty="0">
                <a:solidFill>
                  <a:schemeClr val="tx1">
                    <a:lumMod val="75000"/>
                    <a:lumOff val="25000"/>
                  </a:schemeClr>
                </a:solidFill>
                <a:cs typeface="Times New Roman" pitchFamily="18" charset="0"/>
              </a:rPr>
              <a:t>Possible difficulty with returns</a:t>
            </a:r>
          </a:p>
          <a:p>
            <a:pPr marL="688086" lvl="1" indent="-285750">
              <a:buFont typeface="Wingdings" panose="05000000000000000000" pitchFamily="2" charset="2"/>
              <a:buChar char="ü"/>
              <a:defRPr/>
            </a:pPr>
            <a:endParaRPr lang="en-US" altLang="en-US" sz="1900" b="1" dirty="0">
              <a:solidFill>
                <a:schemeClr val="tx1">
                  <a:lumMod val="75000"/>
                  <a:lumOff val="25000"/>
                </a:schemeClr>
              </a:solidFill>
              <a:cs typeface="Times New Roman" pitchFamily="18" charset="0"/>
            </a:endParaRPr>
          </a:p>
          <a:p>
            <a:pPr marL="688086" lvl="1" indent="-285750">
              <a:buFont typeface="Wingdings" panose="05000000000000000000" pitchFamily="2" charset="2"/>
              <a:buChar char="ü"/>
              <a:defRPr/>
            </a:pPr>
            <a:endParaRPr lang="en-US" altLang="en-US" sz="1800" b="1" dirty="0">
              <a:solidFill>
                <a:schemeClr val="tx1">
                  <a:lumMod val="75000"/>
                  <a:lumOff val="25000"/>
                </a:schemeClr>
              </a:solidFill>
              <a:cs typeface="Times New Roman" pitchFamily="18" charset="0"/>
            </a:endParaRPr>
          </a:p>
          <a:p>
            <a:pPr marL="365760" indent="-283464">
              <a:buFont typeface="Wingdings 2"/>
              <a:buChar char=""/>
              <a:defRPr/>
            </a:pPr>
            <a:endParaRPr lang="en-US" altLang="en-US" sz="1800" b="1" dirty="0">
              <a:solidFill>
                <a:schemeClr val="tx1">
                  <a:lumMod val="75000"/>
                  <a:lumOff val="25000"/>
                </a:schemeClr>
              </a:solidFill>
              <a:cs typeface="Times New Roman" pitchFamily="18" charset="0"/>
            </a:endParaRPr>
          </a:p>
          <a:p>
            <a:pPr marL="745236" lvl="1" indent="-342900">
              <a:buFont typeface="Wingdings" panose="05000000000000000000" pitchFamily="2" charset="2"/>
              <a:buChar char="ü"/>
              <a:defRPr/>
            </a:pPr>
            <a:endParaRPr lang="en-US" sz="1800" b="1" dirty="0">
              <a:solidFill>
                <a:schemeClr val="tx1">
                  <a:lumMod val="75000"/>
                  <a:lumOff val="25000"/>
                </a:schemeClr>
              </a:solidFill>
              <a:cs typeface="Times New Roman" pitchFamily="18" charset="0"/>
            </a:endParaRPr>
          </a:p>
        </p:txBody>
      </p:sp>
      <p:sp>
        <p:nvSpPr>
          <p:cNvPr id="14340"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0C165F81-173A-4322-A5D9-9EF532349201}"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5</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36649724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81000" y="299348"/>
            <a:ext cx="7162800" cy="533400"/>
          </a:xfrm>
        </p:spPr>
        <p:txBody>
          <a:bodyPr>
            <a:normAutofit/>
          </a:bodyPr>
          <a:lstStyle/>
          <a:p>
            <a:pPr fontAlgn="auto">
              <a:spcAft>
                <a:spcPts val="0"/>
              </a:spcAft>
              <a:defRPr/>
            </a:pPr>
            <a:r>
              <a:rPr lang="en-US" dirty="0">
                <a:solidFill>
                  <a:schemeClr val="tx2">
                    <a:satMod val="130000"/>
                  </a:schemeClr>
                </a:solidFill>
              </a:rPr>
              <a:t>Introduction to e-Commerce (Cont’d)</a:t>
            </a:r>
          </a:p>
        </p:txBody>
      </p:sp>
      <p:sp>
        <p:nvSpPr>
          <p:cNvPr id="24579" name="Rectangle 3"/>
          <p:cNvSpPr>
            <a:spLocks noGrp="1" noChangeArrowheads="1"/>
          </p:cNvSpPr>
          <p:nvPr>
            <p:ph idx="1"/>
          </p:nvPr>
        </p:nvSpPr>
        <p:spPr>
          <a:xfrm>
            <a:off x="381000" y="990600"/>
            <a:ext cx="8382000" cy="4800600"/>
          </a:xfrm>
        </p:spPr>
        <p:txBody>
          <a:bodyPr/>
          <a:lstStyle/>
          <a:p>
            <a:pPr>
              <a:buFont typeface="Arial" panose="020B0604020202020204" pitchFamily="34" charset="0"/>
              <a:buChar char="•"/>
            </a:pPr>
            <a:r>
              <a:rPr lang="en-US" altLang="en-US" sz="2400" b="1" dirty="0"/>
              <a:t>Business Models</a:t>
            </a:r>
          </a:p>
          <a:p>
            <a:pPr lvl="1">
              <a:buFont typeface="Wingdings" panose="05000000000000000000" pitchFamily="2" charset="2"/>
              <a:buChar char="ü"/>
            </a:pPr>
            <a:r>
              <a:rPr lang="en-US" altLang="en-US" sz="2000" b="1" dirty="0"/>
              <a:t>B2C – Business-to-Consumer</a:t>
            </a:r>
          </a:p>
          <a:p>
            <a:pPr lvl="1">
              <a:buFont typeface="Wingdings" panose="05000000000000000000" pitchFamily="2" charset="2"/>
              <a:buChar char="ü"/>
            </a:pPr>
            <a:r>
              <a:rPr lang="en-US" altLang="en-US" sz="2000" b="1" dirty="0"/>
              <a:t>B2B – Business-to-Business</a:t>
            </a:r>
          </a:p>
          <a:p>
            <a:pPr lvl="1">
              <a:buFont typeface="Wingdings" panose="05000000000000000000" pitchFamily="2" charset="2"/>
              <a:buChar char="ü"/>
            </a:pPr>
            <a:r>
              <a:rPr lang="en-US" altLang="en-US" sz="2000" b="1" dirty="0"/>
              <a:t>C2C – Consumer-to-Consumer</a:t>
            </a:r>
          </a:p>
          <a:p>
            <a:pPr lvl="1">
              <a:buFont typeface="Wingdings" panose="05000000000000000000" pitchFamily="2" charset="2"/>
              <a:buChar char="ü"/>
            </a:pPr>
            <a:r>
              <a:rPr lang="en-US" altLang="en-US" sz="2000" b="1" dirty="0"/>
              <a:t>B2G – Business-to-Government</a:t>
            </a:r>
          </a:p>
          <a:p>
            <a:pPr>
              <a:buFont typeface="Arial" panose="020B0604020202020204" pitchFamily="34" charset="0"/>
              <a:buChar char="•"/>
            </a:pPr>
            <a:r>
              <a:rPr lang="en-US" sz="2400" b="1" dirty="0"/>
              <a:t>Electronic Data Interchange (EDI)</a:t>
            </a:r>
          </a:p>
          <a:p>
            <a:pPr lvl="1">
              <a:buFont typeface="Wingdings" panose="05000000000000000000" pitchFamily="2" charset="2"/>
              <a:buChar char="ü"/>
            </a:pPr>
            <a:r>
              <a:rPr lang="en-US" altLang="en-US" sz="2000" b="1" dirty="0"/>
              <a:t>The transfer of data between different companies using networks. Facilitates the exchange of standard business documents including purchase orders and invoices </a:t>
            </a:r>
          </a:p>
          <a:p>
            <a:pPr lvl="1">
              <a:buFont typeface="Wingdings" panose="05000000000000000000" pitchFamily="2" charset="2"/>
              <a:buChar char="ü"/>
            </a:pPr>
            <a:r>
              <a:rPr lang="en-US" altLang="en-US" sz="2000" b="1" dirty="0"/>
              <a:t>EDI is not new -- In existence since the 1960s</a:t>
            </a:r>
          </a:p>
          <a:p>
            <a:pPr lvl="1">
              <a:buFont typeface="Wingdings" panose="05000000000000000000" pitchFamily="2" charset="2"/>
              <a:buChar char="ü"/>
            </a:pPr>
            <a:r>
              <a:rPr lang="en-US" altLang="en-US" sz="2000" b="1" dirty="0"/>
              <a:t>Trading Partners - Organizations that exchange EDI transmissions</a:t>
            </a:r>
          </a:p>
          <a:p>
            <a:pPr lvl="1">
              <a:buFont typeface="Wingdings" panose="05000000000000000000" pitchFamily="2" charset="2"/>
              <a:buChar char="ü"/>
            </a:pPr>
            <a:r>
              <a:rPr lang="en-US" altLang="en-US" sz="2000" b="1" dirty="0"/>
              <a:t>Newer technologies </a:t>
            </a:r>
          </a:p>
          <a:p>
            <a:pPr lvl="2">
              <a:lnSpc>
                <a:spcPct val="80000"/>
              </a:lnSpc>
              <a:buFont typeface="Arial" panose="020B0604020202020204" pitchFamily="34" charset="0"/>
              <a:buChar char="•"/>
            </a:pPr>
            <a:r>
              <a:rPr lang="en-US" altLang="en-US" sz="1600" b="1" dirty="0"/>
              <a:t>XML and Web Services are replacing traditional EDI</a:t>
            </a:r>
            <a:br>
              <a:rPr lang="en-US" altLang="en-US" sz="1600" b="1" dirty="0">
                <a:cs typeface="Arial" panose="020B0604020202020204" pitchFamily="34" charset="0"/>
              </a:rPr>
            </a:br>
            <a:endParaRPr lang="en-US" altLang="en-US" sz="1000" b="1" dirty="0">
              <a:cs typeface="Arial" panose="020B0604020202020204" pitchFamily="34" charset="0"/>
            </a:endParaRPr>
          </a:p>
          <a:p>
            <a:pPr lvl="2">
              <a:lnSpc>
                <a:spcPct val="80000"/>
              </a:lnSpc>
              <a:buFont typeface="Arial" panose="020B0604020202020204" pitchFamily="34" charset="0"/>
              <a:buChar char="•"/>
            </a:pPr>
            <a:r>
              <a:rPr lang="en-US" altLang="en-US" sz="1600" b="1" dirty="0">
                <a:cs typeface="Arial" panose="020B0604020202020204" pitchFamily="34" charset="0"/>
              </a:rPr>
              <a:t>Provide opportunities to customize secure information exchange over the Internet</a:t>
            </a:r>
          </a:p>
          <a:p>
            <a:pPr lvl="1">
              <a:buFont typeface="Wingdings" panose="05000000000000000000" pitchFamily="2" charset="2"/>
              <a:buChar char="ü"/>
            </a:pPr>
            <a:endParaRPr lang="en-US" altLang="en-US" sz="2000" b="1" dirty="0"/>
          </a:p>
        </p:txBody>
      </p:sp>
      <p:sp>
        <p:nvSpPr>
          <p:cNvPr id="24580"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9FE1AE79-3796-426D-8E95-4DD76366B7D2}"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6</a:t>
            </a:fld>
            <a:endParaRPr lang="en-US" altLang="en-US" sz="1100">
              <a:solidFill>
                <a:srgbClr val="4D4D4D"/>
              </a:solidFill>
              <a:latin typeface="Times New Roman" panose="02020603050405020304" pitchFamily="18" charset="0"/>
            </a:endParaRPr>
          </a:p>
        </p:txBody>
      </p:sp>
      <p:sp>
        <p:nvSpPr>
          <p:cNvPr id="24581" name="Rectangle 7"/>
          <p:cNvSpPr>
            <a:spLocks noChangeArrowheads="1"/>
          </p:cNvSpPr>
          <p:nvPr/>
        </p:nvSpPr>
        <p:spPr bwMode="auto">
          <a:xfrm>
            <a:off x="2309813" y="1985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100662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54999"/>
            <a:ext cx="8120062" cy="387798"/>
          </a:xfrm>
        </p:spPr>
        <p:txBody>
          <a:bodyPr/>
          <a:lstStyle/>
          <a:p>
            <a:pPr fontAlgn="auto">
              <a:spcAft>
                <a:spcPts val="0"/>
              </a:spcAft>
              <a:defRPr/>
            </a:pPr>
            <a:r>
              <a:rPr lang="en-US" dirty="0">
                <a:solidFill>
                  <a:schemeClr val="tx2">
                    <a:satMod val="130000"/>
                  </a:schemeClr>
                </a:solidFill>
              </a:rPr>
              <a:t>Introduction to e-Commerce (Cont’d)</a:t>
            </a:r>
          </a:p>
        </p:txBody>
      </p:sp>
      <p:sp>
        <p:nvSpPr>
          <p:cNvPr id="2867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CB975649-FB4A-4BE5-B852-82A8C4BD7F27}"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7</a:t>
            </a:fld>
            <a:endParaRPr lang="en-US" altLang="en-US" sz="1100">
              <a:solidFill>
                <a:srgbClr val="4D4D4D"/>
              </a:solidFill>
              <a:latin typeface="Times New Roman" panose="02020603050405020304" pitchFamily="18" charset="0"/>
            </a:endParaRPr>
          </a:p>
        </p:txBody>
      </p:sp>
      <p:sp>
        <p:nvSpPr>
          <p:cNvPr id="28676" name="Rectangle 8"/>
          <p:cNvSpPr>
            <a:spLocks noChangeArrowheads="1"/>
          </p:cNvSpPr>
          <p:nvPr/>
        </p:nvSpPr>
        <p:spPr bwMode="auto">
          <a:xfrm>
            <a:off x="1828800" y="1595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10" name="TextBox 9"/>
          <p:cNvSpPr txBox="1"/>
          <p:nvPr/>
        </p:nvSpPr>
        <p:spPr>
          <a:xfrm>
            <a:off x="457200" y="883679"/>
            <a:ext cx="5912644" cy="369332"/>
          </a:xfrm>
          <a:prstGeom prst="rect">
            <a:avLst/>
          </a:prstGeom>
          <a:noFill/>
        </p:spPr>
        <p:txBody>
          <a:bodyPr wrap="none">
            <a:spAutoFit/>
          </a:bodyPr>
          <a:lstStyle/>
          <a:p>
            <a:pPr>
              <a:defRPr/>
            </a:pPr>
            <a:r>
              <a:rPr lang="en-US" dirty="0">
                <a:latin typeface="+mn-lt"/>
              </a:rPr>
              <a:t>e-Commerce U.S. Retail Sales -- What do people buy online?</a:t>
            </a:r>
          </a:p>
        </p:txBody>
      </p:sp>
      <p:sp>
        <p:nvSpPr>
          <p:cNvPr id="4" name="TextBox 3"/>
          <p:cNvSpPr txBox="1"/>
          <p:nvPr/>
        </p:nvSpPr>
        <p:spPr>
          <a:xfrm>
            <a:off x="250031" y="5715000"/>
            <a:ext cx="8534400" cy="830997"/>
          </a:xfrm>
          <a:prstGeom prst="rect">
            <a:avLst/>
          </a:prstGeom>
          <a:noFill/>
        </p:spPr>
        <p:txBody>
          <a:bodyPr wrap="square">
            <a:spAutoFit/>
          </a:bodyPr>
          <a:lstStyle/>
          <a:p>
            <a:pPr>
              <a:defRPr/>
            </a:pPr>
            <a:br>
              <a:rPr lang="en-US" sz="800" dirty="0"/>
            </a:br>
            <a:r>
              <a:rPr lang="en-US" sz="800" dirty="0"/>
              <a:t>Source: </a:t>
            </a:r>
            <a:r>
              <a:rPr lang="en-US" sz="800" dirty="0">
                <a:hlinkClick r:id="rId3"/>
              </a:rPr>
              <a:t>http://www2.census.gov/retail/releases/current/arts/ecommerce4541.xls</a:t>
            </a:r>
            <a:endParaRPr lang="en-US" sz="800" dirty="0"/>
          </a:p>
          <a:p>
            <a:pPr>
              <a:defRPr/>
            </a:pPr>
            <a:r>
              <a:rPr lang="en-US" sz="800" dirty="0"/>
              <a:t>Note: S - Estimate does not meet publication standards because of high sampling variability (coefficient of variation is greater than 30%), poor response quality (total quantity response rate is less than 50%), or other concerns about the estimate's quality. Unpublished estimates derived from this table by subtraction are subject to these same limitations and should not be attributed to the U.S. Census Bureau. For a description of publication standards and the total quantity response rate, see http://www.census.gov/about/policies/quality/standards/standardf1.html.</a:t>
            </a:r>
          </a:p>
        </p:txBody>
      </p:sp>
      <p:graphicFrame>
        <p:nvGraphicFramePr>
          <p:cNvPr id="2" name="Table 1"/>
          <p:cNvGraphicFramePr>
            <a:graphicFrameLocks noGrp="1"/>
          </p:cNvGraphicFramePr>
          <p:nvPr>
            <p:extLst>
              <p:ext uri="{D42A27DB-BD31-4B8C-83A1-F6EECF244321}">
                <p14:modId xmlns:p14="http://schemas.microsoft.com/office/powerpoint/2010/main" val="1663400487"/>
              </p:ext>
            </p:extLst>
          </p:nvPr>
        </p:nvGraphicFramePr>
        <p:xfrm>
          <a:off x="1143000" y="1362832"/>
          <a:ext cx="6248400" cy="3065375"/>
        </p:xfrm>
        <a:graphic>
          <a:graphicData uri="http://schemas.openxmlformats.org/drawingml/2006/table">
            <a:tbl>
              <a:tblPr/>
              <a:tblGrid>
                <a:gridCol w="4352816">
                  <a:extLst>
                    <a:ext uri="{9D8B030D-6E8A-4147-A177-3AD203B41FA5}">
                      <a16:colId xmlns:a16="http://schemas.microsoft.com/office/drawing/2014/main" val="3551611408"/>
                    </a:ext>
                  </a:extLst>
                </a:gridCol>
                <a:gridCol w="947792">
                  <a:extLst>
                    <a:ext uri="{9D8B030D-6E8A-4147-A177-3AD203B41FA5}">
                      <a16:colId xmlns:a16="http://schemas.microsoft.com/office/drawing/2014/main" val="1924463303"/>
                    </a:ext>
                  </a:extLst>
                </a:gridCol>
                <a:gridCol w="947792">
                  <a:extLst>
                    <a:ext uri="{9D8B030D-6E8A-4147-A177-3AD203B41FA5}">
                      <a16:colId xmlns:a16="http://schemas.microsoft.com/office/drawing/2014/main" val="3159735535"/>
                    </a:ext>
                  </a:extLst>
                </a:gridCol>
              </a:tblGrid>
              <a:tr h="113173">
                <a:tc rowSpan="2">
                  <a:txBody>
                    <a:bodyPr/>
                    <a:lstStyle/>
                    <a:p>
                      <a:pPr algn="ctr" fontAlgn="b"/>
                      <a:r>
                        <a:rPr lang="en-US" sz="1100" b="1" i="0" u="none" strike="noStrike">
                          <a:solidFill>
                            <a:schemeClr val="bg1"/>
                          </a:solidFill>
                          <a:effectLst/>
                          <a:latin typeface="+mn-lt"/>
                        </a:rPr>
                        <a:t>Merchandise Line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2">
                  <a:txBody>
                    <a:bodyPr/>
                    <a:lstStyle/>
                    <a:p>
                      <a:pPr algn="ctr" fontAlgn="b"/>
                      <a:r>
                        <a:rPr lang="en-US" sz="1100" b="1" i="0" u="none" strike="noStrike" dirty="0">
                          <a:solidFill>
                            <a:schemeClr val="bg1"/>
                          </a:solidFill>
                          <a:effectLst/>
                          <a:latin typeface="+mn-lt"/>
                        </a:rPr>
                        <a:t>2015 ($M)</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3210618950"/>
                  </a:ext>
                </a:extLst>
              </a:tr>
              <a:tr h="113173">
                <a:tc vMerge="1">
                  <a:txBody>
                    <a:bodyPr/>
                    <a:lstStyle/>
                    <a:p>
                      <a:endParaRPr lang="en-US"/>
                    </a:p>
                  </a:txBody>
                  <a:tcPr/>
                </a:tc>
                <a:tc>
                  <a:txBody>
                    <a:bodyPr/>
                    <a:lstStyle/>
                    <a:p>
                      <a:pPr algn="r" fontAlgn="b"/>
                      <a:r>
                        <a:rPr lang="en-US" sz="1100" b="1" i="0" u="none" strike="noStrike">
                          <a:solidFill>
                            <a:schemeClr val="bg1"/>
                          </a:solidFill>
                          <a:effectLst/>
                          <a:latin typeface="+mn-lt"/>
                        </a:rPr>
                        <a:t>Total</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US" sz="1100" b="1" i="0" u="none" strike="noStrike">
                          <a:solidFill>
                            <a:schemeClr val="bg1"/>
                          </a:solidFill>
                          <a:effectLst/>
                          <a:latin typeface="+mn-lt"/>
                        </a:rPr>
                        <a:t>E-commerce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20561614"/>
                  </a:ext>
                </a:extLst>
              </a:tr>
              <a:tr h="113173">
                <a:tc>
                  <a:txBody>
                    <a:bodyPr/>
                    <a:lstStyle/>
                    <a:p>
                      <a:pPr algn="l" fontAlgn="b"/>
                      <a:r>
                        <a:rPr lang="en-US" sz="1100" b="1" i="0" u="none" strike="noStrike" dirty="0">
                          <a:solidFill>
                            <a:schemeClr val="bg1"/>
                          </a:solidFill>
                          <a:effectLst/>
                          <a:latin typeface="+mn-lt"/>
                        </a:rPr>
                        <a:t>Total Electronic Shopping and Mail-Order Houses (NAICS 45411)</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solidFill>
                  </a:tcPr>
                </a:tc>
                <a:tc>
                  <a:txBody>
                    <a:bodyPr/>
                    <a:lstStyle/>
                    <a:p>
                      <a:pPr algn="r" fontAlgn="b"/>
                      <a:r>
                        <a:rPr lang="en-US" sz="1100" b="1" i="0" u="none" strike="noStrike">
                          <a:solidFill>
                            <a:schemeClr val="bg1"/>
                          </a:solidFill>
                          <a:effectLst/>
                          <a:latin typeface="+mn-lt"/>
                        </a:rPr>
                        <a:t>433,692</a:t>
                      </a:r>
                    </a:p>
                  </a:txBody>
                  <a:tcPr marL="7545" marR="7545" marT="75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1"/>
                    </a:solidFill>
                  </a:tcPr>
                </a:tc>
                <a:tc>
                  <a:txBody>
                    <a:bodyPr/>
                    <a:lstStyle/>
                    <a:p>
                      <a:pPr algn="r" fontAlgn="b"/>
                      <a:r>
                        <a:rPr lang="en-US" sz="1100" b="1" i="0" u="none" strike="noStrike">
                          <a:solidFill>
                            <a:schemeClr val="bg1"/>
                          </a:solidFill>
                          <a:effectLst/>
                          <a:latin typeface="+mn-lt"/>
                        </a:rPr>
                        <a:t>294,809</a:t>
                      </a:r>
                    </a:p>
                  </a:txBody>
                  <a:tcPr marL="7545" marR="7545" marT="7545" marB="0" anchor="b">
                    <a:lnL>
                      <a:noFill/>
                    </a:lnL>
                    <a:lnR>
                      <a:noFill/>
                    </a:lnR>
                    <a:lnT w="6350" cap="flat" cmpd="sng" algn="ctr">
                      <a:solidFill>
                        <a:srgbClr val="000000"/>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3564458511"/>
                  </a:ext>
                </a:extLst>
              </a:tr>
              <a:tr h="176549">
                <a:tc>
                  <a:txBody>
                    <a:bodyPr/>
                    <a:lstStyle/>
                    <a:p>
                      <a:pPr algn="l" fontAlgn="ctr"/>
                      <a:r>
                        <a:rPr lang="en-US" sz="1100" b="1" i="0" u="none" strike="noStrike" dirty="0">
                          <a:solidFill>
                            <a:schemeClr val="bg1"/>
                          </a:solidFill>
                          <a:effectLst/>
                          <a:latin typeface="+mn-lt"/>
                        </a:rPr>
                        <a:t>   Books and magazines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12,583</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11,648</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1830518760"/>
                  </a:ext>
                </a:extLst>
              </a:tr>
              <a:tr h="113173">
                <a:tc>
                  <a:txBody>
                    <a:bodyPr/>
                    <a:lstStyle/>
                    <a:p>
                      <a:pPr algn="l" fontAlgn="ctr"/>
                      <a:r>
                        <a:rPr lang="en-US" sz="1100" b="1" i="0" u="none" strike="noStrike" dirty="0">
                          <a:solidFill>
                            <a:schemeClr val="bg1"/>
                          </a:solidFill>
                          <a:effectLst/>
                          <a:latin typeface="+mn-lt"/>
                        </a:rPr>
                        <a:t>   Clothing and clothing accessories (includes footwear)</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58,188</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52,128</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3373415659"/>
                  </a:ext>
                </a:extLst>
              </a:tr>
              <a:tr h="113173">
                <a:tc>
                  <a:txBody>
                    <a:bodyPr/>
                    <a:lstStyle/>
                    <a:p>
                      <a:pPr algn="l" fontAlgn="ctr"/>
                      <a:r>
                        <a:rPr lang="en-US" sz="1100" b="1" i="0" u="none" strike="noStrike" dirty="0">
                          <a:solidFill>
                            <a:schemeClr val="bg1"/>
                          </a:solidFill>
                          <a:effectLst/>
                          <a:latin typeface="+mn-lt"/>
                        </a:rPr>
                        <a:t>   Computer hardware</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S</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17,459</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2384907925"/>
                  </a:ext>
                </a:extLst>
              </a:tr>
              <a:tr h="113173">
                <a:tc>
                  <a:txBody>
                    <a:bodyPr/>
                    <a:lstStyle/>
                    <a:p>
                      <a:pPr algn="l" fontAlgn="ctr"/>
                      <a:r>
                        <a:rPr lang="en-US" sz="1100" b="1" i="0" u="none" strike="noStrike" dirty="0">
                          <a:solidFill>
                            <a:schemeClr val="bg1"/>
                          </a:solidFill>
                          <a:effectLst/>
                          <a:latin typeface="+mn-lt"/>
                        </a:rPr>
                        <a:t>   Computer software</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S</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S</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2657182129"/>
                  </a:ext>
                </a:extLst>
              </a:tr>
              <a:tr h="113173">
                <a:tc>
                  <a:txBody>
                    <a:bodyPr/>
                    <a:lstStyle/>
                    <a:p>
                      <a:pPr algn="l" fontAlgn="ctr"/>
                      <a:r>
                        <a:rPr lang="en-US" sz="1100" b="1" i="0" u="none" strike="noStrike" dirty="0">
                          <a:solidFill>
                            <a:schemeClr val="bg1"/>
                          </a:solidFill>
                          <a:effectLst/>
                          <a:latin typeface="+mn-lt"/>
                        </a:rPr>
                        <a:t>   Drugs, health aids, and beauty aids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S</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21,469</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1866936520"/>
                  </a:ext>
                </a:extLst>
              </a:tr>
              <a:tr h="113173">
                <a:tc>
                  <a:txBody>
                    <a:bodyPr/>
                    <a:lstStyle/>
                    <a:p>
                      <a:pPr algn="l" fontAlgn="ctr"/>
                      <a:r>
                        <a:rPr lang="en-US" sz="1100" b="1" i="0" u="none" strike="noStrike" dirty="0">
                          <a:solidFill>
                            <a:schemeClr val="bg1"/>
                          </a:solidFill>
                          <a:effectLst/>
                          <a:latin typeface="+mn-lt"/>
                        </a:rPr>
                        <a:t>   Electronics and appliances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30,016</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26,050</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2066906294"/>
                  </a:ext>
                </a:extLst>
              </a:tr>
              <a:tr h="113173">
                <a:tc>
                  <a:txBody>
                    <a:bodyPr/>
                    <a:lstStyle/>
                    <a:p>
                      <a:pPr algn="l" fontAlgn="ctr"/>
                      <a:r>
                        <a:rPr lang="en-US" sz="1100" b="1" i="0" u="none" strike="noStrike" dirty="0">
                          <a:solidFill>
                            <a:schemeClr val="bg1"/>
                          </a:solidFill>
                          <a:effectLst/>
                          <a:latin typeface="+mn-lt"/>
                        </a:rPr>
                        <a:t>   Food, beer, and wine</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9,841</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7,579</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1958793239"/>
                  </a:ext>
                </a:extLst>
              </a:tr>
              <a:tr h="113173">
                <a:tc>
                  <a:txBody>
                    <a:bodyPr/>
                    <a:lstStyle/>
                    <a:p>
                      <a:pPr algn="l" fontAlgn="ctr"/>
                      <a:r>
                        <a:rPr lang="en-US" sz="1100" b="1" i="0" u="none" strike="noStrike" dirty="0">
                          <a:solidFill>
                            <a:schemeClr val="bg1"/>
                          </a:solidFill>
                          <a:effectLst/>
                          <a:latin typeface="+mn-lt"/>
                        </a:rPr>
                        <a:t>   Furniture and home furnishings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32,369</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28,883</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3411996405"/>
                  </a:ext>
                </a:extLst>
              </a:tr>
              <a:tr h="113173">
                <a:tc>
                  <a:txBody>
                    <a:bodyPr/>
                    <a:lstStyle/>
                    <a:p>
                      <a:pPr algn="l" fontAlgn="ctr"/>
                      <a:r>
                        <a:rPr lang="en-US" sz="1100" b="1" i="0" u="none" strike="noStrike" dirty="0">
                          <a:solidFill>
                            <a:schemeClr val="bg1"/>
                          </a:solidFill>
                          <a:effectLst/>
                          <a:latin typeface="+mn-lt"/>
                        </a:rPr>
                        <a:t>   Music and videos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S</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S</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458166331"/>
                  </a:ext>
                </a:extLst>
              </a:tr>
              <a:tr h="113173">
                <a:tc>
                  <a:txBody>
                    <a:bodyPr/>
                    <a:lstStyle/>
                    <a:p>
                      <a:pPr algn="l" fontAlgn="ctr"/>
                      <a:r>
                        <a:rPr lang="en-US" sz="1100" b="1" i="0" u="none" strike="noStrike" dirty="0">
                          <a:solidFill>
                            <a:schemeClr val="bg1"/>
                          </a:solidFill>
                          <a:effectLst/>
                          <a:latin typeface="+mn-lt"/>
                        </a:rPr>
                        <a:t>   Office equipment and supplies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10,613</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9,236</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1224018563"/>
                  </a:ext>
                </a:extLst>
              </a:tr>
              <a:tr h="113173">
                <a:tc>
                  <a:txBody>
                    <a:bodyPr/>
                    <a:lstStyle/>
                    <a:p>
                      <a:pPr algn="l" fontAlgn="ctr"/>
                      <a:r>
                        <a:rPr lang="en-US" sz="1100" b="1" i="0" u="none" strike="noStrike" dirty="0">
                          <a:solidFill>
                            <a:schemeClr val="bg1"/>
                          </a:solidFill>
                          <a:effectLst/>
                          <a:latin typeface="+mn-lt"/>
                        </a:rPr>
                        <a:t>   Sporting Goods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13,104</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11,681</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2724366117"/>
                  </a:ext>
                </a:extLst>
              </a:tr>
              <a:tr h="113173">
                <a:tc>
                  <a:txBody>
                    <a:bodyPr/>
                    <a:lstStyle/>
                    <a:p>
                      <a:pPr algn="l" fontAlgn="ctr"/>
                      <a:r>
                        <a:rPr lang="en-US" sz="1100" b="1" i="0" u="none" strike="noStrike" dirty="0">
                          <a:solidFill>
                            <a:schemeClr val="bg1"/>
                          </a:solidFill>
                          <a:effectLst/>
                          <a:latin typeface="+mn-lt"/>
                        </a:rPr>
                        <a:t>   Toys, hobby goods, and games</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12,110</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10,682</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3258312649"/>
                  </a:ext>
                </a:extLst>
              </a:tr>
              <a:tr h="261051">
                <a:tc>
                  <a:txBody>
                    <a:bodyPr/>
                    <a:lstStyle/>
                    <a:p>
                      <a:pPr algn="l" fontAlgn="ctr"/>
                      <a:r>
                        <a:rPr lang="en-US" sz="1100" b="1" i="0" u="none" strike="noStrike" dirty="0">
                          <a:solidFill>
                            <a:schemeClr val="bg1"/>
                          </a:solidFill>
                          <a:effectLst/>
                          <a:latin typeface="+mn-lt"/>
                        </a:rPr>
                        <a:t>   Other </a:t>
                      </a:r>
                      <a:r>
                        <a:rPr lang="en-US" sz="1100" b="1" i="0" u="none" strike="noStrike" dirty="0" err="1">
                          <a:solidFill>
                            <a:schemeClr val="bg1"/>
                          </a:solidFill>
                          <a:effectLst/>
                          <a:latin typeface="+mn-lt"/>
                        </a:rPr>
                        <a:t>merchandis</a:t>
                      </a:r>
                      <a:endParaRPr lang="en-US" sz="1100" b="1" i="0" u="none" strike="noStrike" dirty="0">
                        <a:solidFill>
                          <a:schemeClr val="bg1"/>
                        </a:solidFill>
                        <a:effectLst/>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fontAlgn="b"/>
                      <a:r>
                        <a:rPr lang="en-US" sz="1100" b="1" i="0" u="none" strike="noStrike">
                          <a:solidFill>
                            <a:schemeClr val="bg1"/>
                          </a:solidFill>
                          <a:effectLst/>
                          <a:latin typeface="+mn-lt"/>
                        </a:rPr>
                        <a:t>68,378</a:t>
                      </a:r>
                    </a:p>
                  </a:txBody>
                  <a:tcPr marL="7545" marR="7545" marT="7545" marB="0" anchor="b">
                    <a:lnL w="6350" cap="flat" cmpd="sng" algn="ctr">
                      <a:solidFill>
                        <a:srgbClr val="000000"/>
                      </a:solidFill>
                      <a:prstDash val="solid"/>
                      <a:round/>
                      <a:headEnd type="none" w="med" len="med"/>
                      <a:tailEnd type="none" w="med" len="med"/>
                    </a:lnL>
                    <a:lnR>
                      <a:noFill/>
                    </a:lnR>
                    <a:lnT>
                      <a:noFill/>
                    </a:lnT>
                    <a:lnB>
                      <a:noFill/>
                    </a:lnB>
                    <a:solidFill>
                      <a:schemeClr val="accent1"/>
                    </a:solidFill>
                  </a:tcPr>
                </a:tc>
                <a:tc>
                  <a:txBody>
                    <a:bodyPr/>
                    <a:lstStyle/>
                    <a:p>
                      <a:pPr algn="r" fontAlgn="b"/>
                      <a:r>
                        <a:rPr lang="en-US" sz="1100" b="1" i="0" u="none" strike="noStrike">
                          <a:solidFill>
                            <a:schemeClr val="bg1"/>
                          </a:solidFill>
                          <a:effectLst/>
                          <a:latin typeface="+mn-lt"/>
                        </a:rPr>
                        <a:t>52,893</a:t>
                      </a:r>
                    </a:p>
                  </a:txBody>
                  <a:tcPr marL="7545" marR="7545" marT="7545" marB="0" anchor="b">
                    <a:lnL>
                      <a:noFill/>
                    </a:lnL>
                    <a:lnR>
                      <a:noFill/>
                    </a:lnR>
                    <a:lnT>
                      <a:noFill/>
                    </a:lnT>
                    <a:lnB>
                      <a:noFill/>
                    </a:lnB>
                    <a:solidFill>
                      <a:schemeClr val="accent1"/>
                    </a:solidFill>
                  </a:tcPr>
                </a:tc>
                <a:extLst>
                  <a:ext uri="{0D108BD9-81ED-4DB2-BD59-A6C34878D82A}">
                    <a16:rowId xmlns:a16="http://schemas.microsoft.com/office/drawing/2014/main" val="844678682"/>
                  </a:ext>
                </a:extLst>
              </a:tr>
              <a:tr h="113173">
                <a:tc>
                  <a:txBody>
                    <a:bodyPr/>
                    <a:lstStyle/>
                    <a:p>
                      <a:pPr algn="l" fontAlgn="ctr"/>
                      <a:r>
                        <a:rPr lang="en-US" sz="1100" b="1" i="0" u="none" strike="noStrike" dirty="0">
                          <a:solidFill>
                            <a:schemeClr val="bg1"/>
                          </a:solidFill>
                          <a:effectLst/>
                          <a:latin typeface="+mn-lt"/>
                        </a:rPr>
                        <a:t>   </a:t>
                      </a:r>
                      <a:r>
                        <a:rPr lang="en-US" sz="1100" b="1" i="0" u="none" strike="noStrike" dirty="0" err="1">
                          <a:solidFill>
                            <a:schemeClr val="bg1"/>
                          </a:solidFill>
                          <a:effectLst/>
                          <a:latin typeface="+mn-lt"/>
                        </a:rPr>
                        <a:t>Nonmerchandise</a:t>
                      </a:r>
                      <a:r>
                        <a:rPr lang="en-US" sz="1100" b="1" i="0" u="none" strike="noStrike" dirty="0">
                          <a:solidFill>
                            <a:schemeClr val="bg1"/>
                          </a:solidFill>
                          <a:effectLst/>
                          <a:latin typeface="+mn-lt"/>
                        </a:rPr>
                        <a:t> receipts</a:t>
                      </a:r>
                      <a:r>
                        <a:rPr lang="en-US" sz="1100" b="1" i="0" u="none" strike="noStrike" baseline="30000" dirty="0">
                          <a:solidFill>
                            <a:schemeClr val="bg1"/>
                          </a:solidFill>
                          <a:effectLst/>
                          <a:latin typeface="+mn-lt"/>
                        </a:rPr>
                        <a:t>3</a:t>
                      </a:r>
                      <a:endParaRPr lang="en-US" sz="1100" b="1" i="0" u="none" strike="noStrike" dirty="0">
                        <a:solidFill>
                          <a:schemeClr val="bg1"/>
                        </a:solidFill>
                        <a:effectLst/>
                        <a:latin typeface="+mn-lt"/>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US" sz="1100" b="1" i="0" u="none" strike="noStrike">
                          <a:solidFill>
                            <a:schemeClr val="bg1"/>
                          </a:solidFill>
                          <a:effectLst/>
                          <a:latin typeface="+mn-lt"/>
                        </a:rPr>
                        <a:t>29,153</a:t>
                      </a:r>
                    </a:p>
                  </a:txBody>
                  <a:tcPr marL="7545" marR="7545" marT="75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1"/>
                    </a:solidFill>
                  </a:tcPr>
                </a:tc>
                <a:tc>
                  <a:txBody>
                    <a:bodyPr/>
                    <a:lstStyle/>
                    <a:p>
                      <a:pPr algn="r" fontAlgn="b"/>
                      <a:r>
                        <a:rPr lang="en-US" sz="1100" b="1" i="0" u="none" strike="noStrike" dirty="0">
                          <a:solidFill>
                            <a:schemeClr val="bg1"/>
                          </a:solidFill>
                          <a:effectLst/>
                          <a:latin typeface="+mn-lt"/>
                        </a:rPr>
                        <a:t>26,374</a:t>
                      </a:r>
                    </a:p>
                  </a:txBody>
                  <a:tcPr marL="7545" marR="7545" marT="7545" marB="0" anchor="b">
                    <a:lnL>
                      <a:noFill/>
                    </a:lnL>
                    <a:lnR>
                      <a:noFill/>
                    </a:lnR>
                    <a:lnT>
                      <a:noFill/>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06133162"/>
                  </a:ext>
                </a:extLst>
              </a:tr>
            </a:tbl>
          </a:graphicData>
        </a:graphic>
      </p:graphicFrame>
    </p:spTree>
    <p:extLst>
      <p:ext uri="{BB962C8B-B14F-4D97-AF65-F5344CB8AC3E}">
        <p14:creationId xmlns:p14="http://schemas.microsoft.com/office/powerpoint/2010/main" val="11230508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30623"/>
            <a:ext cx="6705600" cy="914400"/>
          </a:xfrm>
        </p:spPr>
        <p:txBody>
          <a:bodyPr>
            <a:normAutofit/>
          </a:bodyPr>
          <a:lstStyle/>
          <a:p>
            <a:pPr fontAlgn="auto">
              <a:spcAft>
                <a:spcPts val="0"/>
              </a:spcAft>
              <a:defRPr/>
            </a:pPr>
            <a:r>
              <a:rPr lang="en-US" dirty="0">
                <a:solidFill>
                  <a:schemeClr val="tx2">
                    <a:satMod val="130000"/>
                  </a:schemeClr>
                </a:solidFill>
              </a:rPr>
              <a:t>Introduction to e-Commerce (Cont’d)</a:t>
            </a:r>
          </a:p>
        </p:txBody>
      </p:sp>
      <p:sp>
        <p:nvSpPr>
          <p:cNvPr id="30724" name="Rectangle 3"/>
          <p:cNvSpPr>
            <a:spLocks noGrp="1" noChangeArrowheads="1"/>
          </p:cNvSpPr>
          <p:nvPr>
            <p:ph idx="1"/>
          </p:nvPr>
        </p:nvSpPr>
        <p:spPr>
          <a:xfrm>
            <a:off x="228600" y="5601633"/>
            <a:ext cx="8686800" cy="976465"/>
          </a:xfrm>
        </p:spPr>
        <p:txBody>
          <a:bodyPr/>
          <a:lstStyle/>
          <a:p>
            <a:pPr marL="365125" indent="-282575">
              <a:buFont typeface="Wingdings 2" panose="05020102010507070707" pitchFamily="18" charset="2"/>
              <a:buChar char=""/>
            </a:pPr>
            <a:r>
              <a:rPr lang="en-US" altLang="en-US" sz="1100" b="1" dirty="0"/>
              <a:t>Source: </a:t>
            </a:r>
            <a:r>
              <a:rPr lang="en-US" altLang="en-US" sz="1100" b="1" dirty="0">
                <a:hlinkClick r:id="rId3"/>
              </a:rPr>
              <a:t>http://www.pewinternet.org/data-trend/internet-use/latest-stats/</a:t>
            </a:r>
            <a:endParaRPr lang="en-US" altLang="en-US" sz="1100" b="1" dirty="0"/>
          </a:p>
          <a:p>
            <a:pPr marL="365125" indent="-282575">
              <a:buFont typeface="Wingdings 2" panose="05020102010507070707" pitchFamily="18" charset="2"/>
              <a:buChar char=""/>
            </a:pPr>
            <a:r>
              <a:rPr lang="en-US" altLang="en-US" sz="1100" b="1" dirty="0">
                <a:cs typeface="Times New Roman" panose="02020603050405020304" pitchFamily="18" charset="0"/>
              </a:rPr>
              <a:t>Other Demographics:</a:t>
            </a:r>
          </a:p>
          <a:p>
            <a:pPr marL="639763" lvl="1" indent="-236538">
              <a:buFont typeface="Verdana" panose="020B0604030504040204" pitchFamily="34" charset="0"/>
              <a:buChar char="◦"/>
            </a:pPr>
            <a:r>
              <a:rPr lang="en-US" altLang="en-US" sz="1100" b="1" dirty="0">
                <a:cs typeface="Times New Roman" panose="02020603050405020304" pitchFamily="18" charset="0"/>
                <a:hlinkClick r:id="rId4"/>
              </a:rPr>
              <a:t>http://www.pewinternet.org/</a:t>
            </a:r>
            <a:endParaRPr lang="en-US" altLang="en-US" sz="1100" b="1" dirty="0">
              <a:cs typeface="Times New Roman" panose="02020603050405020304" pitchFamily="18" charset="0"/>
            </a:endParaRPr>
          </a:p>
          <a:p>
            <a:pPr marL="639763" lvl="1" indent="-236538">
              <a:buFont typeface="Verdana" panose="020B0604030504040204" pitchFamily="34" charset="0"/>
              <a:buChar char="◦"/>
            </a:pPr>
            <a:r>
              <a:rPr lang="en-US" altLang="en-US" sz="1100" b="1" dirty="0">
                <a:cs typeface="Times New Roman" panose="02020603050405020304" pitchFamily="18" charset="0"/>
                <a:hlinkClick r:id="rId5"/>
              </a:rPr>
              <a:t>http://www.clickz.com</a:t>
            </a:r>
            <a:endParaRPr lang="en-US" altLang="en-US" sz="1100" b="1" dirty="0">
              <a:cs typeface="Times New Roman" panose="02020603050405020304" pitchFamily="18" charset="0"/>
            </a:endParaRPr>
          </a:p>
          <a:p>
            <a:pPr marL="639763" lvl="1" indent="-236538">
              <a:buFont typeface="Verdana" panose="020B0604030504040204" pitchFamily="34" charset="0"/>
              <a:buChar char="◦"/>
            </a:pPr>
            <a:r>
              <a:rPr lang="en-US" altLang="en-US" sz="1100" b="1" dirty="0">
                <a:cs typeface="Times New Roman" panose="02020603050405020304" pitchFamily="18" charset="0"/>
                <a:hlinkClick r:id="rId6"/>
              </a:rPr>
              <a:t>http://www.census.gov/eos/www/ebusiness614.htm</a:t>
            </a:r>
            <a:endParaRPr lang="en-US" altLang="en-US" sz="1100" b="1" dirty="0">
              <a:cs typeface="Times New Roman" panose="02020603050405020304" pitchFamily="18" charset="0"/>
            </a:endParaRPr>
          </a:p>
          <a:p>
            <a:pPr marL="639763" lvl="1" indent="-236538">
              <a:buFont typeface="Verdana" panose="020B0604030504040204" pitchFamily="34" charset="0"/>
              <a:buChar char="◦"/>
            </a:pPr>
            <a:endParaRPr lang="en-US" altLang="en-US" sz="1100" b="1" dirty="0">
              <a:cs typeface="Times New Roman" panose="02020603050405020304" pitchFamily="18" charset="0"/>
            </a:endParaRPr>
          </a:p>
          <a:p>
            <a:pPr marL="639763" lvl="1" indent="-236538">
              <a:buFont typeface="Verdana" panose="020B0604030504040204" pitchFamily="34" charset="0"/>
              <a:buChar char="◦"/>
            </a:pPr>
            <a:endParaRPr lang="en-US" altLang="en-US" sz="1100" b="1" dirty="0">
              <a:cs typeface="Times New Roman" panose="02020603050405020304" pitchFamily="18" charset="0"/>
            </a:endParaRPr>
          </a:p>
        </p:txBody>
      </p:sp>
      <p:sp>
        <p:nvSpPr>
          <p:cNvPr id="3072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B0DA9421-26AE-4EF1-BF03-7E0C75BF2FDA}"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8</a:t>
            </a:fld>
            <a:endParaRPr lang="en-US" altLang="en-US" sz="1100">
              <a:solidFill>
                <a:srgbClr val="4D4D4D"/>
              </a:solidFill>
              <a:latin typeface="Times New Roman" panose="02020603050405020304" pitchFamily="18" charset="0"/>
            </a:endParaRPr>
          </a:p>
        </p:txBody>
      </p:sp>
      <p:sp>
        <p:nvSpPr>
          <p:cNvPr id="30726" name="Rectangle 5"/>
          <p:cNvSpPr>
            <a:spLocks noChangeArrowheads="1"/>
          </p:cNvSpPr>
          <p:nvPr/>
        </p:nvSpPr>
        <p:spPr bwMode="auto">
          <a:xfrm>
            <a:off x="3748088" y="220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4004337"/>
              </p:ext>
            </p:extLst>
          </p:nvPr>
        </p:nvGraphicFramePr>
        <p:xfrm>
          <a:off x="1676400" y="1146372"/>
          <a:ext cx="5867400" cy="4354163"/>
        </p:xfrm>
        <a:graphic>
          <a:graphicData uri="http://schemas.openxmlformats.org/drawingml/2006/table">
            <a:tbl>
              <a:tblPr>
                <a:tableStyleId>{21E4AEA4-8DFA-4A89-87EB-49C32662AFE0}</a:tableStyleId>
              </a:tblPr>
              <a:tblGrid>
                <a:gridCol w="4004734">
                  <a:extLst>
                    <a:ext uri="{9D8B030D-6E8A-4147-A177-3AD203B41FA5}">
                      <a16:colId xmlns:a16="http://schemas.microsoft.com/office/drawing/2014/main" val="20000"/>
                    </a:ext>
                  </a:extLst>
                </a:gridCol>
                <a:gridCol w="1862666">
                  <a:extLst>
                    <a:ext uri="{9D8B030D-6E8A-4147-A177-3AD203B41FA5}">
                      <a16:colId xmlns:a16="http://schemas.microsoft.com/office/drawing/2014/main" val="20001"/>
                    </a:ext>
                  </a:extLst>
                </a:gridCol>
              </a:tblGrid>
              <a:tr h="518399">
                <a:tc>
                  <a:txBody>
                    <a:bodyPr/>
                    <a:lstStyle/>
                    <a:p>
                      <a:pPr marL="0" marR="0" algn="ctr">
                        <a:lnSpc>
                          <a:spcPct val="100000"/>
                        </a:lnSpc>
                        <a:spcBef>
                          <a:spcPts val="0"/>
                        </a:spcBef>
                        <a:spcAft>
                          <a:spcPts val="0"/>
                        </a:spcAft>
                      </a:pPr>
                      <a:r>
                        <a:rPr lang="en-US" sz="1400" b="1" dirty="0"/>
                        <a:t>Category</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nSpc>
                          <a:spcPct val="100000"/>
                        </a:lnSpc>
                        <a:spcBef>
                          <a:spcPts val="0"/>
                        </a:spcBef>
                        <a:spcAft>
                          <a:spcPts val="0"/>
                        </a:spcAft>
                      </a:pPr>
                      <a:r>
                        <a:rPr lang="en-US" sz="1400" b="1" dirty="0"/>
                        <a:t>Percentage That </a:t>
                      </a:r>
                    </a:p>
                    <a:p>
                      <a:pPr marL="0" marR="0">
                        <a:lnSpc>
                          <a:spcPct val="100000"/>
                        </a:lnSpc>
                        <a:spcBef>
                          <a:spcPts val="0"/>
                        </a:spcBef>
                        <a:spcAft>
                          <a:spcPts val="0"/>
                        </a:spcAft>
                      </a:pPr>
                      <a:r>
                        <a:rPr lang="en-US" sz="1400" b="1" dirty="0"/>
                        <a:t>Use the Internet</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0"/>
                  </a:ext>
                </a:extLst>
              </a:tr>
              <a:tr h="316429">
                <a:tc>
                  <a:txBody>
                    <a:bodyPr/>
                    <a:lstStyle/>
                    <a:p>
                      <a:pPr marL="0" marR="0">
                        <a:lnSpc>
                          <a:spcPct val="100000"/>
                        </a:lnSpc>
                        <a:spcBef>
                          <a:spcPts val="0"/>
                        </a:spcBef>
                        <a:spcAft>
                          <a:spcPts val="0"/>
                        </a:spcAft>
                      </a:pPr>
                      <a:r>
                        <a:rPr lang="en-US" sz="1400" b="1" dirty="0"/>
                        <a:t>Men</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87%</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1"/>
                  </a:ext>
                </a:extLst>
              </a:tr>
              <a:tr h="293648">
                <a:tc>
                  <a:txBody>
                    <a:bodyPr/>
                    <a:lstStyle/>
                    <a:p>
                      <a:pPr marL="0" marR="0">
                        <a:lnSpc>
                          <a:spcPct val="100000"/>
                        </a:lnSpc>
                        <a:spcBef>
                          <a:spcPts val="0"/>
                        </a:spcBef>
                        <a:spcAft>
                          <a:spcPts val="0"/>
                        </a:spcAft>
                      </a:pPr>
                      <a:r>
                        <a:rPr lang="en-US" sz="1400" b="1" dirty="0"/>
                        <a:t>Women</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86%</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2"/>
                  </a:ext>
                </a:extLst>
              </a:tr>
              <a:tr h="296228">
                <a:tc>
                  <a:txBody>
                    <a:bodyPr/>
                    <a:lstStyle/>
                    <a:p>
                      <a:pPr marL="0" marR="0">
                        <a:lnSpc>
                          <a:spcPct val="100000"/>
                        </a:lnSpc>
                        <a:spcBef>
                          <a:spcPts val="0"/>
                        </a:spcBef>
                        <a:spcAft>
                          <a:spcPts val="0"/>
                        </a:spcAft>
                      </a:pPr>
                      <a:r>
                        <a:rPr lang="en-US" sz="1400" b="1" dirty="0"/>
                        <a:t>Age: 18-29</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97%</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3"/>
                  </a:ext>
                </a:extLst>
              </a:tr>
              <a:tr h="296228">
                <a:tc>
                  <a:txBody>
                    <a:bodyPr/>
                    <a:lstStyle/>
                    <a:p>
                      <a:pPr marL="0" marR="0">
                        <a:lnSpc>
                          <a:spcPct val="100000"/>
                        </a:lnSpc>
                        <a:spcBef>
                          <a:spcPts val="0"/>
                        </a:spcBef>
                        <a:spcAft>
                          <a:spcPts val="0"/>
                        </a:spcAft>
                      </a:pPr>
                      <a:r>
                        <a:rPr lang="en-US" sz="1400" b="1" dirty="0"/>
                        <a:t>Age: 30-49</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93%</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4"/>
                  </a:ext>
                </a:extLst>
              </a:tr>
              <a:tr h="236982">
                <a:tc>
                  <a:txBody>
                    <a:bodyPr/>
                    <a:lstStyle/>
                    <a:p>
                      <a:pPr marL="0" marR="0">
                        <a:lnSpc>
                          <a:spcPct val="100000"/>
                        </a:lnSpc>
                        <a:spcBef>
                          <a:spcPts val="0"/>
                        </a:spcBef>
                        <a:spcAft>
                          <a:spcPts val="0"/>
                        </a:spcAft>
                      </a:pPr>
                      <a:r>
                        <a:rPr lang="en-US" sz="1400" b="1" dirty="0"/>
                        <a:t>Age: 50-64</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88%</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5"/>
                  </a:ext>
                </a:extLst>
              </a:tr>
              <a:tr h="281417">
                <a:tc>
                  <a:txBody>
                    <a:bodyPr/>
                    <a:lstStyle/>
                    <a:p>
                      <a:pPr marL="0" marR="0">
                        <a:lnSpc>
                          <a:spcPct val="100000"/>
                        </a:lnSpc>
                        <a:spcBef>
                          <a:spcPts val="0"/>
                        </a:spcBef>
                        <a:spcAft>
                          <a:spcPts val="0"/>
                        </a:spcAft>
                      </a:pPr>
                      <a:r>
                        <a:rPr lang="en-US" sz="1400" b="1" dirty="0"/>
                        <a:t>Age: Over 65 </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57%</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6"/>
                  </a:ext>
                </a:extLst>
              </a:tr>
              <a:tr h="296228">
                <a:tc>
                  <a:txBody>
                    <a:bodyPr/>
                    <a:lstStyle/>
                    <a:p>
                      <a:pPr marL="0" marR="0">
                        <a:lnSpc>
                          <a:spcPct val="100000"/>
                        </a:lnSpc>
                        <a:spcBef>
                          <a:spcPts val="0"/>
                        </a:spcBef>
                        <a:spcAft>
                          <a:spcPts val="0"/>
                        </a:spcAft>
                      </a:pPr>
                      <a:r>
                        <a:rPr lang="en-US" sz="1400" b="1" dirty="0"/>
                        <a:t>Household Income: Less than $30,000</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77%</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7"/>
                  </a:ext>
                </a:extLst>
              </a:tr>
              <a:tr h="296228">
                <a:tc>
                  <a:txBody>
                    <a:bodyPr/>
                    <a:lstStyle/>
                    <a:p>
                      <a:pPr marL="0" marR="0">
                        <a:lnSpc>
                          <a:spcPct val="100000"/>
                        </a:lnSpc>
                        <a:spcBef>
                          <a:spcPts val="0"/>
                        </a:spcBef>
                        <a:spcAft>
                          <a:spcPts val="0"/>
                        </a:spcAft>
                      </a:pPr>
                      <a:r>
                        <a:rPr lang="en-US" sz="1400" b="1" dirty="0"/>
                        <a:t>Household Income: $30,000 to $49,999</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85%</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8"/>
                  </a:ext>
                </a:extLst>
              </a:tr>
              <a:tr h="296228">
                <a:tc>
                  <a:txBody>
                    <a:bodyPr/>
                    <a:lstStyle/>
                    <a:p>
                      <a:pPr marL="0" marR="0">
                        <a:lnSpc>
                          <a:spcPct val="100000"/>
                        </a:lnSpc>
                        <a:spcBef>
                          <a:spcPts val="0"/>
                        </a:spcBef>
                        <a:spcAft>
                          <a:spcPts val="0"/>
                        </a:spcAft>
                      </a:pPr>
                      <a:r>
                        <a:rPr lang="en-US" sz="1400" b="1" dirty="0"/>
                        <a:t>Household Income: $50,000 to $74,999</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93%</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09"/>
                  </a:ext>
                </a:extLst>
              </a:tr>
              <a:tr h="296228">
                <a:tc>
                  <a:txBody>
                    <a:bodyPr/>
                    <a:lstStyle/>
                    <a:p>
                      <a:pPr marL="0" marR="0">
                        <a:lnSpc>
                          <a:spcPct val="100000"/>
                        </a:lnSpc>
                        <a:spcBef>
                          <a:spcPts val="0"/>
                        </a:spcBef>
                        <a:spcAft>
                          <a:spcPts val="0"/>
                        </a:spcAft>
                      </a:pPr>
                      <a:r>
                        <a:rPr lang="en-US" sz="1400" b="1" dirty="0"/>
                        <a:t>Household Income: $75,000 or higher</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99%</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10"/>
                  </a:ext>
                </a:extLst>
              </a:tr>
              <a:tr h="296228">
                <a:tc>
                  <a:txBody>
                    <a:bodyPr/>
                    <a:lstStyle/>
                    <a:p>
                      <a:pPr marL="0" marR="0">
                        <a:lnSpc>
                          <a:spcPct val="100000"/>
                        </a:lnSpc>
                        <a:spcBef>
                          <a:spcPts val="0"/>
                        </a:spcBef>
                        <a:spcAft>
                          <a:spcPts val="0"/>
                        </a:spcAft>
                      </a:pPr>
                      <a:r>
                        <a:rPr lang="en-US" sz="1400" b="1" dirty="0"/>
                        <a:t>Education: High school graduate</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77%</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11"/>
                  </a:ext>
                </a:extLst>
              </a:tr>
              <a:tr h="296228">
                <a:tc>
                  <a:txBody>
                    <a:bodyPr/>
                    <a:lstStyle/>
                    <a:p>
                      <a:pPr marL="0" marR="0">
                        <a:lnSpc>
                          <a:spcPct val="100000"/>
                        </a:lnSpc>
                        <a:spcBef>
                          <a:spcPts val="0"/>
                        </a:spcBef>
                        <a:spcAft>
                          <a:spcPts val="0"/>
                        </a:spcAft>
                      </a:pPr>
                      <a:r>
                        <a:rPr lang="en-US" sz="1400" b="1" dirty="0"/>
                        <a:t>Education: Some college</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91%</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12"/>
                  </a:ext>
                </a:extLst>
              </a:tr>
              <a:tr h="337464">
                <a:tc>
                  <a:txBody>
                    <a:bodyPr/>
                    <a:lstStyle/>
                    <a:p>
                      <a:pPr marL="0" marR="0">
                        <a:lnSpc>
                          <a:spcPct val="100000"/>
                        </a:lnSpc>
                        <a:spcBef>
                          <a:spcPts val="0"/>
                        </a:spcBef>
                        <a:spcAft>
                          <a:spcPts val="0"/>
                        </a:spcAft>
                      </a:pPr>
                      <a:r>
                        <a:rPr lang="en-US" sz="1400" b="1" dirty="0"/>
                        <a:t>Education: College graduate</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tc>
                  <a:txBody>
                    <a:bodyPr/>
                    <a:lstStyle/>
                    <a:p>
                      <a:pPr marL="0" marR="0" algn="ctr">
                        <a:lnSpc>
                          <a:spcPct val="100000"/>
                        </a:lnSpc>
                        <a:spcBef>
                          <a:spcPts val="0"/>
                        </a:spcBef>
                        <a:spcAft>
                          <a:spcPts val="0"/>
                        </a:spcAft>
                      </a:pPr>
                      <a:r>
                        <a:rPr lang="en-US" sz="1400" b="1" dirty="0"/>
                        <a:t>97%</a:t>
                      </a:r>
                      <a:endParaRPr lang="en-US" sz="1400" b="1" dirty="0">
                        <a:solidFill>
                          <a:schemeClr val="tx1"/>
                        </a:solidFill>
                        <a:latin typeface="Times New Roman"/>
                        <a:ea typeface="Times New Roman"/>
                        <a:cs typeface="Times New Roman"/>
                      </a:endParaRPr>
                    </a:p>
                  </a:txBody>
                  <a:tcPr marL="50800" marR="50800" marT="0" marB="0">
                    <a:solidFill>
                      <a:schemeClr val="accent1"/>
                    </a:solidFill>
                  </a:tcPr>
                </a:tc>
                <a:extLst>
                  <a:ext uri="{0D108BD9-81ED-4DB2-BD59-A6C34878D82A}">
                    <a16:rowId xmlns:a16="http://schemas.microsoft.com/office/drawing/2014/main" val="10013"/>
                  </a:ext>
                </a:extLst>
              </a:tr>
            </a:tbl>
          </a:graphicData>
        </a:graphic>
      </p:graphicFrame>
      <p:sp>
        <p:nvSpPr>
          <p:cNvPr id="8" name="TextBox 7"/>
          <p:cNvSpPr txBox="1"/>
          <p:nvPr/>
        </p:nvSpPr>
        <p:spPr>
          <a:xfrm>
            <a:off x="480219" y="712099"/>
            <a:ext cx="2470292" cy="369332"/>
          </a:xfrm>
          <a:prstGeom prst="rect">
            <a:avLst/>
          </a:prstGeom>
          <a:noFill/>
        </p:spPr>
        <p:txBody>
          <a:bodyPr wrap="none">
            <a:spAutoFit/>
          </a:bodyPr>
          <a:lstStyle/>
          <a:p>
            <a:pPr>
              <a:defRPr/>
            </a:pPr>
            <a:r>
              <a:rPr lang="en-US" dirty="0">
                <a:latin typeface="+mn-lt"/>
              </a:rPr>
              <a:t>Who’s On  the Internet?</a:t>
            </a:r>
          </a:p>
        </p:txBody>
      </p:sp>
    </p:spTree>
    <p:extLst>
      <p:ext uri="{BB962C8B-B14F-4D97-AF65-F5344CB8AC3E}">
        <p14:creationId xmlns:p14="http://schemas.microsoft.com/office/powerpoint/2010/main" val="3122650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81000" y="237454"/>
            <a:ext cx="7239000" cy="387798"/>
          </a:xfrm>
        </p:spPr>
        <p:txBody>
          <a:bodyPr/>
          <a:lstStyle/>
          <a:p>
            <a:pPr fontAlgn="auto">
              <a:spcAft>
                <a:spcPts val="0"/>
              </a:spcAft>
              <a:defRPr/>
            </a:pPr>
            <a:r>
              <a:rPr lang="en-US" dirty="0">
                <a:solidFill>
                  <a:schemeClr val="tx2">
                    <a:satMod val="130000"/>
                  </a:schemeClr>
                </a:solidFill>
              </a:rPr>
              <a:t>Introduction to e-Commerce (Cont’d)</a:t>
            </a:r>
          </a:p>
        </p:txBody>
      </p:sp>
      <p:sp>
        <p:nvSpPr>
          <p:cNvPr id="32771" name="Rectangle 3"/>
          <p:cNvSpPr>
            <a:spLocks noGrp="1" noChangeArrowheads="1"/>
          </p:cNvSpPr>
          <p:nvPr>
            <p:ph idx="1"/>
          </p:nvPr>
        </p:nvSpPr>
        <p:spPr>
          <a:xfrm>
            <a:off x="609600" y="990600"/>
            <a:ext cx="7467600" cy="4136517"/>
          </a:xfrm>
        </p:spPr>
        <p:txBody>
          <a:bodyPr/>
          <a:lstStyle/>
          <a:p>
            <a:pPr marL="365760" indent="-283464">
              <a:buFont typeface="Wingdings 2"/>
              <a:buChar char=""/>
              <a:defRPr/>
            </a:pPr>
            <a:r>
              <a:rPr lang="en-US" sz="2800" b="1" dirty="0">
                <a:solidFill>
                  <a:schemeClr val="tx1">
                    <a:lumMod val="75000"/>
                    <a:lumOff val="25000"/>
                  </a:schemeClr>
                </a:solidFill>
                <a:cs typeface="Arial" pitchFamily="34" charset="0"/>
              </a:rPr>
              <a:t>E-Commerce Issues </a:t>
            </a:r>
          </a:p>
          <a:p>
            <a:pPr lvl="1">
              <a:buFont typeface="Wingdings" panose="05000000000000000000" pitchFamily="2" charset="2"/>
              <a:buChar char="ü"/>
            </a:pPr>
            <a:r>
              <a:rPr lang="en-US" altLang="en-US" sz="1800" b="1" dirty="0">
                <a:cs typeface="Times New Roman" panose="02020603050405020304" pitchFamily="18" charset="0"/>
              </a:rPr>
              <a:t>Intellectual Property</a:t>
            </a:r>
          </a:p>
          <a:p>
            <a:pPr lvl="1">
              <a:buFont typeface="Wingdings" panose="05000000000000000000" pitchFamily="2" charset="2"/>
              <a:buChar char="ü"/>
            </a:pPr>
            <a:r>
              <a:rPr lang="en-US" altLang="en-US" sz="1800" b="1" dirty="0">
                <a:cs typeface="Times New Roman" panose="02020603050405020304" pitchFamily="18" charset="0"/>
              </a:rPr>
              <a:t>Security</a:t>
            </a:r>
          </a:p>
          <a:p>
            <a:pPr lvl="1">
              <a:buFont typeface="Wingdings" panose="05000000000000000000" pitchFamily="2" charset="2"/>
              <a:buChar char="ü"/>
            </a:pPr>
            <a:r>
              <a:rPr lang="en-US" altLang="en-US" sz="1800" b="1" dirty="0">
                <a:cs typeface="Times New Roman" panose="02020603050405020304" pitchFamily="18" charset="0"/>
              </a:rPr>
              <a:t>Fraud</a:t>
            </a:r>
          </a:p>
          <a:p>
            <a:pPr lvl="1">
              <a:buFont typeface="Wingdings" panose="05000000000000000000" pitchFamily="2" charset="2"/>
              <a:buChar char="ü"/>
            </a:pPr>
            <a:r>
              <a:rPr lang="en-US" altLang="en-US" sz="1800" b="1" dirty="0">
                <a:cs typeface="Times New Roman" panose="02020603050405020304" pitchFamily="18" charset="0"/>
              </a:rPr>
              <a:t>Taxation</a:t>
            </a:r>
          </a:p>
          <a:p>
            <a:pPr lvl="1">
              <a:buFont typeface="Wingdings" panose="05000000000000000000" pitchFamily="2" charset="2"/>
              <a:buChar char="ü"/>
            </a:pPr>
            <a:r>
              <a:rPr lang="en-US" altLang="en-US" sz="1800" b="1" dirty="0">
                <a:cs typeface="Times New Roman" panose="02020603050405020304" pitchFamily="18" charset="0"/>
              </a:rPr>
              <a:t>International Commerce</a:t>
            </a:r>
            <a:endParaRPr lang="en-US" altLang="en-US" sz="3600" b="1" dirty="0">
              <a:cs typeface="Times New Roman" panose="02020603050405020304" pitchFamily="18" charset="0"/>
            </a:endParaRPr>
          </a:p>
          <a:p>
            <a:pPr marL="365760" indent="-283464" fontAlgn="auto">
              <a:spcAft>
                <a:spcPts val="0"/>
              </a:spcAft>
              <a:buFont typeface="Wingdings 2"/>
              <a:buChar char=""/>
              <a:defRPr/>
            </a:pPr>
            <a:r>
              <a:rPr lang="en-US" sz="2800" b="1" dirty="0">
                <a:solidFill>
                  <a:schemeClr val="tx1">
                    <a:lumMod val="75000"/>
                    <a:lumOff val="25000"/>
                  </a:schemeClr>
                </a:solidFill>
                <a:cs typeface="Arial" pitchFamily="34" charset="0"/>
              </a:rPr>
              <a:t>Security</a:t>
            </a:r>
          </a:p>
          <a:p>
            <a:pPr lvl="1">
              <a:buFont typeface="Wingdings" panose="05000000000000000000" pitchFamily="2" charset="2"/>
              <a:buChar char="ü"/>
              <a:defRPr/>
            </a:pPr>
            <a:r>
              <a:rPr lang="en-US" sz="1800" b="1" dirty="0">
                <a:cs typeface="Times New Roman" panose="02020603050405020304" pitchFamily="18" charset="0"/>
              </a:rPr>
              <a:t>Encryption</a:t>
            </a:r>
          </a:p>
          <a:p>
            <a:pPr lvl="2">
              <a:buFont typeface="Arial" panose="020B0604020202020204" pitchFamily="34" charset="0"/>
              <a:buChar char="•"/>
              <a:defRPr/>
            </a:pPr>
            <a:r>
              <a:rPr lang="en-US" sz="1400" b="1" dirty="0">
                <a:cs typeface="Times New Roman" panose="02020603050405020304" pitchFamily="18" charset="0"/>
              </a:rPr>
              <a:t>Ensures privacy within an organization and on the Internet.</a:t>
            </a:r>
          </a:p>
          <a:p>
            <a:pPr lvl="2">
              <a:buFont typeface="Arial" panose="020B0604020202020204" pitchFamily="34" charset="0"/>
              <a:buChar char="•"/>
              <a:defRPr/>
            </a:pPr>
            <a:r>
              <a:rPr lang="en-US" sz="1400" b="1" dirty="0">
                <a:cs typeface="Times New Roman" panose="02020603050405020304" pitchFamily="18" charset="0"/>
              </a:rPr>
              <a:t>The conversion of data into an unreadable form, called a ciphertext. </a:t>
            </a:r>
            <a:endParaRPr lang="en-US" sz="2000" b="1" dirty="0">
              <a:solidFill>
                <a:schemeClr val="tx1">
                  <a:lumMod val="75000"/>
                  <a:lumOff val="25000"/>
                </a:schemeClr>
              </a:solidFill>
              <a:cs typeface="Arial" pitchFamily="34" charset="0"/>
            </a:endParaRPr>
          </a:p>
          <a:p>
            <a:pPr lvl="1">
              <a:buFont typeface="Wingdings" panose="05000000000000000000" pitchFamily="2" charset="2"/>
              <a:buChar char="ü"/>
              <a:defRPr/>
            </a:pPr>
            <a:r>
              <a:rPr lang="en-US" sz="1800" b="1" dirty="0">
                <a:cs typeface="Times New Roman" panose="02020603050405020304" pitchFamily="18" charset="0"/>
              </a:rPr>
              <a:t>Decryption</a:t>
            </a:r>
          </a:p>
          <a:p>
            <a:pPr lvl="2">
              <a:buFont typeface="Arial" panose="020B0604020202020204" pitchFamily="34" charset="0"/>
              <a:buChar char="•"/>
              <a:defRPr/>
            </a:pPr>
            <a:r>
              <a:rPr lang="en-US" sz="1400" b="1" dirty="0">
                <a:cs typeface="Times New Roman" panose="02020603050405020304" pitchFamily="18" charset="0"/>
              </a:rPr>
              <a:t>The process of converting the ciphertext back into its original form, called plaintext or cleartext, so it can be understood. </a:t>
            </a:r>
          </a:p>
          <a:p>
            <a:pPr lvl="2">
              <a:buFont typeface="Arial" panose="020B0604020202020204" pitchFamily="34" charset="0"/>
              <a:buChar char="•"/>
              <a:defRPr/>
            </a:pPr>
            <a:r>
              <a:rPr lang="en-US" sz="1400" b="1" dirty="0">
                <a:cs typeface="Times New Roman" panose="02020603050405020304" pitchFamily="18" charset="0"/>
              </a:rPr>
              <a:t>The encryption/decryption process requires an algorithm and a key. </a:t>
            </a:r>
          </a:p>
        </p:txBody>
      </p:sp>
      <p:sp>
        <p:nvSpPr>
          <p:cNvPr id="3277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207D9A30-2530-4281-976B-8B756698AAC1}"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9</a:t>
            </a:fld>
            <a:endParaRPr lang="en-US" altLang="en-US" sz="1100">
              <a:solidFill>
                <a:srgbClr val="4D4D4D"/>
              </a:solidFill>
              <a:latin typeface="Times New Roman" panose="02020603050405020304" pitchFamily="18" charset="0"/>
            </a:endParaRPr>
          </a:p>
        </p:txBody>
      </p:sp>
      <p:sp>
        <p:nvSpPr>
          <p:cNvPr id="32773" name="Rectangle 6"/>
          <p:cNvSpPr>
            <a:spLocks noChangeArrowheads="1"/>
          </p:cNvSpPr>
          <p:nvPr/>
        </p:nvSpPr>
        <p:spPr bwMode="auto">
          <a:xfrm>
            <a:off x="2286000" y="150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32774" name="Rectangle 8"/>
          <p:cNvSpPr>
            <a:spLocks noChangeArrowheads="1"/>
          </p:cNvSpPr>
          <p:nvPr/>
        </p:nvSpPr>
        <p:spPr bwMode="auto">
          <a:xfrm>
            <a:off x="2586038"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5930403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14864PHOTO" val="/9j/4AAQSkZJRgABAQAAAQABAAD/2wBDAAMCAgMCAgMDAwMEAwMEBQgFBQQEBQoHBwYIDAoMDAsKCwsNDhIQDQ4RDgsLEBYQERMUFRUVDA8XGBYUGBIUFRT/2wBDAQMEBAUEBQkFBQkUDQsNFBQUFBQUFBQUFBQUFBQUFBQUFBQUFBQUFBQUFBQUFBQUFBQUFBQUFBQUFBQUFBQUFBT/wAARCAHg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7TLueUA+UXGfStiS72R8qAfpUFhCGH7vlKTUYX3V8vdnoDBcSTAkBgB71ga5NPscK7qfZq15ZXt0C+tYmqZdSTQrgqaaORW8u4rk+ZNMATxlzUuo38yW+fPkHH980y8QS3Kexo1SzDWvHpSs+5PskY9rqU81yALmV8dRvJr6k/Y7hs9V+IiLe28F7b/Z3BFxGHXOOODXyrpdt5N6T68V9M/se3YsfHSKTgtkV6OH5rbGlOCclF7WZ96N4H8Oyh/+JBpfH/TlH/hXz/8AFjXtO8M609nb6Np1u7HCologJ/SvpyE7jJXyH+0Sh/4WJafX+lfSYaNPmtJI+UxHMqsY3+Ju5xeo6lcX83FrAg6sghA4p9pMlsA/9nwO/oYVP9KkEZ+1yegQVIV9qnEuEanuxVvQ7FNUvduU77VZrxgo063jHtAorjPEj3FvLuWBEHsgFd6y7ge2aytT0JL/AIaTr71jGvCO8B/WOzMvwf4203TVH22G3cj/AJ6Rqf5iulg+OXhy0kykFtG6ngoig/oK52P4b2lwCWkHPvVQ/B3TySfMHPvV+2pT1aaNoTp1FeTO9j/aK0L+Ig/8CFWz8ddDlQMJogCO5H+Feb/8Kd0//noPzqNvg5bdpRj61XPT8/vKcMO9z0ST456MDxcQ/pTx8btJZARdxD2rzCT4OW+f9aPzqN/gjG67lugM9t9VGpS7v7znqUKL+GVj1BfjZpbH/j5iAqQ/FzRphva4iJ+tePzfBBlPy3f/AI/UY+CFx2vCB/10rZVqK6v7zJYemvto9hb4taOvSaP8xVO5+K+lysCJkH415X/wpC5/5/T/AN/Khm+CF0zcXp/7+VaxVBbmsaS6SR6k/wATtLc8zp+dV5/Hml3YGLqOPHqeteZD4I3f/P8AH/v5R/wpO7XrfEf9tDWM8VQew+R/zo9Dk8TaZP1vYvzqvPr2nIARdxc+9cG3wU1H+G+b/v4agf4OarCObtnHpvrBVYN6DVG+jmjtZvEFg44u4/zrOu9bsliJ+0x/nXMf8Kj1TP8Ax8N/31Tk+DupTHa1ycf71ROslszVULfbRcudVt5Sdk6nPoaqNdqyH94MUxvg1qUQ+W5P/fVQt8LdYiP+vZwO26uKVe5appO7mmR3E0TDHmr+dZs7RuT+8U/jWsvwx1WX+JvzNPb4S6nsLbjx70vbzOm8e5yV1abzkYNOtoVj5YgYron+GuqD+I/marv8NdUzyzY+poWImmJcl/iM5rmPGAwqJpix4rVf4dX6L1NVpPAmooeGIrp+uM2vS/nRiXWpPyqqTg46VR+13LPxG2PpW9/wiWpI5Hlk++KlTwxqK/8ALI/980/rrDmpfzI597S5cl2RhnmofszqcMSPxrrZNB1LygvlHjj7tU28MalK3+pP5GsY4ybeskF6PcwGtF25L81VmxEODmuobwxqHQwEn/dpjeEtQfn7Mc/7tdUMRfeSC9E520txcxF2IBBxTJoTHnbzXSHwfqqHCWzY6/dNMPhPVc82rf8AfJrkeLlzP3kZPkvozjLtp96bEYjvirEM06pyprp28MajF/y6s2f9mkHhzUG/5dSP+A1tCvfeaI9zuc+l5cQklYy+apT3dzM/zQsATXXx6LfW5Ja0Yg8fdqObS71v+XJv++K0+tTWiaY+Xm2Zyu4Km7jd6Unnn+7XQpoV3NJte0ZB67alPhiZj/qD+Vbxxq+0HJ5nMLJuYDFTKwXkmugbw5cRKWW3JI7baRdIu2PNkR/wCnLH0/hZpGkmtzEe4TYQGGfSoFeXP3TXSjR5VXJtCD/uU46XMP8Alg3/AHzXKsRBO8R+yXc51JZO4NSIxatw6XKoP7hv++agW0mU/wDHuf8AvmuqOLutROHLsylGvHSm7znAFaiwyr/ywYf8Bpgs5d2fKPPtT+somz7lBd7HoaQWcjHJQ/lWsltKo/1R/KlNue+4H0qJYqX2Qs+5mx2zD+E1MrMnHlE474q4Lc46nmo5FCHDE8VccV3KSfcjW529YiPwoNwznKocUyRlY9Tj61WdHZsxuQldtHFU7vqCUnsy0bl14K4qe2uju6VRSHcfmc/nUsUSI4xJn8awr1oPaI/Zz7nQ2Vw7SrkHbXeaU/8Ao64POK8809IjInznP1r0HRIU8n5X3nHPNeFN635bHLioyVPVmnGxbrUjj5M+tNVNtOf7tZ8x4+pNYfK/PAp2roHtpMdMVHB96pL9S1lIB1IqZSlbQ0pycJJo8K8VRLb6hIXwBnvXE3G15XGRt9a7P4hwyLcPwRzXBIkrSDPTNfM4qChPme59ThK0mtQe3CuNrVp2EK7Msw4qoU2n3qxbt8qmvLqzlJHfUbmy+mGXk4rn9csBMSQ278a21G5ao3luWPSpo3hK5rBOK0PoXSpTZx+WeTnNP1G+5+6fyqvp8oDYqW8l5FfS8p4wQQ/2igYj7vHNZ2u2IhgOOa1LO7EUfXrVDWbsPGRWLc1saJ6Hmt1K6XoG0gZ9KtXsxNt07U7V5Q06fWoGkHk4qOafYVzLs23X0fYbq91/ZvuxZ/ES3wwQM2M9uorw+Bla75Net/BHZD4z0w5HNyn8xXs4WvGyjI66VNOSfkz9QLVvkcngkDrXyV+0Kh/4WFaMRgep6dK+tVVXMmexFfLn7SNsv/CQWkhwMivei92j4vFq1WPqzz+RdtzJ7oMUhUntUjxIyxEYyAP5U+sJtt3YqkOebZAV+XkZFIiwsOjD8KsUVUZ26GfsiuXRTgbsfSjzU/2qsdmqvVuouyK9mHmp/tVMPmUfMahoqebyQez8x0i8/eNV2iG7JlbmpqhdfmNZTtLoaQSjvqRvKifxSH8KfGyypuEjj60uwe9RunzVHIjTmX8qJto/56vTWwpx5rmotlTwDapqalJNENp9Bhcf89HNJu+X/WPViobheVrGNNIiyEW6WI8u5/CiS+FwoVGbI9ai2D0pVXaaty0KVk72H+bJj7x/OgPJ2Yj8aKbJ93jrWMlcrn8iQSvnlz+dSJLtOd351TWF3NSsg2EMaIUlzIUpXVrFoTsvIwfpSPqUiqQRwarxyxwrw2DVO7vOT+8GO/NdE4KJNn3Zaa5dhwAarvcspycDHvWPdeIYbNDtcfhXNah4z81yAa5G3saQh7y3Ok1TxBHaRknb+dcPq3xKS0cgbePSqerakbyNsmuPvNFjuHLEjmkqSPSdKHY25PjKQxAgyAfQ1Um+NjRZzBjHsa5e40trcnnIrLn0pLskMM59qtUlch0o9jq5fjq7SkLCTz2Bqza/Gid8H7I//fLVzVloNlbRIdgEmOeKumWK3GDgCuuMqS+yjH2HmdrZfF3fEGe0Of8AcNalt8WYmAzbqv1U15TdeI4Y2NvH8x9qdZW95fSZCkA1qq1NfZRfsV3Pc9N+Kdm8WHhTOe4rbtfHFhd9UiH414K/hy7lTcshTHbNVjZ6naP8szHHvXK6VFu9hyoQSvzM+k49U0+7GQkXHvUqvaP92FD9K8H8Oale25k+0sTyMc13ej+LdhCu2K0UaK2RxTouOzPQY1smY77dSP8AdqTytPx/x7J/3zWHba9BKAdw5rUhuIrhMhhUys9tjOM6q0JJYdNZfmtl/BajFvpeOLYf98UioXkwKk2MlZypJmsZvqxn2fTFIItQT7pStBYOP+PVB/wGniV2GCODS7efapi1TVrDdWX2WV20qwf/AJd0x34pBoWk4/1A/wC+asUDr0qZK4/az7lY6FpOP9QP++ahbw5pOP8AUL/3zV5vumo6qKshc0nuzNbw9pan/UKf+A1XfwtYZyI159q2qqtF8xoHd9zJfwvY4+4Pyph8Faa53FeTz0rYaKpE+7Vxm47ESlKPUwv+EH0zP3P/AB2q83w+0yVy2Ov+zXTVE336iTbBTk+pzDfDnTM9B/3zTf8AhXumqMAD/vmuo/ipVHyntWMqbltJoftZx2OUb4a6e/oPwFIvwtsFbO4fkK6l+nFRhuxqfZy/nZUcRU6nOj4dWkMgwwwPYVuRaBBpcCNGwJbgipuN3emydFqXGVPVSbHOrzq1yCRKgZTnoatUq9a6aalJXsczIIFOc4q3JxC5PTFRr1qz5X2iAp6is1KaqJWHFniXxFK+e+FrzkOGYfKa9T+JVn5Rk9q8sgf95t9a+dzD4z6bBarUdIoY8CpLeI7akSE5qWNOK8qm4dWe66atdEkMQYc8USwhqmGNtIelEqqWxleZ61aOVlI5p97NuYVrCwXBKAEeoqKSx3HkD8RX1Ks9zxzPs8sp571FqkBaM+9a0EX2dcYHPPSmX8u2I/KPyqebU1Wx5jr0XlSxnpk1TZ/3XWuj8QKLgDgce1YC2LMD1xW8aaZLMgMzXaBT3r1X4SLJD4w0o5PNzF/6EK81W123nJxivTfhzcRWniHTHYgYkU/qK5lR5Kjlc6qbaV12P1HgJZJMnqQRXzZ+0zbN9usnHvX0BoEq3fh/T7hSSHjzuzXE/FD4dyeM2gMbqNvGMdK+kw81yK7PjMRF+3ipbJ/mfNNmjNEC3YVY3ivbx+zwzW8B+1RoR1HNMf8AZ1LD/j8j/M0qk1ze6dlWlJzvBq3qeJ7xRvFezn9nN1OReR8f7RpH/Z+uMcXEf5msedmHspd1954zuGDUNeyt+z3ddrhM/U1EfgFqWOJUP/ATW8GmtWWqUn1X3nj9Fest+z/qjH/WL/3yajb4D6ypwGXA/wBg1paPcr2Mu6+88qpQAwr1Q/AjWvVT/wAANQSfA7W1cjyyQPRamVlszOVGa2a+8808sVE6DdXp3/CkNb/55H/vmo5PgpratjyW/wC+am67mXsZ91955p5YpVXaK9IX4La5j/Ut/wB8Go5fg/rkBA8knP8AsVLs+o/Y1I6u33nntI67jXdy/CXXlH+ob/vmoJPhTryDmFh/wCo5V3J5JnEbB6U112iuvl+GuvRH/UN/3xVS4+H2tYBlgYAdPlxT5YfaZcYO/vHM02RxEu41r6h4e1OzhI+zsAO+2uS1S7lsInM4Ix68VzTdn7pt7NPZmjPqqQRE8cVyWs+NBb78Hke9YGr67EzOPMI/4FXFaprFqs/zyEjv81aRty3T1Lp0rSTex0Or+P7llxEx5rn28YatLJks3l55+lUH1iwSMsvP41haj41htgQqjj6UKcn8Z6SpwlsjsG12S5X5mOPrWVeawLckk/rXnN34we7n/dZH0NV7zV7m4jACua1UKPWRssI3qkehxeKRMeuRUV3rTZ4NcPY+cjAndWi0zsuMHNZz9kl7rHKg0bAnuZmy2SKkXVLez5lxx1qhbomwFg+7H96quoW0UgPyufxrhlUlsjkcZItaj4402zDNuXP1rktR8brrDlLVtrH0qxL4NW+kLAE7ucE1Pb+AZbZt0cY/KnyeZqqTZa8M20UVqlxdHMpJzk11a+MLe2i8uHGRxXKR+GLyWXawZE/EVv2HhO1tlDyycj+8TRyeZSoou2/i1nQ+Y2Dnir1rq6XLjcxI+lVYLCwSUAMpA967TQbHT8JnZW9SDUbxMPYeZlW8ke35eSasJDJncMiu8t7DTXTgx8VU1C2s0Q7Cv4VyxnO/vI0VFHJrfTw/xHArX0nxlJbyBSxqldJBg/MK5u/fyZMxnOKiOJkp8rWhwSptyse0aT4nSbBJGSK3IdVSZq8D0rWLhpwgyBXpnhbWG2Ir8n3rtdXS6OWvQcFdHdGVXj4HNNqutwLgDjFP8oe9TGM5q9jGlH3dSWioSg7ZzTj5i9QfyrT2czTlFb7rVFTvNf0p7Qt6VLvHSRajYippUZpzIfQrUZRs0roBSoxTKeelMPSk2uhlNBn3qJvv0rNtpc/JmsVNydiUrEW75qkj+4f7tRO9Ecvy16PsoqKbZalYH+9TP4qc81QFy547UuSPciWpKcVG9JzQMqazqQVtDOFPUSlT71IWoHBz6VrSqOKs0dHswHWr1o33c1nFtrVdt185QgJBNOcU/eW5fIeY/E9N/mCvIorYCQk9jXtPxA0rcG5Jrx2/thBITk5HbNfH5hFOd27M+hwSsiVNvrUhQMOKzYZS571fhtmbByeK8F01Zu57bqNC0o4NWnYKOgqBph0ApU4e03L5j3+0dWh45GaV3WqFqxRAo4GelTu3FfX8vOeHykiMjdRVDVXjWI+9JM7LIADgEVBefNF83PFNxVNXuTzWOL1y4VWQDuarw4aEnFTeI2RAmAAc1gpcvtIDHFXSrJuxLmZ+o3LrdYTrnmuv8OakmnXWnzzNjEi85964tlDXZ3MRWb4i1S4sIBJExkCcgGqUlOpZnbSq8q2P1y+FvjzSdS8AaYGu44njiAO9veujTxBpcpyL+3IH/TUV+Jd1+0h4vtNNOn211NaRgjBRiMYrOg/aE8cIP+Q7dAf79fV4LL6FVe9UseHi8M60+ZH7jSeJtMmCRi/hJ9pBQup2L9L2H/v4K/EA/tH+N7dg41q5Y/75p6ftS+O1I/4m1x/38Na1sppRnaFTQ4pYaV9T9wBf2bdL2H/v4KUXlq3/AC9xf9/BX4iJ+1V46U5/tW4/7+GrH/DWXjv/AKCc/wD39NKOUUnvUJ+qs/bYXFtn/j6jP/bQU8Xtt2uIv++xX4j/APDXHj3/AKC1x/39NDftefEA9NTm/wC/hollEPs1A9g10P25FzAx4njP/AxTxLGP+Wqf99CvxFX9sL4goOdTm/7+mpk/bK+IqnjU5yP+uprnllSX/Lwfs5dj9tRLHn/WJ/30KlDJjIZSK/EtP21PiGp/5CEp+spq7F+2t8RowD/aUuPTzGqqWU86b9oHspdEftPuX1FOGzHUV+Li/tx/EJODfyH/ALatSH9uL4hF/wDj/l57ea1T/ZlnZ1BKnU7I/aPanqKcJtoxwR9a/GFP24/iAvW9kP8A21anH9uzx9jAvJf+/prWeUpRTVS4KnUXRI/Zs3PsKYZVccqvFfjTH+3Z48Vhuu5T/wBtTU//AA3p47iwUuHPrmU1zPLkt5g6VZ7WP2LZ4e6J+QqC5uLGKPdKsQHuBX4/P+3146cY3nI/6ammH9ubxnfgRzNJgc/u3JrL6hD+cydHELWSVj9WPFfifw7aaZP5iQswU4woFfC3xj+KemNq89pEyqCxIwR2rw69/aY8S+ILUpvmBYdya8u1nV9Z1XUzdXEZcHuc1UsNClHSVzopQrN2SPWdS8bW1xIQkoH41yOqa0LicBHJJ6AHOax9F8N6lrUqeXbtlvY17j8Pv2eL3V5reSeM5J7jpXzlStKNVJH01HCPk5pHlOnRajfuEiiY59q6zTPg1rmulHNu3lseTtNfWHgr9naHTGRpYUOPWvX9M8A2ul26oqIAB0FbKbnuzqjTXY+NvD/7MkjRh3jJx61vwfs+RoCpiGfpX1/baDGg2qgA9Kuw+GYHfJhTPritlTW5uk0fFd18BXhHEfFVY/gc7Njy6+6j4HtJVG4Ic1JH8PbD5f3aZrGVS+yHJJ9D4ff4RvCgX7P04ztpsfwjaU/8e+c/7Nfblz4DsWBAijyKx7j4epk+WoT6VxyhN9TnlQTPjyb4VxWK7igDjqPSsPUfDZtyVRM/hX1/q/w7OJCYg/8AtV5/rngkQyHFqv5UKpIydCx8yXukyohQJhx7VyepaLf7ySSEr6N1bwtM1y6x2nGOu2uU1fwZeYJNudv0rRVJGbo+Z4NLbSWkmPMPr1q3ba3JZgYkP512ut+EJEYs0GCPaubm8PrypjHHtXtwqxpQTkZuhbqWNN8XSSMR5h4966mw1H7Wo3OTn3rzmbRJbaUmLIB64qzFcXdovBbis5Vadd22OaUZrZHpb2kUyj5uazrzRVlGV5Nchba3eM2Nz10Gn6xPsG4n8a82slFuKIi7PVEDWFzYy71TgcV2XhC5eW5jWSsRtRFyuyQ7F65pdP1uHTZ9wYPj1NZ0pezdyai9ppY+lNA0ezubAMcbyPWtD/hHbX2/OvnqX4+p4fg3bRhOq4NYk/7W8CTnLbB6YNelGU6i5keNVjVpz5Yxuj6g/wCEetl6Yz9ail0WJR0r5Xuv2zra2YY5+gNVm/bVgc9D/wB8mlJ11shxVR7o+pZNIjVuBQ+kcdBXy/D+2lZKPmjyfdTT5P20rRhxGP8Avk1g41pS95FSVRbI+l5NKAPSoX0r5c4r5kf9sy2Y8KP++TUg/bD0plGTNk9cRmtHh6ijcyvV/lPoubTQpPFVmsevWvnw/tgaOx584n/cNPl/aw05ogyYwemRzWUVVjo0KSqvoe8vZmkFmdtfPkf7Wdir/MoP1FTn9rDS3XJ+Q+gFaQpzvexHJV7Huz2NNFptBGDXgsn7Vel+p/75NRf8NXaUpx8x/wCAmu6pzuKVi6dGpUeqPe5LSoxb7Pxrwlf2qNKc9x9VpzftP6UxX5v/AB2ub2VQqVGceh7p5f1qOVdoFeIr+0npb8+Z+lPH7SWkMMGQce1XFTg72FCM+bVHs9Ki814m/wC0ho/98flVeb9pLStvyyYyfSnKdSXQ35We2yttb0p0dyYTkHpXi9t+0NpEww8oBNWJfjxo/klo5w7+lTCU6clJovlk9jtPF0zXMb149qlu32hgcrk1t6r8ULfWbY+S2CR2riJr+e5uS5kbGfu5r5fMX7WrzJnt4OOmpqRW4jI5q7DMETpWPHcM38RNWo3OASa8dU092ery9i1O+1eKzJ7naxxWnNco64AFZ8hQv90Uo+5ojU9+iba1TMx206OFNmcc1HL0OK+mjUseOyE/M+aqak+yI1cj2qfm61S1VQ6HFTNOoZuJwHie4KmP61jW0u8Vq+KIioTPrXPWcrb8ZPWsYUpQd7mfKTRRCS82ld/pW+nw9l12EBfkQ1Q0xlivg2OTXp2iXLNbAKeK7PZNrmubx2scIv7NsVzAXeUOT/ASKz7n9mOB88D8hXstp5qSCQEgirL30+375qXOtDaRLcujPA2/ZajlcAHGT7Urfsoqo/1n8q92a/uMj5zSNfTDq5NdVLE1VD3pahFStqeCP+yuqKSJOg9qqj9mdv7+fyr6Ca7cocuelZsl7Ko++aipia3SRZ4f/wAMzs2Rvxn6U2D9lG+c5+0HHsVr3OK+lbkuTWimryxKNrkUU8TiLfES43PnK/8A2VL+LpcEe2RVZP2ZdWUAedwOnIr6OuNUeb775qs2o3ecLL8nam62If2yPZM+eW/Zo1D+KX9RUMn7OWp5KJISB0ORX0K1zdOeZKfbXc6PjfyKuliMRTTXOJ04/aPmDUP2ddYs8tvP/fQqtY/AfVrmUfvD1x1r6Z16/meMhnz+FY2jXzxXAGM4NclTFYrpP8DN0qd9jx9/2bNYlgyHP5is4/s46zCxUvj8RX1A2tzxRAA8fSqcmozzShs4H0rGGKxi3mXGlSe6PmS//Z71m3QkPn/gQrktX+FepaU6icNhum3mvsLVLs+QckE157rUhmkwCMA+ld1LE4j7Uhyow6I8j8FfCW2vW33kjgehWuqm8GaDoEjtG4lkIwQVArfN+1uhSNgCfSsOfQX1W6D8nnJ9xWtSrUcb31I9lzbGJL89yI7OMcnjFdh4V8Davq91GsluXiPNdN4N8B2ss8Wy2/eZ619UfDzwTDp1nFNLApwMdKdKvO1mejQbgrHM/Cj4RxJBE9zbAEY6ivf9I0Sy0i1CxRqjjpUWlqsKbEARPSrsyjbkDmolBVHc7OaTe5YS5KdGxUvzuN27OKzE61bhcrgA1caVjQvwzPmtGGZ9vU1mxEq3FaFs5YCui9kBatxKW++a1re2lYDLmq9vEq4OK0oWKqKz5l2KRCLDDZL1YjsU7tUgjVhyKTyx6Gk2uwyrc2aysyYyKx7vwdb3hyyCupjt/kBxTxCV7Vy2XYvkOGb4d2SnJhUn1xWLrPw1guUIjgHPtXqgQ+nFTxRc8Cq0JdNHzH4m+CLXMLkQ4IHpXkmt/Aq7id2SM/lX3te2f2kfdBGPSudv/D0MoIaEc1y1OaWlzn9mj89dU+F97pxO6InNcveeEp4pCrRkfhX6C658NrbUQCsCjHWvOvEHwaiZiUgGamnBx6lpJdD44fw41ugby+tKdPeJeEr6Q1T4UNboS8O8duK47UfAbRMR5JwK6LKWrZjOlFu54dqdvNLCVXKHOc1ghHgcqzE17Br3hJoonCxkHNcPdeH0gnO9OalpdzlnG3Q4HXNNN/G6Bd26vNdd8AXs1yTDESPSvf5tLWJw6KBirMNugQkoufpWEZ1KM3KMhx5XGzR8sT+Br63VjIhH4Vg3li9pJtZa+qNd02G5BVkAB46Vyc/w/wBHvHBmVXrqp5jKL/eK/oS8Pz7HgVraSXT7UUkmtSLwnqMm3Fu2DX0BpXw30G22MIkG3mukeLTIhiO1UEVFXNZN/u4/eQ6HLoz5nh8AalKM+QfyqQ/DnWscW6kdvmr6RW4hU/LCPyqwLGF1zsHPNZ08yr1JWshqC7HzKfh3rZ/5dR/31UEngPV0chrY8e9fUJsIc/cFRTpEqFQq8e1dlTF1KaT0LVKLPli68LX9o3z25FZ8ljJE5Vo2DD2r6N12xWbPyD8q5ebQbRiWkhBelTzGTdpRB0EeNC1c/wADflUi6fM4yImx9K9dXQrJSP3K1eg8PW7r8kQAP8Ndc8Y1FOw1RR4nJaSJ1jbP0qpImzGUNe63nhC38vIhGcVz174MguZQGAjH0qIY9faRzVaUuh5UuZCVVOvYVoReHrqVAywsQfavXfDvw000TI7kMc+leiQeHNM06BPkSTPHTpWdbMowV4mFKi3L3j5ebw5eL/y7tUqeG7x2x5DD8K+lLmw0xT/x7JuqobawQ5ECgmvOlnLTsonb9WgfOa+HLtn2mFhXQ6J4EmuJUJyCfava/wCztNkG5rdSfrQ0VtCuIIwjjpiuaeczqK0VY0pUYRkm0czpfhh7KAbs8VpwWG1T3rRbzGXBOQabFEyMPQ14s68pu8mbzppvTQz3iMPtUYvwrbfwq3qCMxO3iqkGl+a25gSaIuNryNYe6rFuJS/vViOzLDNPtLZ1PNXRmIVzTnbRFWPbQ3FNZd1MRgy5pd3zV9O1JdDx2QywlnXHSqmofJEc1rqu5CT1BqpeWqXEJ3ZH+7WsZC5jzTxa4dIwO2a5ez/1v412HiuwVQNuT1rlbS2bziPetVTbM3ItRKWuEx1zXp3hhSsCZ9K4C2szvdgwBVcjNeieGldtJEz8vkDgV0KM0rKIozl2Ooh2tBgdaR4uDUMMrokbeW2CMnipDc7j9xh+Fc8qNV/ZZbk+xE0XNQSZUkGrDyllOFIPvVWfdg9KSw1Z68o1J9iCSbaMCqU3SpHSRn6inNbO3XH5VtHD1FvEd32IYO9SupxxSrbOg+XFIyy46r+VdUMLOaulYal5Fd0bPeojKwPWpm87OPloWJ2GTtpSw049A5/IhEzZ4NWLb5iD3oETY/hpY3VHIPUVxVaNTSyIac9jN1z5UNZOjTBLgArnBrY1plkQ8E1maMv+kYWInnrUxp1FvETizo5btdg+TtVSe5XG7G3Aq1M0qEb4wE+lU9S8uaL92cHFbqL6xsUk1ucx4i8QC3jcZFed3/iQtIQGzXQeJbcJK4nlGD6HFcvFoVvcz5VnIPvWsXFbohz7DNOluNRuhjJGa9M8NeHppmQbCS3tVLwp4YhSSPapJJ71754E8Hw+aHljOAuRXXRlCb5bGlJ3exd+HngRbONJ5k29+RXq1rchMQoAIxVNYBBbBIwAAKk05mZtmBzW1SEVsjvSsdNYPyK0JH+X61nWELMg9q0Y4T0PSuC2pqtxidatRdRVd12HipYGZsVvYvmZoRferRtelZtvlmrXtYuBRLYfMa1v91fpV+LoKqQxDir8KDaK50aIkTk4q5Db7h9aLe0RmGc1qW1omcc07A5JK7Ky24UUvkj0FaItkx3/ADo+yp7/AJ1hdmPtTOFuM9BUscPYc1cW2T3/ADp4iUdqV2J1bkCxDYc1DNbKy9ARV1og1J5I9TU8hCmYN5YFseXgetY95pDODux+VdfcRBSMZ5qnNbLKOc/nUOBvGSaOKl8MRXCuHUEfSuY1bwBDKHIjH5V6fPZrEoK5yfU1QuLfcpHrXPKEr6MzcJXufN3irwIqmRRHzXh/i/wfLBcOyoeD6V9s614ctponlKsX+teSeKvBkVy0mY2xQoy7jUbLU+Q720eF9jCqsn7oYr0Lx74Z/s67PlqQAe9cNc2m1SW7UScUrNambpN6oxLyETI+eBWHPYQRHlz/AN9V0lztSN+cnFc7fStn5cflXBPmfwiTdMdB5KD75P41p2SrKeVrLsbRpiC4HWups7Ty14x+VcUo1ea9y1Pn6FWXy4R9zrVRpZCfbtWnfQlx2qNYmVR938q15qltB8y7Gf58vvUZVmdi3WtURNnop/Cq8qhQema55OvzK7Go82xiXqBc5rmdRx5zkV1N7F5rHkVzWqWjI5KcgDvXbTqTtYv2TKCZZ+lX7a4aFgB0NZkEU7S4IAH0rVhtypBJGa64Qq1HZMznTktS3LcFoulc7qjoZUL8Y9635Cwj4x+Vc9rSPKRjaaHTnB+8yU7bon0nUoRIFEhyfeuytF3RbtxOa4Lw/pwlugzDvXosKItsitjA9KhKHPy2uaOUWrJFWdBt61R8pWbrVu5aNTjJxUEUSO/DHNKTpw0cDImSBdveoXjET5zVoIFGNwqGeJFQuzcD0NclWjGS5oIunHmkkNEwzQZRj61UlmTPy5p8KtjI7VxqnFbjqy5CR03HntSx3McQVTUTyy47flVV42dsnOahwT0JhUubdvcoy4FPm+bpWRDvQ5Bq5E0jrXM6euhre57KJdpxViJs1nswaUVftUGOtfWznM8dlxP9UfrUM3+pNW44Rs6nmq12EijI3HmphLmZFjzvxe5TGO5NchaXLef0rtvFiRbUIJfOeorg3vFtpjgA/wC9XqU1HuS4s3YHM1xHGcgOcV91/AT4HaRr3gaC6u8knaeme1fBmnaor3luTGr5ccV+nn7OEgl+G9nhQnA4H0qnRnOXuyNqrcKPMiRvgd4ZjiSLyTwPvYHNEfwF8Muf9Ww/AV6D4nubbRbQ3czCOKMEk1wTfHfwzHZh2kcODg7Rnv8AWulYSbXxP7z5yNeoqsot7CTfs++GWjIKtz/siqDfs4+F2/v/AJCtG5/aD8JrIIfOl4AOdn/16i/4Xz4T/wCfiT/v3/8AXoeGqR0cmXVxE09DP/4Zt8LblP7z8hU//DOfhb/b/IVZPx68KY/4+JD/ANs//r1B/wANAeFv+esn/fH/ANep9hU/mZH1mY3/AIZ18LZ/j/IVC37Nnhf/AG+fYVOfj94XxxLJn/c/+vSH4/eG8f6yX/vj/wCvWsaMrayZDxVXoio37NPhfPV/++RTx+zf4YUYy/5Cpj8e/DTD/WSf98U8/Hjw1jPmSf8Afv8A+vWcsO39tkLF1v5WV1/Zw8MZx8/5Cnr+zP4Sxkh8nr8opT8e/DSn/WSf98U4ftB+HQMAyEfSlTw1t5Nm0cXVXQrXP7MHhGcYw/8A3yKdafsx+FLFfkQk+pUVZH7Qfh3H/LT8qjl/aJ8OoCPnyOelX9VXdh9dqdiC+/Zq0G7jwOB9K8R+P3wf0L4deHpbgXSJPtyoyAa9k1D9p7w9Z6fPLlkdFJAI61+fP7Wf7ScvxN8UwWFjI6WixmNzHnrmplh+TVN/M0p16lZ2PNrrV4tfu5f3jOitjrWvpduimNYgTnrXPeD9OgtrZEERlJxl2GDXp2h6PHO8X7oQ7fQdaw5GehRi18R1fgjSJHmiJUkZr6I8O2YS0iG0A4rzjwbpsUMceR09q9f0O2ieIDcQAO1a0fcndnrU5R2tqWpbf90vFRQKYRvH0rTliHl7Qc1ROVfYVGz1rsnLn2OhmtYXbKnQ1owXhdwpzzWJa3OwgbBWvay+awJUVzcjuNFxl3tVy2t9wqOCEMQatpJ5Qxt61diyza225ulbdrb7VrJs7g5HyjH1rbtZiyj5RUtaDRYg+8tX4f8AV1SiXaatxNgYrHlZujWtPvrWnbdaxrWU5HArXt321UYszqbFnHvRn3oLdxzTh1rR8qOYX86Pzpo6Utc7rQXQgKKKKyvfUCGdSzCq7pVxl3VDJGF79aGjWMuhVMO8VVuLMMOnNaDN5Q4wahd9/UCuZ2N4tmFeWG+IqRXP6t4eiaByVGSK7WddqZwKytShFwhBOM+lSXY+c/HHw1OtNKqIAW7155cfAWdwfmH519RavbLDbSgZzjr3FeceJNd/sqMkyyZA9KjdnkV61SErRPEp/wBnh5AcuPzqmf2bSxyWH513svxIXzH/AHsmR7VE/wATiwxl8/Q1tGjc8ipiapx8P7PK24++M/WpZPgg8Q/1g/Ougm+IZc582UY/2ail+ITzfxuPwNbRwy6nOsdVjoc4fgi8p/1gP40h+CEmf9aPzroI/HzIfvyH8Krt8SirEb5P++a0+qxK+v1Oxin4ISY/1g/Os66+CD+Y43jGfWup/wCFlf7cn/fNRSeP2fLbpOfasamGjdaFxxtaWxxk/wAC5GOd+fxqjP8AARnY5cZ+tdy/j9l7v+RqB/HDyNu3Sf8AfNaU8NEv63iDhU/Z8KNkMPzpz/AVwww4/Ou4bxw7DGZPyNKvjKXqDIfwNb1qSpxuiliq73OFl+Asm374/Osu6+ADFeWHtzXp7+MpmH8f5VTuvFTkjc8gz/s1xcqe5Xt6vc4HSfgEbc53AY960Lj4RPbjG8H8a6qPxaYhxJKc/wCzULeKizklpXz6r0rajThzbCeIqx6nD3Pwpbf1/Wo/+FUybflb9a7ObxHuOfn/AO+aiPiEvwnmZ+lOeGjN3sT9aq9zkG+FE+fv8/Wo5fhdLEhZ2yB712K61Mx5aT8quQ3b3A27pDnsRxXRClTgrNEvFVu55FqvgxbMEgYxXPTRfZpNter+L2MMJbbnivJb2686cggDmvlcwUVL3T1sNN1F7wx3RvwqGR1z71HIxU4qOOAOQSTXnRaUWmdUouMlYtRSqz81owOm3tWS0Sxj7xqWGbaOtEJRjujrTPZ3Ty5MDkVZgfb1rJt7wumWUhqtR3O7tzX0FZcm55fKzYiudowO9RXcP2iPk4zVIX3lNjaTUc9+WXjilTjcOVmF4l00eWhznrXlmuQiGc57GvTtcum8o7mzxXkviiZ3mOPWvSp0YPdkuBa0W7H9oW4zn5xX6r/sySb/AIaWZ+n8q/JbwrDJNqSsx4T5vrX6xfsnXK33wviOCPL2j9K9GikmlEqpH2lCSj0aO6+MdsbvwXeIOuwmvjzR/DyXlg/mDox/nX2T8SJWl8PXijvE38q+S9BmbyruHIyjdcdea9WMHGKZ8tSputXqcvRIrHwhp8s07HGUQGov+EWsfT+dbFtE2+eUtkOMYpePSsZzlfQ6r6KyMceFbHI/+vUv/CJ6f71p8elLuNRz1Ba9jNHhXT1B460Dw5p4/hFaQbmnbl9D+dQ1KWrKUebd2Mv/AIRzT/7opx8OWG37taW5fQ/nSl0x900cjHyL+ZmO/hywz90VE/hu0Y5AIFbR2selIV29KI80dh8r6O5jf8I3b+hpknhyxVcuK3OfWqGqSBIOVJPrV88+wcsux5F8UG0/TdPkRSBuBr5uttEtJdVklEIfe2c17d8ZJROQoOMmvPrPT0tliZSDxk0nP+dFUYvn1Rp6TpwiVPLhAruNCt2Eib0CelczYXjsQFwMe1dPpU00s0YY78egojGD2PSR6n4eQqiYxmvRtEd1UemK4Dw1C3lRnFehaXKIoxlDzTnSSWh0Ul7xvQfMOaSdF2nHJpsUwZOBimljv61z8jO4dAm5+lblhFyKyYE3HrWzYyhGQYzmhxa1YJGvbxcVI8XzCo4JgnarG7fg+lQyy1aRc1tWqfIKx7SUbulbVu42ZxQxosJ96rMfaq0XzNV2KLgVm0acxoW8W1UNX4224qC3KLGgyMgVYCjHWhp2FJ3RcQ7kB9aXHvUUM3AX071P2zXnrnvqcklqHQ00sAaC3Pak43ZraPJ1HZj6KjMhz2o80+1TbsKwrvtqCR85p8nz9xxVaRto9aTRpFCSNuFNoVt5x6UMu0VySWputNCK4/1dZl3901o3Dfu6zrr5higtHMakT8+BvPp615j4705rmJy0GAa9aubRmfcHArl/E0RmgdCA5I64pRWpx1Yxe58+jR7RJX8yIZp39lWG7/VLW5r9n9muD05NY/IPXpXoU4M8ipCJD/Y9hjPlLUJsLDP+pX8qujO081HkV1pWONxS2RW+w2H/ADwX8qqtotgzE+UvNaeRURRs9RRoTbyM/wDsSx/55LTW0yxXjyhxWl5TeoqNl7VUVF7gnJfCjLfTLFj/AKkVJDpunsg/dAVbaHcO1NKbDiplH+UOap2Im0vTv+eQoOnWa/ciGKl2n1pRvXowFZqMr+8UnJ7kP9n2v/PEU19NsmYb4RVjdJ/eH5Ux938RBquWPYsr/wBl2H/PEUjadp8Qz5I5qxQxGeeaEkZy2KElnp+P9QKjWzsWb5IFzV9kVh0FM2CLkdaszKX2S2Vv9SKtLDb+UdsQB9aRlZj1H5UkjMsR5rOfwkTdlc4Tx7CPsz49K8Qu4WFy/wBa9z8Z7nt3yM8V49qDjzZF2cnv6V8nj073R7OCd1oYkn36WNtqVYa03NndTWhCDr0ryFJbHqyi+Ypys3vTYt2ferzwhxRHDsH0q27I1PWV6cDFTR/eFMl27/lzinx/NxmvoIp1FzS2PM50ty1DaeeNxPTin3FgEXrxUcNyYcgd+aZdXLuuAazU5KWmxoncx9WsRLHj0rzrWtKQTndivQNQlkVDz1rzjxHcTLMfnUD3NbxrtESZNptjHasXTGdtfpR+xpeed8OzHnoVOPwr8xNDvmaeRZJFOVwMGv0e/Ylv1bwq1sTknHfjpXXRdZz5lsbUqUnh6lup7340gFxptwmM5jb+VfIelr5WoahH0w39a+w9dxNbT57I38q+P41MPiPUIj3evq4z91JnzGXtRrVX3SLSMFix6mkoC7wQOqcmispWuXF812gooHWhvlbHWoK5WKtOpREyjOKiE3ONpzXPUcr6EtW3JKKFyw6U0sf7hrO8+49B1Mpdxx9w007sZ2kV0Uoye7HFpC1keIbhYbKQnggZrXKMq7sHFcX48u2t9PnkOQhXGK6+XzK50eC/EHUv7RvnRTnBrCsMvEA38PFNu7n7RrMrMxIJP86u2kJ52gYJzWdSjKashU6i5rmnpifMK67Q2WKbmuX01CWFdPpq5bPpWcabpvU9CLT2PU9C1iOKNBxXaWepLNEgBryXSd0rJtNd9o6sijJ6CrlNPRHVTTvc7iyudy1cDVh2E23Ge9bEXzjipO0uW781o20u2RKyo1KYzVy3uB5iDBqZJtFnRWzbzWtDFuSsGwuF3L1FdDZ3CuMEHNc8otAh9vFtatOCXaoqnGnPFTp0rJzQF6N/mFaEMvArLiUr2q9C4WPpRdFo3oIlZUO7tVpVGOtcuNRkVsDp9a0LWaeYDawGfU03JWA2kO18Va80bazYN6KN+C46mrQcMOnNcKTIlEduPrRuPrUe85xQWKijlY7Di+PajzT61GG3Cipc0HKOL8daa3zClClugo8s+1TzoErDEXbQ/wB2nsu0VFI4Uc1jItakFz/qx9az5/vVcnuFZcc1Smbc1SaGZeZ8s4rEvbYTRtu5roZItx5xWTe2787cYrWEG1c5qkXueL+N7ApO7AcDmuMHQ16x4x04tDPnBO3ivJmfZcGIqwcetdsHbc8SvKw4fdaoqJ7lYW2nr7VH54/vV0cyexxqXkSUVH54/vUNMijlxSHzIkqFxuJprXsa/wAQqu9/CWILfrV81gU0WKik++aj/tGH+9+tRvfRM33hTU/IftCZetOqm2oxL/EKT+1Yd33hU819ifaIu0x/vCq39qQ/3x+dMfUoOP3ij8aVhOaLVNaqT6xbp/y0X86ItYtpmxvAP1osTe+iLlNf7tKkscq5VgR9aVsMcDrTDlZFTWXdxT2ULUUz7V4pqPM7GNWL5TnfFtsr2THHavDdbKxXTgdc17x4lRpdPfBHQ18/+JopE1EjjG6vBx8IwWp7OAjZK5VEu40si8dKgDBDk1MsystfKct5aHstq4g6UHpSFxTTIMVrUg47l2PVrhx5vHSnRvyKrKrynOKkXKkZBr6OUo+z5Y7njyi3sWQ25qc/SooPmGfSnTSLGvzE8VnCUmrJHTGLsZepSbYznvXkHjVpGd9hxXqmt3caRjJOT7V5b4pm3OcZNOXPDdClBnKeHUu31GT5jgLmv0z/AGEnZtMKuckL/Svzb0O5Md1PxyU4r9A/2DdUla4+yk/OYy2PbFexRqJxSO/DSToVIrc+wtT+ZJ19UP8AKvka5g2+Lr//AH6+vNSwrSL3KkfpXyZrSiw8Z3kU3Ds5wPWvZWyPh8FJLEVIsijG2Wf6UynxqfOnGO1AiJom0nqdFJ8qafdjD0qteXYsYTI/arhQntWR4iTzrJ0A5xWfOjoSvsc1f/FGO0mKAZxVF/jBaoPunP0NY+m+EodU1J0kzkn0rrl+DWiMoLvjI/u1rHDqtry3Jc6dPSb1MF/jRAp4U/kaB8Zo8f6o/ka3x8GvDin5pD/3xTD8KdBU7QeB/s1usvcto/iL2tDuYn/C5U/55H8jTJfjSm0fuz+RrcPwv0BTyf8Ax2g/CnQ7jIRuV6/LQ8FKn9n8SXXoLdmI/wAaU8k/uz+RrhPG/wAWRqlhJCEIJB7GvVpfhXoYiI3dP9mvK/iH4N0bShIY3GAP7tT7BreP4lxqUZ7M8v0uF7y6eYg4JzXSRRBVx6VkWMotidg+Q9K1La4DISe5pKM4/CrDcY2900bN9jiug0+4G8D1rmrbLsCK3NPhkaVMCmlJ/EdNJM9E8PRbwDXa2kvkqOe1cp4bTyYULjFdIXHlptq500o3R6kU0dDY3fIresbnc4HtXH2Ociug059kgLHjFcvKzY6BW3GrUCfODVC3uEYj5v0rRhdWxjrQ3bVgjUsPvV0Fl94Vz1k21ua6Cy+bGOprmnUi9ika9v8AMauw2+7FU7b5G+atm1ZGUdPzrjad7lIVLbkZqzHbhR0qSPDGrUUQYVd0UZMlttbIq1ay+UadcsgJAqrHndxUuQGylz83Wp45gwrFWYLjJORUyXyJ1JrM2tc3IWVsVbMSsvSsO2vlYgg8VqRXBcDmrTOecHugeMK3FJs96kZd3JqNnROtcbi7iTYqpup3lmmxSKwbFPMqjvT5WJ3uEicVQuvlQ9qvtcJjk1mX9zGqn5qycWXTv1M+V9xIqu8m0GmSXK7jzUbvuUkVHKzYdvDNiqkybmPpUiOPMAzzRIoXJJGKXNOHoZSOG8W27eVIVHOK+VPiPrGr6dqkgtlOcnGDX134kVbiOQLnp1r578Y6dDFqrtLyM+lerhEqzsjyMTVdPXlPA5PEni25uCVjbb/vH/CmHW/F2f8AVv8A99H/AAr2MtFaNuSNSD0qubxV58pa+zw2Wx5LyR87VzBwdrHkf9t+Lv8Anm//AH0f8KYb7xa4z8/P+2f8K9bbUo1OPLWoDcOTnYuDyOa7P7Np9jD+0H2PKjceLWP8X/fR/wAKqyS+Ld5+9/30f8K9g/tEJwyr+dU5NTRpjgL19aqOUQqbOwv7R7o8o8zxb/tf99H/AAqeNvFbJzuz/vH/AAr1Jb4N0CfnQ2olBjC/nQ8mS+0Wse30PK3bxX/tf99H/CmonihxlmYf8CNeny6qV7D86pXWtqj4xg1lLKafV3H9dfY88ZPEyfxn86iktvEtycmUpj/aruZtYLHjNU5r+5lI8scDrWf9lUQ+uvscY1p4gTrMx/4FV7R4tZa4/fSHHb5q3nku5Tzx+NOt3ubeQNjf+NceLy2NOnenubUsVKtLlaO48M20626GVifXmtoP+82isPw/fzSoFK/rXQCMFt38VfNTi6TtI7WRydKrTfMuKtvEWFQSxMvXpTpVI8yZlU+FmVr8X/Etf6V8/wDixP8ATiR619Da+o/s5+wxXgXiWLzb5zjgH8q8PMnzbHp4OpFJI5aTdSw7uOCauTRIpp9uiYz3r5+FKTaTWh7DV9UQbDTwpxUrMopFZGrarhY392RSaZ6gq7G46VZheJQNwqpDLuBBPOanjhWUckCu2m7vQ4Yk8ssbDMeMVm3jctVuWJbYbQwbNZ103ykV2U6ck7tEOc0ZOqyosYL15p4pv4I3PrXpt7bJcRESMEx0zXlHjmztoi5M4GPWuz2E6vwq5hOvKJg6TqUU17Iq4yFzX33+wRchvE8a5/5dW/lX52aHNbx6hKUmVyVwOa+/f2B7kf8ACVRndx9ndfxxUyh7CVnodWBk1Copby2+4+7tS+aY/Q18p+PYtvxDl/3zX1nJbNcs7D5cV8sfEqH7N8QJTINgLnGe9fQUlzQTR8lQkqWKbnpzbGUp/wBJlHsKkqNc/aZD2IFP3p61FR3ldHZKLUmmO/irN1l08uT6VoeYGPPFZuq24lik2tnisbM6ackt2ct4aaP+2X6da7t/uj6VwPh62EWsvuYDJru2lVlwCOlfQZe7RaPMxj5ppoilqu/3qmkcE+1Qsrdcbs19HCL3PPaZVk+8abDceVJIeQM1JIjsc7TTJIfkJ7nrVtQnozOcW2ipe35is5H9q+a/ilrs99qkkcbEoa+hfEM0dvo85ZwCBXzD4jv45tSkwwchjXkYtey1Z2UYSILKF0tEZuprRhiZ0BHSqQuPNjjVRkVsRypDFGAQTjmvGhOc3drQ9mnCVixp8Mm4Hmur0aJvMGa5/TpgzLgV1OkP5kqdueK1sz0KStud5pvywpW3FJ+6HtWRYW7tAhCnHrWgmUXkYqJRdjvTTNi0l249q2bS53OBmuaglNaFpMVkBPArGzLR1FtNzWvb3A4rm7SYMRg1qW1wPMQbhk1Eo3Wo7nWaYwd810lvNHDH1FcZaXi26ZLgVS1TxOIUciUcD1rzqsIrYOdHb3OtrEeG/Wq8Pi0xOAH+XNeSXHjB5BgPVdfFLY5fn615c5yWwvadj6FtvF8LAfOK1bfxPAwHzj86+aLTxVdM/BY1sw+L5YVXfJs/3jWHtmaJs+iLW8iuHyWHNT3csUC5DCvA7f4l+UAEnUke9Sy/E2SUfPMAPrSVaQ7s9k/tLaxHBqRb4uucV4unxRWEAGQEDv61dt/ivEw4kU10qakY+0qHskF2NgJYA1bj1QxDhhXkdt4++1gSCQAGtW18Vq+MyCtVqP2lTsenprqquGIzUU2tqx6157J4gWVhiUc0Lq5Y43gsa53c7otW2O8TWCpOw8UNqsrng1ydneOoJIODV+K9OM44pal2Ntb+Qk5Jqpc3DsDyazJdbgQ7fMXf6VFJq67c7hj1ouZSlystLK/m/MeKiuNSWEkbhWDrPiSC2tSRMofOK4XU/GR8w7ZeKFYy50emSanuBZWpp1bbGdzV5Q3jgxQufNGRVd/HDSp/rAM1FVx5LEX1uej3+rwsrgsMmvJPGtsk9yXFLc+JpHYkPxWTqGrrdocvkmssFXlSqXR5+LvUjZHP3ifLj0qhKnHtWp5TSsTjIqtNCcH5TX6tl+JVWneTPhcVTlCeqMWZPmqOS3kkXhjV+WE56VnhH3nHY167mjg5lexnXGj3Up+VzVV9FuFHLnPeugFw8Iw1QyTNMTg9TThUTT5TVQT3OeltLmI/fNVjDds+d5xW/PCc5Y4qIIip98AVhUr9LnbTpRM+3tpMDe1XEs0cZbk1DKqu+xJAWq5aWjomGzk9KzhJzNKlNJKxF9hiqKe0VGG3vWl9mb+6ajktmyPlJrWxhysy/s9Bh2ke9aBhK/wGq918gHBGTXBjXJUm4nXhYv2hueG1+YV0zfeFc34cYbh9a6Rm+avgsRzSl7x7N7C/w1BdKXiIXOTUhbigNtOeta0aMbXOapNONrmTqluz2Lq3PFeJeLlS0uJAeCehr3e+uYlidZWCZ9a8N+JUMa3XmKwxnivBzSjOnHmtodeFOInf5uKWB+RmmSIXAxyacilRyK+YVaUdmfR037pcnQY5FJEiZqrLMzDgGmxyuPWn9Ym9xQvc9NmVkmOOlSxyup70jzDccimC5DHgc16+Gi07s49tyxIxcZNVp/u1OrmVScGq9wyrnJFb1JTb91lSkmjI1aJnQbTjrXjfxJsZGU4bmvYdWbeqBHH515H8QUdlf94Pzr0sE6qd7nm1Yt7Hm3h+zki1MFmzk4r9AP2FL4W3iuKMnkg/yr4K0VCmpxFnBAbnmvtT9jW8Ft4/tF3AIx49+lVirzmd2H0a9Gfp5adZfpXyx8a4v+K3T/e/pX1Pa/K8o9q+YfjdH/xWkR9f8K9vCyjGlZs+Sqr/AGmHqzlpfvfhUdSTkq/pkCo6mOx7NXcG6VWuW2wSfSrJUtxg1UvsrBIDkHFM5WcfpU3/ABOn/wB6u/itwwFebaexTWnJBHNeiwXO6MEeletg33OWqne5JcWwU1FJ8qEUs1wWOaYz7k+tfVwa5Tl5lsRP941FL/qz9alZTzUUv3DniuKUkqiuS+hxnjT/AJBM3+6a+X72LfqUrf7R/nX1D41Uro85x2NfNc0X+lzHB+8R+tcuYRc4Ll1PQpSStcdZpsYVsW+zZlsZrNt0LEYU1fihLjPI/wBmvCUnTgl1PZpTi+pp2WcjbXUaJuadC3SuXsGETDPJrq9HlDSA4xj1rP20jrSvsen6ZcD7KgJq1Iu8ZHasTTpt0SAGt+HDRD1qlVbdmbKLWoQDaKtI/FQhdtND84rTmRsa1tchFp0ur/ZxvB5FZMlwYl64rFv9R2qRuH51nNpxHFc7sb994zdEPzVyepeM5nc8msq8vPNbGahihSQ72xXmVEzd0Ety3H4nZiMqatx69vXkcmsspAvKpn6CoGvUiJHlkH6V5tVaMx5IR1udbp180TZZ9ua0pdRidcGQfnXnz3FwwGxjTAt3IOZCPqa85U5PZFqcXszuZNXtrcMQwyKw9S8WIpIVq5e/lkVMeZk9+awJ7h93zMafI09UWdY3iqdzhTxVu08QXCnOTXFWV8BIAecd66CC8jVO1ehGlH7JsqcFuzutK8W3CRopJxXcaL4qLgb2rxKLVlifGQK27DXtoGGA/GolKdPobRoqex79p+tR3MgwwrpLVt7IRzXhXhjxAz3KKHzk9jXu/hRDdwxlgee9Jam0qMYLU6iyt3mt8gHim3Hm20JzkAVv2UK2sQAXOfSsbxvcCw0qSULhQpOcVLTW551Scl8JwOp+IYrG5cu4GeOaxdT+IsFvEQHXI968l8VeMprzVJYkckISeK5W81G4ueNzVi5wva5cYc8bvc7zxZ8SPOtisb87h3rk08WXF233zzWAulyXcmGYjPPNbOk+FpGkGGB/GrvHuQ6cepuabfSyyIZGJTvXTWvkyxZ4qvp3hNzFtznI9aW8sTpkRBYDHvXPUWl0YTnCD5blXVLtbdWCkdK57+1CzdaTULx5ptuCwJ60kNmGYY5rGjpLU5alzRtr9tmOeaWSbcO9T2+nBY8n0qP7OGPtX6JlKbp3R83joKTuU5HLHis/ULkshEK/OK3PsitVS6+z2alsAmvqH8NjwVQjzHJmzvrhzkkCtGw06WEgyOSKfNq4lYhExSLeM4wXA/GuDnnSukj0I0E0rEGtytFEfLUuf9muTRr64uiMMENdi99awjMro/tnNZl9r1tE7mGMHjsK41OpKV2jqp0EZ0aSWkoZ85FbtndtcqCOQOK523u5tUuwvkuAT/dNd/ouhJDbDeACea9OM+SOg8RBQimiKGIuo4pXtuenWtV7RIV46VXZNx57U/ayOC5lPB83Ss7Ubc7E9jXQSRCqF/EGj+lc9eo3CzOrD/GR+Hn2SgV1Y/eZrjdIYi4/Gu0tULKCc8ivjcU1zHoT1IyhyKHQ4q0U5pkyDyzUJt02o7nA4SvsZGrWP2gDIzXk3xL01YgGPQc17ZebViByK8U+LdwzDYoPzYFebmE5OhaTPTwyseavKij5aovM+8Y6VIYti9aYX2MMrx9K+Jikj6Sk1ylgdKD92lG3FLtFRddjY9FvLk+dtBPSoYZXV81DLcj7QB1GKtLKqrnAr6iFB+y3PNqvoSy3zoAPUVnXUskw6HFWRKsoJPUVHJMqe4qqbjskct0Y9xb7VJfv0ry/x/bx7T0r1XU3NyoCA8V5P8QIH2GvVpxl6EyqR7nA2CpFcHGOa+vf2VLjy/GuiZPJ2/zFfHFqjW9xlucnFfWf7M0xi8ZaGQf7v8xWkqaveTOmg1o/Jn61267nkPtXzT8dYtniu2f/AD0r6YtGxEWPRgMV87fH6HbrVs+Oa9KFGL1R8lU/3iF+7ODuW3yIfYUUkXzjOegFLTaS0R61V3kKjbXB96p6n+9eT8atjrVaZd7P+NSc6ODk+TUz/vV3Wm226IH2rhtRPlaocf3q7nS7j9yPoK9LCvUUvgZOtt+9FVmGyRx6GrK3OJQOoFVpvvOfU19VS+E8WfxDA4UfSq15MZSFCkim3EvlnngVRuPFlnYYjkK714PNeViavsndo9fBYb6xdGX44t5JtFkVUJOK+db/AEq6imkHlkAsTX1FH4l0/WI/LO0g8daw9Z8GWd2jTRoMNXkSx06j5Uj21lnIry0PCNHsHVPnBzWhLYpg+orurvwqtsDtX9K5y+01oSetTKhJe/ct4aNJXiYtpboko6V0VmnA2npWA1uyyfSr9v5ysmw5z1rnehvT0O70lnVB82fxrotPuyJDuORiuS0OzuZ1HJrrtL0SdnJcHGPShzj3OyWqNqBklXrTZ4lhXeOtTW+lvEnf8qZNbtjBzTUkzKxmXbl0OK5m/t2Zjx1rtTYgr0FUp9KDP0/SlNPl0KjLkdzhJbZ1PSpIYt3ykcV093o4ycKfyqm+m7UJwRgeleZUjLube0dTcwbpjaLiLj6VQdprlvnkwPrV3UtyHav8qy10HU9Sb9wGGfQVxOnNvct0E0XftC2aE+YDj3rm9a8fRWJILdK6eP4XazcriTeQfasnVfgRdXf+sRifpXfQoxjuzn9nGOxws/xEUucE8mpbbXV1UfWulg+AUrsB5T8cfdrqNI+B0tinETbv92ssRTg3ozNVZJ2OFhVkAPl5TtxUr6r9nU/u+RXol74AvbaERpAxC8Din6F8HdT1ucL9nbn1FYv91sepGEam7PLzqrTzbwCgPaug0a5a7IBUn8K9gj/Za1F3DtEQPpXUaF8A10dgZ06e1Spe2+IJVHQ+E878Hac8V3G4Qhc+lfTvgOUSQxoxwcYrko/A1tZqGiQDaOa1tDu/7OvEQHgGilFqRnGvOs7NHtUGnBbTcOrdK4X4rW12/hyeNVbG013GgaiLyCNmPCjmrPiFbbVbCW3ZBkrirrvTQ563PSu0j84dQlkttcvIzkEf41nyX1xESVJz9a9U+JXgFrfxLdvCpCkenvXnw8PXHn7NpP4VwKnF6tHXRk5002cjfeKb23mP3iB706y+Nn9iShbgYA9Sa6nWPAN1LYl4ImMh9q8m8U/B/WdRmOI3GfauyEKfY56mh7ToP7R+l3LxxhlEjcd67bT/ABPpnipctIpc18m6P8C9Ys7qOVhJhTnpXrPgzwZqmnSJgyYHtV1KVPl0JWGhUj7R7nrlzotupPlYwfaqq2aW33RW3oej3D2wWQMSR6Vu2/gl5kyQa4adGLkcNV2dmcYHLLjBpmz5q6TVNC/s7IIrDVBnpX3WWP2VJpHzuNUb+6yFYjjvVPUdISaPKdTWrtG7vSxQl24Nex7WR4qT5jz+70G/VyYicfWqy+DdVuGLNKcN2yOK9EuoZUyVHHaokd0Ubjg0nNy3O5T5Ekji4fh1NMMyyHn3Fa1j8PrO2jAkALDq1dGtwi9WxViO3WZPMDZFTYftmUrLQrSzA2gce1TXESKw8vpipzEidTSFVboelUhOo56Mz2XjFQTIcir8qDtVeReOadiWjPkj3Cql0n7o1oyLVa6T90fpXLX+A1ou0jH0v5bv8a7m3b/RwK4awXbdn612dm26Mc8V8fil7x6KTkWH+9Ub4xz0p561FKpZfeihdEzaSK2owoyL0ryf4nWy7c16veW7bUrzH4lWx2ZznArgxtP2idzooyR4ldL5c/tT5JQygetO1NP3w46VRmYrjivjqlO0rHtU43V0aEa8D3qVOoqvG1To25a4pHTZnWxQ+ScZzzV1Pu1ShJY89avA/L9a+vi/3Vjym/3jFVeDionXmp4E3RvxzVe5+UY7VjCbpO6FOkmr3Kd3drbrwoya8v8AHrtcA4XrXo95hyma47xjEiROSBXu4V+30Z51TDp9Tyc2LzyxgjGGzX0p+z3/AKD4h0okkEOuPzFfPFzfxxTxhcZ3V7T8H9Y2eI9KAPWRf5ini4KCUU9jtwkeWNj9itGl87Q7J853R5rw/wCP8W2/ib26/hXsvgyUzeD9KkPVof615N+0IgVIHPpXpYSVqB4GIX+0I8lILRQHng1PTLXD2UZ7in7hWcDsqLUG6VUuv9WfpVpmwKq3X+rP0q+YzRw+tf8AHzn3rttD/wCQbnvgVxOt/wDHwPrXbaF/yDce1dmHXvCafKy7Go8lzgZqmiFXJPOTVyJv3D1HIgVQfUV9jRXuo8OafMc54nQtbHbx9K+ffiLc363ZjiLqAeoNfSOrQiWA5rx7x1Zok+Sgzn0rycxTsrH1OTTcKhzvgn7bEkbSM/4mvVrbWjEqRuxyB0NcHpG7yUCqB+Fa1ykqzBiTnAr5GUanNufcY33qaOtllS8U4AOa5nXtHbeGA7VPpupGJgD/ADrSubhbtMe1d6qTjBXZ4ypJQTPMrjTnafHPWtvQ9BeZ84Nat1pYDl8Vc0i8W2cqcc1Kl7TczUTodGtBZhMgDFdvZalF5AUhVP0rhxd+aoxWvZo80YAJ9aJYdNblnVGWO4TjFUp7MZ3DnmmWVtKqjJNXooWZsHpWDh7PYoZa6I0wyAasHSDCeV4HtXQaOqIoXAroP7EW+TCjJaspV3blFy3PN7lSi7ViB/4CKy30W61GURiDAc44WvY7bwOisGlXityCw0rTojlF8wDiue5DbpnjOnfB0yuDIv5iuks/hkthsCop5/u13RuDMf3IA/CrlrI0S5lH6VEpNK4nipfDYw7PwlHZ4MiLj3FbVtoOlSoBIsefpVwN9s4JwKni0u3QZeTB+tY+1lLcEmJaaL4eV+Yo8j2H+Fag0vw6q/6uMfgP8Kqw2lspxg49aklit8fdIqvZ82pSRVOg6E1w7iKMoTxkD/CtzTbTQrQDbFEhHoBWQtsXAKRnZ2pRYSnpGag2Wxf13V7dFMduqlMcMBXNNI9xk7cj6VqS2BwA4KmtCDTo4oOg6VSKscDqtm8sROCMVyMam2uiSTwa9I1zYpKgDFcLf2480ketda2R10F1Ou8Na60K7QSR9a72KZbyz7ZIryfw4wSR9/4V6LpNxvgQLXDUTOqtZo5bxX4EttXK+cB97qKr6D8E9G8zzJCuevJrvLpSkRYpvPasRb68SYhIzj6VMXpY4nCdtBl54B0GJPs5SPA5z/kVjXnw48OsT8kf+fwrWuLyXzf3qEVXluQ2flNVfsefVjUOcuPh7oNupdVjyv5fyqOLwtpqn92kZ+i1uS+VMCkmQD1NSWtjbZXY+fxrnq3Ip1JxfK0ZcXhtVIKRrgegqWTSjEp4x+FdJa2hUjHIFTzWyyA8Cs6F+bU0xEFUieLeNYjESMfpXBFRk8CvXvHmj7t5x6mvKmi+Y1+gZdJey3PlK9LklYr7R6Co/KO6rXlU/wCz8Zr2Fc42ikULdSfzphi57VofZ6idNrms5CKhhHoKljXYgAqTyzTSdppDSCo5akqOWmtwZRuKpXGSw5NXZvvNVZ03MK0BkcaEYzRdfJATU8adOKLmHzYSPSuet8I1ucubjbefjXYabMJYEHpXH3NsVu/xrqdHQrGK+QxXxHu0PhNBelJJ8q59KcOlNcfL61NN2jc8+t8REU3rz3rzrx1Yp9nuGzkhfWvQpFbbgV5x42hmYS5J2Yp1IqpDcUPiR4pqPySnpVC4IYCrevMYrg1ST50ya+MxeG5JOSZ9bhkvZipMc1OkzY6VFHKnstTJKuO1eM4N9DU75vJSFQxAfHrVUyhX/wBYSv1rKkWS/uBIrkJgDFaMGnKkeXc19RGlzM8Clf2xbFxyAG470kz/ACZJzVV9iONhyKdI/wAn/wBeivBxjod8qKbuU7r5hXG+KJR5J3c/WuumlBBz1rk/EloZoz9KmhiJU3sR7BHm7SQtqMYMakB/SvYPhPLC2t27BACsy4OOnIrytdHb7aG54NemfDWFre8R/SYVvVr88011OihQSi2fsD8N5fO+HmhvnObf+przz9oaHdo0cmOQOv412HwZvPtPwr0BieRAB+prn/j9Dv8AChbHQmvoMFT5oanyeOn7OueD27FdPtsHHJz71OrEdzVe0y2nxZ6bjU9OtDlnZHR7T2lmLz6mo7hS0RpzdKa53RGsBHn3iRWWfIyOa7rwuhk0znniuP8AEUO6b8a7jwon/Es9Plr1MHU5XY3gv3bJ40/duOtRXGeOTir0SBozUM6DcK+rhWfIeJJe8Zt4m6E8Zrz7xrpQeIyFQa9Lu0Hlelch4ntjNbBVHFeJjpuVj3MvqezqJWOU8KacJSBsBx7Vu6lom7J24OKteFLZLMbpBS+KtXWEu8f3dtfP1D7mt+8pqxyc9mLSUknGKEvFzgHn61yWs+Kme4Khj1pNL1J5m+YncTSoX5tTlnS5aSZ2TOXXkk023VN54GabbNvt8+1RLLtc13nEblo44Fbmn3xt3zng9q5e1mOB7Vr2T+bIAapPUGtDtIL9nRMZBNbOm2732FyVJ5zXPWDIipurrNIuERAV61z1H2EjsvDumxwxAyIHb3rqoZYlYIkaoT3ArjdL1Q4UE11FjOjujdxXns0RvW+my3KZBJFUb7RNjHcoJrf0nVI4kUHFLezJcOMetSOxysOluh+UY+lWV012GTk10EduoNWEgTb0pXBROajt3U8cVOtszjkZrZSwBPSrEdiMdKNDaxmwWLYGK0IdOLjkZqeHajY9K04GXHFMfKU7e0CALtHFWJbcKvCj8KtLEGbI71JJD8tJInmRz90yIDuQEiue1LUXTIUkD2rp9T2K7g8cVyOqtGGNCGzndUvGds88isCeYs/IzXR3SxOp9qx5ooi3atVsdcNhmnkuxxxXYaM0qkAOcVykDrbsMd66bRrwZHvQy0daN/kjLE/Ws+V/m44q5HcCWMd6pS/erzqlL3nIiewG2F38uOT3p48P714Ap9oxWQYrXtt7KKy9p7M82a1Ob/sHZONwBTuK0LXSIkbiJfyrTmiKPk9KaJwo7VrCamrmtOPuj4LNcgBQtJd2KqTtUCljvdrg9cUs94HJ9KptHPUTPN/HFmSknHY143JbhGOQOte6eMpVaNx3INeL6mgQnHGTXuYCry6HhYhamVIgY8CiTKpwKsWyea54zT7iWJeDjivroV/cPIqGerN0NP3qo5ANTRzQ57VHdtGkW/jBrGM3Ju5zx3K0zbx8oqFFKvyM1EmqxJIQeKuC6heMOCOau5qLMB5fCiqTRM/I4qwl/GzY4qRpUHTvRc0gjMkt2z61EIdh6da0XcZ9KiaVO9FyrEEf+6KbfJujTaMVM9zEpqreXibE2nvWVX4QkYN8gilyQAc1saTMHiAHWsPUZfNl49a1NDQ8E18ril7x6tD4TXXpSx4YrnkUDpQmVIrJa02jjn/EK8+Vc7eK43xPFuWTcMjHOa7WRdzGuX8Tw/uJf92uSc3TiH2j578SNH/arrtAH0rKZ08whQMYNaniW3P9sP6ZNZhgIkP0r5LFV3Uk0fQYd2gUNu1qnj6D2pp60+NeK44vU1iz0OHTo4oxsUIMUya23Lg9KdJM6YC5wBVWa4k9DXtuvrocFO3tQW3htwQxAJ5qKZAy4V8VXu7aW8cNkrjioDaOg5kNXQxFSUtVodMm7kd1C64wxNY+pRSMh5rfjwmdxzmqGpuvlnpiu6rLT3kQ2zhrmGVJwQSOa6fwTLcC4A8w7POFYepN3XqDWr4SeRLV5MdJhWNOCXvlUm+ST80frP8AAWUy/CXRDuz+5H8zS/HJfM8JybuQBxWN+zNfNefCDSmbtEP61vfGxN3hCQ+39a+ioVueCij5nM1+/bXZHzbps8j2wVmJCscVe3GqOlr+4P8AvGrtdFSHK7MdJe4gLUjMcMM8UtIPmas0jU4nxY7o+VJHNdZ4KuXl03DNkYrnfFsIYEmtrwIxbTzXRQqKMrHZSX7tnRlj5RwajOGA3cmrKRboXz1qGT5U6V9PTrLk2PJn8RXkYOCG5FYOuxBl2qMAdq1p5ShPtVGRPtGa46kVWT8j1MLNUzGtocREVzniSxlYOOfLx0rtoLf98FA780uv6Yi2ZOBnFfK4lOnM+nw9fm3PnTV7ARXJYLzmn6LDLLcjGcA10us6WJbtxjvWn4Y8OfPkr3pU6vNoehOfPGxZtrd0tx16U0xBQSRzXW3OleTbjjpXOaknkge9exTXunkVF7xWjl2NxxzWnZ3Ww5z2rn5JSrGpFvigHNedU+I6Xb2Z3On3zuwBbIrr9GuCrgg9q8w0i+LOOa7vR7k7kPtWDZgjvrGbcM55FbVnqMqSoA5ArkLG7KqK04Lz94OaykjQ7qy1SRiPnOa37W/ZgPnrz6yvTu61vWd8cDmoKR29tcknlqsNcMuMGufsLwsRzWpv3LmplsWjRju93cVcieVxw1YdsjK2TWxaXIRcGsEzoLENv83I+Y1p21urAAjrWelyuetW4r5cjmncympW0NJYkUcDkVXubhbcEuRiqkmqojvk9K5zX9aM6EI1c8ZO5yqFnqV/FmvQQs+zAfHWuEbWGu5DyTRrjvMpZicmq2jW6sxJNd0djXyHSSu6EDOTWXdW10pLfNiu3stNjeQZxitW70W2e2PyjOK2uRG9zyuKeTzAGJrqtGuFwM9aq6no6wzZQUmnQskyD0qjup7ancaVLvYjPGKt3cIRcgVR0eEoUJHWtu+h224NctQUtyvp+zIyPmrctmVQMAAVydvc7Jtua17W8O3k15tQjRmlduGTgCqLxpgmka73OBUckpbIqYvQ6IL3Rq43j0pLhwp4qES5bNVbm4O40rnHVSOc8VOCDn0rxbxTqYtrsoFAFeteKLnaHb0Ga+a/iT41httXK8Dn1r1cFUmnyo8rEUuaNzcstddbxR/AT0qPVdSNyCIF2P3NcPZ+MYfMRvetiTxJBGoZACTzX21GnJRUj5idB825atri8gkzKxKe9WbrXg8flbc44rnp/FgkyNvFZ934jihQtgZ+taublo0aPDaXNiRy8hZeCaWW9kii2LKQR2rjx4pmuJMRKTmt/RdKudQxcy5AbtV2J/hk0F9dpLnczitaHV7pk+WMnFbWnadbwxjeBmp3ijU/ukGPpUKHPoUqiloc+2qXbHmE8ds1Gz3l5yuYtv610flcfcH5VBP8hHygfhWluQuxz5sb3P8ArDUctjdIBliea6DePSlZ0YHI6U/bKfumU1ocPfrNFLyTW3oVxIyBSxxUGubWk49am0VMYr5rHLU9LD/CdFF8w5oPyk4pYelI33mrzY/CcNX4yFnO881y/ih3W1n2nnbXTFvnNc14ij3xOPUVnUXumX2zwrxNFtuC5Hzk9a5eaV8/KTzXYeN08iU1xqYYAmvjMWlz3PpMK/dIRE6nk1IJQg5qxI6t0xVWSEucgZrhT5tzusd8lxL5YLbc49KgmvNvXFZRv5X2gZwVFWobdrhRnNfVKMb7Hhxf70vWjrcxlueDioLu3Rj1b86nht/saFf73NQXD8mijOkpux3PcpGFEJ5P/AjWdqKr5Zxn86vzZY4FUr6FmSumtX933UJs5qZFZpeCxAzWr4ZmK2pjOFQyAniqbWZUzE/3an0NtkYPowrzlWqOWi0NKPwS9Ufp1+yRePcfCuKJ8FIQqpgexrvPiygu/DV7G/3Y1G3FeZfscTeb8NXXPQp/I16b8UP+QDqX+4K+gwrlZXR81mf8aXoj5m01v9DB7mRh+tXKp6b/AMeCf9dXq5XpT3HT+FeiCnhApzTB1qU9KzBnI+LG6+laPgN/3JTsazPFvep/Ak3H0qV/ER6uGX7t3O5aXY20dDVaVyxIqOSY+cPeo2fcxNfVUPhPOmlzg9pHKPmz+dRvaLDGWQHmpQ/FJJcKy7cjIrWKWpo+hmI4im3Hrmr12p1K3IOCmMcVm3gKkkUtlftCu05IzXg42KPXwz0OM1fRPJvMhSRmr2niOzUFVOa7gaVFqUW7AZq5fX7H+zZ0VV3AjNeLh1+8Z7CehNc3wuLY5HOK4nVLhpZCDwB0rcGp7ISCprntQuRcSHAwRXrENIx53KscUQMrt+9zj2qR03PUiW+5aj2PtvdRnLY09MmgicYyPxrsNM1FVVAh5rgIotjjmtzTZvKkBzXPPCyp7sm56Xpt+zgAkVsJcHA5Ga4nSr7AFbkN9uIGa5VvYqO501rfujdRXRadeFymSOtcEl5tbrWxp+qbCnPQ1NRHQj0+wm2sMGtQXzrjkVwlnrwyPmq+deGBzXBO9y1a52qai/GSPyqRdTGOSK4wa8HH3qPt7OeDUWOjQ7uHVY84LVK+sRIOGx+NcbDKdoO7mo7m72j73T3qQex0t9rYycMMVz+q6ykMRYMM+9c9faq/mugY4BxWLq0001uSCelEFqckXqVde8cOs7puTA9ql8PeL95yzLXlfieaSK/dWYg4qnZ+ITYpkv0r0IrQ642PpfSPEkLkbm7+tdDJr1k1v945x618iTfF3+yCy789+tUpP2hBu2eZWbdToZOGp9QaprsTSYjI/HmqllqQaYHcOvpXzjafGUX7Z39Peuk0z4lqwB8z9aOap2JUJdGfT2ma1HsG9hgcir154hWWHaGUivnSy+Jytx5mMe9Xx8UIlTmUfnXDPmlJ3K5GeutqgWcnIq/a66FGCOK8If4q26S5MgPbrXR6H8QodRZAMHNQ4gqR7EmqRSj5Qd/bmrEdwXXnFclpeoi4VGAxW5Dc/LUWNlHlVi5LNsPBrLubwbjmpJbjDgE8Vl6jcxoT8w4oscdU57xXdhoZADglSBXzz4i+Gja7fma5mBJP8BIr2bxZqsahxuAGK8tvvEFrZyktdg89N9e9l8OfRRbPDxUnYraf8HdOSIGR3yP9s1bvvAGl2cX7t3JA7uTWbffEK2hjws2cehpmneMLbUnw8p/OvsoYaooc1meJH4jMv/CUsrlbYr+IzVOL4ZapqL43Lj/dNdTqHiew01Nyvk/WsiL4y2lo5RTyOKyhWnRbSj953ytyoS3+Hp8PL5lzLGMeoqw+qRwhUgmjOPQcVyfi/wAbT+JomWGVk3e9cto2m6kk4LTs6Zzya7I15VN0edVPZLO/kaPdK649uKfJr1rE2C2PxrAgWWLTsFsnFcfqbXLznaWUVU6d1oYU9z1GDW7aZsK//j1WWdXAYZP415Voz3MU4LE4rvbG8LxAE5IrD2Mu51o03eo5GLGolffT26ZqXScFch7GDq42sat6BKXkUHGMVU1n75qTRn2Mhr5jGv3j0KPwnYFFSEMvWqz5ZCe9SCXdAPpTY1DI+a4Kc3D3kcNX4yq+UBPesHWVDRSMeSozXSTpwaw9SQKj56Y5qq0J1o3ehh9o8J8dPvlbcp5rj4tgUDa2T716F49mgikPy1wJvIVP3etfF4uKjJpbn02F0iQLb+oNRyXYhHbirskqsuBjNYmohmzjpXDSbb1PRTO6S2RAAQMgCrcOE6Vni783J9OKlS45Ga9pyd9zzHFb2Ls7lsfSq7xbyeSKer7xmjd7it4ziumoJlZrcRHIOc1UvHKqeBWhOfu1nX33DWvtkBg3N2qsUZcBuMik05FwVQ52nPNV9QmWFiWGRmqmkaiZZZQgxiuRTk5trY7MMr3R+k/7Dl9LceCriB0QIuz5geelez/EWIXGh3isSAy183/sG6pcPZy27k7GXJGfRa+lPHv/ACCLr/dr6PBttany+Ya1/U+XbFfLee3H3ImLA9zk1bqrZf8AH/e/X+tWq9OW5C2AdakLc1GOtSP96oKOX8VW4eNySelUvAlwWcqQAM4rS8TfNG49qw/BbGKY4/vVk5RjUV2enQ+BnoFxEEIYEkmoWfyl3PgCpC/mgVVv7Ce6i2qSK+ooVKfJuedP4yneeIba0OC4zWc3iywyWEjFz1GOKin+H0185LyYBqm3gG3s5CHkBI69K1jKLvys6orQvt4mt7gAdvpV+xaG8gG0kZNcvd6ba2a4VgcVp+G5lVEUHA3GvNxKPRpHa2Di2jxkkH1qjq72srfvMEkdTWjFbrNANvJxWXf6DJcZPpXi2UXdHowbOT1aWzhDbAD+FcnM6XDPtATHpXU6l4blWQ7icVhahpwsFGOrV0U9TZmO3ytUqv8AIaik+8aljXcprs+FXRCEVd79TWpYwneMEnNUoovnNa9iuxwa5asm+pnNG7pcLKtbMO9WBxWdpspCjjpWqJSwxjrXmSZzwb5yTzjmp49ReIcAGqlFYNs9A1LbWpVYDA/OtOLVZJcZArnbe3bcOK17a2bA9alrQI7o37a62kHdmte3vm28KKwrazkyMg1sW0W1RntWLO9I1lvnVBVG+vyueahuLnYuM9Kp+TJeNkZqkhu1iS3h+1ybmJGeavXVoqQbeTT7OxMMSbhyBVqaLzVxXYoxtscaqwR4z468PXE17LPEuUIGK8u1e0vIt4aNvwr6pufDkl9FwuUNUz8LLa7iLSxjn2rRWF7VdD4m1q0ndjuSRyf9k1zkHhm6uJS+xwPpX3PdfB3R8PviUv8A7tc7q/ws0+0gYwRLnHYVNzpVeFrHyjbaRcWZAJZB7Vu2d9LbIBuYmvQ9b8JfZpHzFnHTiuNurErOVEZ/Khmbd9iFdbuVP7vBPucUy51bU2X5FBz/ALVb+keD5dVlRVQoRz0r1Hw38FPtkaGQnn2rmklc0T9mrs8S0uHVLy6TcpOT0BzX0R8KfAN5dwxzThkA5rrvD3wHtrR45BgsD6V6vHpcfh3RxDAF3gY+WoaXQwliYz0RzqL/AGUBAiKR6nrV21vmYfdAqg1tNMXmkPAqSFglcFZW2BN8upZu7lgj7cZxxXL6lLIykyMUIFbUtzsY1y/iC+Ls4HArKhrLU4arPL/H+qSQrIqMTlSK8Du9Kvb6Qs1zMBmvffE1gLkkvXOQaFb3KEAAZr7jAxShdOx4mJu3Y810bwgl8224upFX8K7Gz8G2Fso8u6Yvj2rfsfh1cXsuYWwD6Vs2XwomVstOcn6V7Kxns1ZzOJRXY4LU/CqzqcS7x9a4yfwIPtspAYnd6V9CJ8OPJT5ps4+lSW3g21ifDYcjqaSxVOptqEnJbHgcHhu7tF/dW+/6itCxsdTaVEMGz6Zr6ATw9YwpyinFRHSLGKQsEUVarRM259jzWy0W7aDDqTkVTvNClSbAhzkeleuFbVFwFFU53tFf5lBP0oeJtsON+qPLotElznySPwq/aaXcRZAT8675rqxXrGPypDd2jfcUADrU/W5djWyOPisLledgqwLGZl+ZcCuoN5bxjoKgub+3ZeAKft3U0aKSTON1HSg4+YkVTt4BbOACTz3rf1W8iw2CK56O4EtwFHrXy+N+I9GMUoHTQrutgc9BSxsVBHrRb/8AHp+FEa7mrhgm1ZHi1f4gsrcVhakxZHGOoroJE+U1hainyuaqjTnOpaUtDH7R4v8AEC03hztGa82eMN1UDFerfEBioche1eTNcM0r8da+azWhGlWvFn02HSsrgzhP4qqyusgIJqObfg/3apuzqfWvNoxje8j1oqJ2jsYpcbTg81dt4i+ATinyxIxRsDO0VGzFOldmKfI9Dyo6ovJF5IIznNOx7VXtHZ1OcnFWKwpVV1KcVYinzgf3azr77hrRn7VnX3+rPrXsUXTe6OSba2OduEjdyJRkGs3TLiK01KSJY87s4OelWNYZkePb/f5rOtPl1J2IweaLUedu56WDd07n3r+wteCHVfs2c70J/wDHa+pvHjbrWW3x99evpXxf+wtqLN43t0JyNjD/AMdr7T8Zp5rnv8texh+T7LPmMw/inzMtp9m1K9XOe/60tT6guzWb0f561BXsJX3M0C5zQZeelFR/xUOKBmN4jQvESDjiuM0DWvslw6sh4PrXb66u6Ajpwa850zTmTUiN28FulXGnRbvJanXRk0mkdO/xLis7kQtbk++a0U8dyzIPKtWcHpzXNX2iutyG+xvJ05wKvrjR4RI4xxnB7V6VJ0lokW4rctXXiPUrjoDbism91W6KnfLvfufWuV8WeP3wUgXkegrzm98SaxMzurFUJ9K9KlKkk7Il1I09z1SXVJN/zEv+NaWm62tqgydhz0rx7SLnVbyQbpOvXiuogtLxVAdiWNYVoxqbI6qVeJ7r4a8WQykKzD867MX1vcRbldeB0r500qW4tmB3EYrrtN16eJcs52CvDxGDk9YnpQqp6I7nXZY9hwwX3rzvWnjeQbpgT6VY8Q+PrK0tCJJBnHrXkmp/ESDUb9Ft3zg84NcsaNSnuenG3KdlcukL4DA1PC6KgYNvJ7elYlpfRXcIZj1960InRVG05/GtlJ7HBKT5tDVt/nYdq1bVxEwOM1j2svArWt3G8ZoaTKv3Ol0uZXAATFbZUeXkL81YujsvFdEm1kA4rnqQjyvQEluVWiKx7qjgcvIBtPWteSJfJP0qvZxKJhx3rgsjQ0dNszMwGzFdFa6J8oOenPSq+myp2HNbMVwVxgVEkibtE8dujDldmKz7/UUsicDfipNb1Ewr8gI4rBtraTUnOcnNYqKOyjNtalrT5pdYudoiMak9a7TTdC+xxh3O/wDCptC0W3so42YDOBmtPUr+CGPapHFOyFXbj1MS6YeYcLtFNhTc1U7rV4ld+agi12JG6iutbHNZHU2syxQhCRwa0ItRi8vYVBzXIpqqTHcGwKuwXav/ABVQ7I07ixjuIyyisS80oOpXZnNa8U0mw7DkU6FHd+RWLDlRwWpeB1uY3LRb89OOlcmvwn+0XmfJwM+lfQmn2iMCHUHPtWxbaXaKA2xc/Si5av0Z5J4Y+E0NqA7RgYHpXcW+hW+nQhVg6d66yVkSIBABWVfO7A7cVi2TKUmrNmXJcvbJ+7XYc4zUDSzXAzJJkelJO0ik7+mage+RBjIqTnUUnoVrpn3FQcJ3quW2VYklWU8YJqJ04rkrU29UdSb5SnPlgT1rn9WhCxlyMGuldQhye1cn4r1ELC4HFZ0KUuY4KrZ5P4z8Q/ZJnVYy2PeuIHjYQthIyDnrmuo8QRR3kr7yOa4270a2VshunvX2+D5YU7S3POmr7nceFfHFwSCH211p8YMF3ck/WvHrG4jsen861J/EkcUOAcnHrXRKjCp0Fyo7278copPmSbfqazj8QbVG4nB9s15Jrd9cakxEZYZrLt/Dmo5ErO2G571VOgqV9CJabI99s/GEN+QPMA/Grz6ijjCyA5ryHQNLukIG87q73R/CF3dhJzPsU9jms6mhKZ0UXmStwcipJoQozIMmlXSG0+Nd06kj61DLcLsO5wxrGEncuKvuQSpFtLbayLm+2PhEIHetctG0R5Fc7qt3FaZBIy3Nb3Y3FEVzrSxDk4P1rKv/ABIqDr+tYuo3D3EjBW+XNUZ9NeZRlzVKTuTJIs3fisu+0ISPrV7Rb77RcgkVgfYEiIywzWpowWK4GDmvBxT946Y/AekWvz2oNEbbX6dKbpzbrRKnVOTWcFyxujxKi/eiSS7l6Vj37BVdiN2K2XTmsq/i+V/cVpZKN+plU0keV+PYklhdtuOK8UurkQ3DgLxmvdPHkO22f+LivAtRXbdSD3r5XGxU5Xke3hZPS4x7xWP/ANeoGZGOc4qKS2Kr6VWkVl71w04wTPZk7Ho43Ko3MOBilV42PLCqcdyksOXOCaYluJnGH4rbF1aSeqPLoScqlnsbUbqg+U59xUglDHoagsLMW8J3HeSaLj5TwK5YzpWuonXLcfO/yiqF7koafG5djkdKjuvuVvHERWyM3FPc567i/e5JGAc1jlgdQPzABuBW1eOkbEvwDXPy26TXYKtjmqpwU5XvuaU1ybH2D+xOq6d48skZ1d5EYjB9q+5PFS7WJ7FTXwD+yGxtPiPpbbyR5bDGfYV9+eLH2rGfVa+nwVCKtZnjZhCPK5W1Pm/WEEWuXme/+NVRirfihfJ1+Qf3jVTbXq1Kipy5Wzy8PJyhdgMEgetI8IR8ZFPC81BMjeZ1rL28Texn63FuhOCMYNeXHWI7PWyseS6nvXqGrRM0R5J4rzjSbC0u/Fbq6kjI7VdPEU+e0j0aDSjsV9b+K15YqfJt1cIOcpXn+p/FC71hivlSAseeOK+h0+HukX1pKXRTx6VDa/Cbw4oDFVz9BX09GVBxvYipJrZHg2hWcupOHlQ8+orq9R8J20OnRykDJGcV6jdeE9I0hf3Ma8egrktft/tRMcPCDoKcpQfwGCSqbo4nRPD7TXGII2P0FdkngzUWjEqxHZjoRzWl4Otv7IcSSqpA55rtrjxejnbGIwuMYzWd2axglseYSeH9QQ4ED5+lRzaJqqWzgRNz7V6QfEIzk+V+dU9R8Xw26YbyuR61nUqcq1L55Q2Z4PrXg3VdSnKuj4Psas+GfhA9oZZpkKH/AG+9eg3fjy3t5mOI/wA6oap8UbZoUTKDPpVcsakbpHXTr1NmzFudIisBsGeKdbRDHy9aoS+IF1SbK8g1pQsEjBPevIqUnCV+h205c8tTRtIWwORWksTKoOcVlWtx0rTjl3LXPKahudiijZ0u88pgDXT2twZACK4m0fa4rpNPuMMi+tc08TTkuVbhyo6CW72wHrVK21FUl5z1qzJFutia524lMUprmCyPRNF1KFnHDV2VncW7xg7GryHw/qJ85ATXrvhyJbmAHg8VE9i0kVtVtEuVO0Y+tUbJPsLZIFdFcWeQcVkXGnSschSaxTEqkVtoSSeKUhXBYjHvWBqnjSHLAsx/GsvxH4fv1icxBiTXmep+H/ETzHZE5H41VjOVqj1mdpfeM7dpX+cj8apL4vhZuJD+dcWfh9r9wokaNwW5PWp7b4b61nlHq/Zz/mO5U6dj0Kx8XwrCCZgOfWta18c2ykAyj8687j+GertAM7wT71GPhrrG7jf+dT7Kp/MHJT7nrkHxHtrdNgkyTz1qVPiLFnImUD615XbfC7W5Rn5+PerD/CvXgvHmfnT9nLuaqjB9T1SL4oxqcCXJ9jVyL4mswBEvH1rxiP4aeIbdjxI2akk8IeILZeUk/Wj2cu4ewh/MeyTfFDYgzL+tNj+KMUjAFyfxrwm+0LX5RgJJkfWsmXTfEFs33ZOPrWMlylulStY+lR47guRtZuPrUA1qK7k+R8fjXzml1r8QwEkyPY1raP4p1W3nRZkkH4GuGc5LZnnVKF9mfSNkg2h/NUgds81cGHBwa838MaxNdmPJbJr0DTkklAJzU+0ly6swtKmuVskuIf3LntivN/GcyRRuvOa9J1CX7NaSE9lryXxRI1++VrtwbvPU4KsmeSeJPtbTExAkVnabpdzfP8ytH/v13GovDZo5kUEgV55rXjl7dSIVCfSvroxVrnNurdTqY/CsUSAyTJupNN8GJd3W13UgnrXnUHiy9v3/ANcyfjXr3ww+0a3buWBynGcelaqdtjglSrp3voTXvgmy0i3DsVf2Fcjq8TbSLdQEHQeler3fhu5vGIOcCsseFo7aYmQAjNbRm3uXTk5aM868PvcxTjzIztz2FdZL4jltF8tIpSB3HSuhFjYomFVQRVaeW2hynlgkd8UNJ7mtjnTrdxeHBSUZ9aiurieHgFtpGea2ZbmGI5CAVVuJYbyYbiBxjFZOEN27FKShuYja28KFWLVzWuaq80yEEkYrtr3QoJoiVZc49a5m78KvNKNhB/Gp9lD+Zj9rE5l9UCDJzWdqXiRwg2ZzXaN4BnuE6j86LH4VyTXGJMYpqKj8MrhGSqOyPMF1q7uLgABsZrsvDDSvcpvz0r1TTvg/psNuHmZAevOKr3XhvTNKmBgdSwOMcV5eJhHcJ80Foy7pETPar2wKvrEVB6VXtGVIQF6VdjUNCSeorx+eXNY89r3rsieA4rLvYjtPStd/u1mXn3TXoU9Y6nNU+I8x8eW7PavgjpXzpr9wLG/cMCcmvpLxv81q/wBK+a/Glvuu3Ppmvn8ZTi2ezhdkZ02phxwc4rPmvZHOQpNVYmCsec1ehuCq/cz+FecoKn0PV5r7nqE2l252HJHyjoKLa0hicAMQPpW8mmwrEAWGQMU1NOgU/eFepXyapUd7HnTxmGp6xepRdWwAhyPemGFmPOPzrTmtrdCMkfhVdkt170o5JWsrI53mFJ63KUtuYuwOapXX3MVrSvaqRuaqc32Jz1Bo/sSr2F/aFLucveWySnEpIQHjaM1RXTYGlBQsTn0rp7qG3VMxgOT2qgpCS/cHFdtLKJRtzbmU8xivhZ7b+y3Mlv8AEfTF3EEIx54HavvPxd4s0yUQItygKr82SPSvzJ8LeLbjwxex31oCk6jAIPrT/F3xo8XajqgSCV8H3r2aWWzjszycRjJVFZs+q/GXiTT5vEQZLhCFOTyOKot4o01Vz56fnXxRHr3iy+1KeSedwMZPNXhq+uIvzXL/AJ1pUwMr+8zOhUtDc+wZfHGkQnm5HFUrj4iaQr5+0rj618d3mu6rtfNyx/GshNYvZRg3b80LBxW6Oj2q7n2Hq3xO0Xy3AuhwK880r4m6T/bz3Ecy+XmvnG9lu5Sc3bVjm4axJKzNn61008BTl7zVjanjvZKx9o3Hxs06zgkUTgbhXPz/ALQGkWgJN224f7NfIlzrc0wx5zGqKtczMcynHau6OHUFZMqWYp9D6n1T9pKxlJEUzP8Aga5a+/aHtYmLLK/mDqAp4r5+uITEM+YcmiGMOAW5z+tdFOmoX6mEsat0j2i+/agmSMrF5hP41zzftFa3c3BaEuFPbJrg4bO0YfOozUr/AGa3TEaAgVz1adaXwaE/Xmdhe/tA+JdmYy3/AH1VBfjhr98ha4kYEcfezXJG8R2xtGKkRbdkJIANcEqFZ/GyJYqUtDoG+JWp3j8yv+danh/Wr7VboCWQkA8ZNcMJoEb5SK6Xwnfr9tG0966KaqU1udmGqSb1PfPDNoIbZGc8kV0C3YyBzgdK5/w/cb7KPntWuuODROXMtz6aiupsWkwYjBrXtWLEVz1mdpFbFncbXHPavOq04vc7kaSXAifnjFbukXIe4iA7muaH7xia0LO5+zTI2cYNeZKjCLuhnpsMRltSF5OK5TVbGaK4JIGM+tdX4VuFvIOTzUHiKwO84HFIpo5vS5lhnHJHNezeCrxXgAyeleMJbmGYGvR/B9+IUQZrOfwsl3senRKpI3961bLS4bgD5Qc+tc5Deebjnitqw1IQKMtjFcUW+pzOlKW5pvoluR88amqk9jp9oM/ZkNOGrhmPPNUb27EpNdcYpoj6qm72KN/NGXfyrdAnbmsebUZIWb9wi4960pm3A1nXUG4mpuzv9mrEZ1dtu5owPxqxY61byNh1XP1rGvoXEZC5rmLpLyCUldwoIcbHs2m6rZoFU7QSa6eyu7CVBkIa+a31y+sXwxOevWr+n/EW6t2AdmwPet1iIrSxPs59z6LlexYjZEpHeq9xbafMhDRLn6V5BafFBkTqST71ZX4oOx/+vVfWY9g9nPud1qOj6dEgZYVyxx0rEufDdlNyYEwaw2+IpuVwQTt5pI/F81y21VOK8ypNyk2hpuOjNE+GNK3Y8ld/0pV+Gmi3jbmRUJ9FqxpXm30qZUjIzXTWliyLXK9S1JnOQeA7LTSGtyCV6cYrcs7OO2i+bg/nVmeFtv0prskEGXPNDWhLV1dnM+IAHhlA+5t5rzHVITu+QcV6BrurxMzx5GG4rzvxB4gsNMlw8qgiu3B/Ejz6sVc5rVfDj6j95Rg1iyfB+xvD8zkZ/wBkVd1j4l6ZYrkSrx71yOr/AB9sEBEUi59jX2dNXjqcV1HU6BfgnYwnKTAfgK9d8KeHtL8JaIUR0E5XjkV88WHxcl1Q5jYnPvW0viS9mUFp2APvW3IjnqYmdrHsh8QRwpKruuTnGDmuR1LWGuHcbu/rXK2momVcyT8+9Z954gisLiQvICgNQ9Gkjmou7bZ0quWckE0y5fZl2rj7j4lWSfKjDIrNvviHLcQlYYy4PQiutRVrnTc3td1tLKEvuAA96851L4oWltdFDc7CO1cl478R67dwyLbQyHNeNT+BPG3iS4edIpQmcVzwqunLSNyHHn0ufR8fxajYYF4m33YCrtl8U1UkLOsmfRs188aR8CvETyB76WWNO4xXf6F8K5NNQ+XMzknnI6V1xqOf2BxpRW7PXB8UbvZ+75H1pLL4tX/muHV1AHXmuf0bQhZ7Fl5A9a6i0s9NXAcKCatU3NaxsW6lOj71iWb4oXt3GULyAH2NUbXWri5vQ4kcn3rooNI0t48jbUY061SYeWADXlYulFI64VqVWOqOo8PXJuIEDZzXQbSkXPSsbQYVSMdOlbcj7oyBXzMklM8+q4c1okZbcKzL5dqOewrS+6lZ17jY2emK9CnKnynnVPiPOfGH72B8DPFfPnjCzZrpxjgmvo/xOsf2d/pXhni3Z9ofgHmvDxsoWdj3MIrpHnf9l28PKkn8KkSIr9xQa21sFcZxUMlslv1r551G9z2fZo7aW4OH3yhDk8e1QJON3/HwKbeoWlbg8iqKRfPX7NKcEfmTppmyuq2tsu2WQO56c1FLrFq4+Xn8azJrP7QQcdKEsAvateSNrnO4lqW+hl6oePemC4t2P3T+dLHYqVOe1V5YVifiuWbtsHKWnljhTcIzzWTc3LM+ViJX2q9O+6FcdjVCTdmvOlN87GqcrXuKL5/LA27DkdagudSuG1JGUAoO+OBSnLZHPNNEJY9K7Kc2XFpbjorubdcOzqMrwMdaja4nlU9RmnNDtGaieYQqelKclzXZFVq14mZfK/JZ6yxNFEvPH41c1C535wax3bzTg1KxVOnucMKknLVjbnUUyQvJqhLLHKfnjIz71fNgrjPGRVS4tFC/fHHvV0q1OtUVnoevScVHUzplt1P3T+dVXlJY7GAFWJrNAxO8fnUJmt0OMgkVpiuSk0oyG3fZCR2ck5yz4HvRJDLCSigug6H1pwulYYWqVzqDLKV7CvQw0qUIXb3HBSk7NEkkrqDuJAFMS92/KeahebzR3qJhmSpq14/ZNVBdS5JcIFyo5qCS4eQHAOBTT0oTA/GvJq+1raQZSikJBl3GTiui8NuIr2MKwOTWCCFOQau6Tdi3ukbpzUKnyx/ePU7KFSKlqj6Y8Ky7rKPntXTowC9q8/8AAWqrd2sag5bFdwsoU9c1w8sVO8T6mjVTWhowuF74q7by/vBg1jRzcdasx3ew7q1aUtzs5jp7eZFT5nANK8wZxtYGsWC6Dnk1d3DyiwPIFc9SiuV2C8nseo+BLzICBgTXdahYedbFmH8NeH+Fdaks7tecc17bo1//AGrapk54rzZ05I0jzdTir+0dH+6RWlodybcplsVf8RWJiBK1gW0pib5u1cr5+psnA9T0zVYZMASDOK1XvvlG1s15lpuqrE45rp7XWFkUc0/ZJDlNo6W2vGZ8cmr5kLLyDWXpm1yDnk810ENsGjBq0rHO60rma8qqcE/MKhZ0PcVqyaXvcnHWhNELZOKiUbGqkzClZMnkH8KzbxV/hUGuvl8PnZnbWTe6KydARXO5tMTbOIvrNbmXLps4qhNoltjIYA/WupvNDnnk+RTVc+Db+4PyI35V3KEeVM0UNNzk2s47Zh82c1bt7ZXxxmug/wCFZalclSY2GPY1LH8N9TtwPlb9a5ZNIOTzKWn2CNJypxXWaTYW8QBKjNUNN8G39tKS6tg11mneHJkUbwRiueSTMbak1vfJCQqIBjvWhDqhKEDk0R6Kqn3xQtj5JPAGKz5UMp3+u/ZwSx2AetcrqviR5gQjZFXvEjqocZ5rjbhtsuP71ZTjLoVKUVHUbfSrcwylpcPivmH4r6pcPq7w285dwegr6T8SOmm6PcTsQCsZIr5J8Tap9v8AEMko5DE8114NT5jwsTXS2Zx2tW1/eRlDK/mY6ZNczY+HJmuAZ5WAz3Jr0trYS3JPqDVb/hDJ9SlC2+cn0r7vDW5PePGliL9TpPAOlafFGga4TI9Sa7q7s7dYsR3CnjjFcv4a+FOr2iB9rY/GuoPg3UlGGR+PaupKmT7SL3OfuUliY7Jqmh0E60iI03zkc9a128H3nOUb8q6XQ/DbWyxswwcVnKEHqhwkl8JhaN8Eba7YPLchPqTXV2Pw60vSH8glJQv8frW7DMbZMCpEH2g7yetaLaxqps5678Jaf5o22iyJ9BWhZaFp9hDtWzQDqRtFbMcKrRcWPnAkNgYrmqQUNUOS59GYl6mnOhQ2QIPcYFc9eeGbS5cGGPyvUE9a6DULQQkkuOKw7rUktBuEi4HWsbvuNU0upk3/AISWJCV5PtXJ3+jTJJhVbANa2ufFO2sQY8qSK5NvH66vKRkIF5+ta0pOMrtsJSsaaLd2icq2KktdRdbgAt847VUi8W2iriRgfxqOTxBZ3jBYABJnORXNia0WnoehSacT0zw5dvLEMg10ob92c964rwnd7okrr1lLgCvm6soX1RwVILnuStKu081RusSo4B6ip5V55qnN8oJ7VtSUZx0E6cXqzjvE8KeTIu7nFeHeLrAtM7AdTxXuXiNN4c9a8f8AF+YmJ7g14+MouKbOilNwaSOLgimiB3oRj+9VLUBLI3yqT9K1Dd+bx6002glXNfMuSj1PejJyNuZlckgioUQK/NU3l+yvtz7037Z79a/Y6kH0PzKTn0NRF4OBmo3Y5PFV7a4Z0O3PWiSZ1Pc16FKSaSY1HTUbc3bwgYB5qmbtnfnIzU80xcEGqLt81RXg1qhOBqW6rL1Ip8lvGv8AEPzqhbttPWlmcfjXlKN5e8iEop6skeKNASWFRs8WB86j8ao3s/kwFgu/2rMkvDJkeR+lexQo0+rNlUhE3JLiBVOJF/Ouf1S7GTsYH6U0Q+cwBh2Z746VS1G3aBflrplRpLRHBiK15WWxTeYspJPFUJLxI+Q4/Oobm5kzt52niqc0Uea8urhqMhU6S3ZPJq5UEBxzx1qhLMz5/ejJ96ilt0yQAaptC2ehrzXhOWXNTZ6cIR7j55XyfnH51XMZzkkHPvStCSahkWTcQc4rKrRbd5M64JEySiI8uKsCBJk8zcOeazhCG+9zU6q6Lheg6V1UHzK3Y0kojpcRmoVkDPycGkdZKjMZdiT1rtiodWCii2zAqeQaiwzN8oJ+gpiRED0FWrO58olaVarGlG9N6jUeiK4WVTyrAfSmy3BiAYZ4q7qF9iE1hGWSRmRSfnOMDvXkzU6rvc6qStq0e6fB7Umu8IG3n617Ad6v909K80+AvhE2sCXEoxnnpXsF8qLJtQ5Iqo06kN1oe5SqpqxnozY6EVKjhjgnFSFcriqk0ZRs1qdPMzShlCHg1bS/OAKwElKmrCXG0j1pSbSuONVp3Oktr3yiGB5r1TwJ4jbykQk+leIR3e0A5rs/CmuiBkGcYNcVSbPUpv2i1Pd3238Z3kZrldbthasdvP0q94f1hL5fvVc1WzWUZHOa8+U3c5qseR6HEJfOj8Guh0m/ZwMtWPe2CQkkU2zuDCeDTBybPWtIvjtTnoK6yzvNyAA5ryfRtaKqOeldVpeulpBzjFQ0Tyo9JtJA6Jn71a9rDuH3T+VcTp+qszg56112n6qQg5pNXGnM0DbjGMVDJpUc3ULRJqRY53VWl1E+tZOimF59hJNOgtJAMKcjNaFlc29sB+6B/CsWac3Dhs9OKfHKVPWt23GJuqKetzpX1GKZQI4QMdeKBMjjGwVix6j5IPzdaa+q7hwa4KkmP2K7m1I0akYQH6U4bWTiPH4Vh2uonzDzWkupFU64qFtcuMElYc8WxixGBWLqd0sIfkCrGoaxtjOW71xHiHVywfn9awlNpg4oxvEd87zOEO/PpWTOhdoWA6dapXeseVPuJwBUl7rUVnpr3BYcDNKnUnOXLY4KsVZnFfG3xCLHRHhjcEsmCFPtXy+jGV/Mbr3rvPiZ41XVdSdN2RnFcWksOOn6V9ZhcNyq9j5DHSaZIkpULjua7LwlcCw1CIuyuM+tceksOOB+lT2dy0MqAdjXp3l1PNo+/qz7B0C7trvR42CL9372KuM1q42iIZ9cV598MtbN9pKW+eSMV6Bbwpu68immzrVNEEtjbueIx+VZtzYKpOxAfTiugltznI6VRCskpzWsJMtfu9jmbi0kViCjD8KgG+EY2nArq7kCUYzWHqFrKqsVb5PrWnMzqh725XiuGIzzUN3fOoO1sHHrSPMLSMmTtWPd6lEzPMGCIOKmTc9zbka2OP8AHXiO5sUf5yD9a8I8VeN9YmcpbSsAevNd98V/ECzLIIpAWHvXgVxqWpSzuAWwTQooylz9iCdtbv70vJOSCc/errNHs75oSHYqQOuetYdjFdq4eQkD61tN4qi0uMG4kHoOa0hHXQzcZM2LbS7hpBvkIH1rpdH01baUSbwTjHWvLNS+KEaMFibNbPhjxrNfTICDg1y4iMrbHoUakIRs2fSng1R5acjpXcxoqpuz0ry3wBdvcRISDivRVmZlC9q+arU3PRoxq3crosyOGPBFVbgboz9KdTJv9WaVNez2MuZnK6ug2Pu714948Xax44Jr2TxGn7mvIPiIm21BzwCP51z41udGXoaU2+dI4cIqNyQKFuEXow/OsrUtSjRfvCsePWI1Y5YV8ZDDymrnvK62OtnUyybjUflehFWHsGZOpqJdNbeeTzX7eqi6n5/Ul7LYuWMq28Lg4yTT5LhQcgVSbT2Vhyeamib7P16Vo6LiueJgptjZG80ZCkfhVGVSrng1qTaiyJiJQc9eOlZU13cl87P0rneKa0mjpjBPcejFRnFJI5z9afBcyzDa64A5odfSuqLpzimjmq0YXbuQBtx4GT71HLctCP8AVr+dSShdh3cD1rHvViyfmOPrXLUoSnszyqrcXoW5dSdkKlQAfesy9uAyHdzTCqbTgnIqrM5VTmuijQdKHLJ3Zzpzk9ShcPEx+7VKaWDGcVZuH+V+B0rKnQyjjtWdSB6lGK6jXuIC2Mio2CMSc4qtJprE5GeKgSJgcc0UacWtWd6px6Mtsi+oNUpmXcQOoqO4yB1NQgZFTNUl1OmELa3HNEXORViOVUiAPUVCvIqGRuTWcVF/AXbm0ZZeZT6U0MrrkVSkkwaiaUqOprGdPuzVUi+7gHrRZxGUnAOQapQnea29KykZxjOawhhue9mb0vdkU9Qtm8k8Gq3hy2FxrFvGw43citzUJZ5Yiqp29Kl8CaXJLrqPOuNp4rmdWVGdnY7pwurn014Q2abokQQY+WrsUrPM7saSyhT+yYwCOFqW1thcJtzgg5r13UVSlczwj/fcrL8Shl6g017fecVPb2OxeDmpkiYyYIrzj3mkloZr2gUdKgeEY47VrzW5xVKaMqM1MldWMPevaxAY9sXuKsaZctFKBnvVSRjioVcrID71w1IM7IVpQVrHq3hjXmtnA3dfevSrLVPt0AywyR618+abfmKQZY/nXe6J4hVIgC/61wyhIbqe0dzptXzGCc5rnW1gQvg1Pf63E6HLD865a/vo3Y4YVrTin8Rdzu9J1nnOetdNput4kHNeS22urEEXOAK1rXxIqgfNj8aVRJfCNM9rsfEeyQDPSupsfE/yDBrwbT/E4yOf1rrtJ8SKwHzVy8x3xasetDxMdveoZfEnPX9a4UeJ1cbMiqd7rO0Ft1O7Hddj0aLxOFU/N+tNk8WDPUfnXkdx4seL5Vbism68XzoSdx/Os5VUPlR7XJ4tDkfMPzp8fifd3/WvB/8AhNW6s+CPeli+JRiIUNmuKcpPZC5T6Bt/Eg3cnFTyeKf3f3v1rwq18bNenDNgDnrVmTxhGicyfrRGTtZifKlueqah4p+U/N+tcdr3if5D81cJe+NlUkh+/rXKeIvGZmhID4JrRUVM5J1Eup1V/wCI/tDlAw3H3rnfFni+RdNeBX6jHWuCbV5bhjtds9uaik824P7wsR7114fD2noeHisb7O6Ryl5btc3zzPkjPNSp5SnpxXSNaQPEV4DtwKzZtHEQ5Ar6yE/ZwPkqteVeRULQqpPtSaZdrcSnPb1ps6LEpHtVazYyoQOD7U4VIVVdshOdLRI9o+Dut7NYjhyNmR3r3SMFG39jzXy14Av/AOybsOxxz1r3GXx5GlrHhgW2jvWyhHozspyk+h2NxraWn3iOKw9S8SKilwevNef6p41jnc73x+NcvrfxCsYYvK80MV4+9WsacVud9Olzq8j0C68c7JCAeB71C3jOS4XIPyH3rxi6+INrgkOM/WsSf4lljsiY7PY1lNSXwjdqex73e+IY3tyXI6eteX+M/E82GjtWIQjsaw7LxBc6jFkbjn3qCa2mlkMrg8etZ0o1ZNprQ0pV9dTir62v9RmeSVmIJ71nrYeUX3JyK7m4ZXODgVjayiIECEcjmulUpnQ6sTz7xDqklojKnb3rgL0X3iG48oFsIcivWJvDMeozZatGx8B29uC4xk+1dNCHLK8jnqVrK6PJdN8DTbkZyTz6V6p4N0KO3eNcDIFbMOhRINoArU0nw+YbgOuelXiIx5W0cij7R3PU/AbLbRouK9CRg6Z6HFedeEkNuAD3r0O1UlEPavh69WftOS2h6e1NodSP8yNU9JJ9w/SlynEct4jX91+FeP8AxHQtYOB1xXsWsqSDn0ryjxlFuSQH0Oa5cTG9KRcH76seAa1Gy5+brXMusm8/Ma6nxHbRpKdhPB9a5S789B8imvJw2x6ynO+qPbLu8EL7eOlVV1QbuKq3cTs5LHkiqqW7bzzX6bLD8/U+MxELm8t2JVzxkVDMu8570ywTZGc+tX4rmNB8yj/gQpQqVKb5Wc8VCK3Ml1eJhgZzUzI+zJT9KvXlzHME2BQV9Kou7MCAa0qQhWWpoqkl8KKsDs0pBGABUjqCKEUq2T3qwGTYQQDXHJTpe7BaHBUcnJtlJkRxhjgVnXltb5+9+tWNVcpESuetYrTM3bNck6mJXwoy9SdbSFhhDlz71FPYbgaInLuABg+tS3CTKhwQTXpYTET5VGtuUpK2xlTaduJHrVWbSxEOlOuZr0zBdoUE4zjgU6eC6RcmeA/jXpyhSau5DuZk0QQHgVltajJPr7Vdvp5UJ+eM1jSXsr8Y/SvLnGm5WUjtpRk0Q3ibTVNfap5beeY55qrLGyjB6iieEhNX5z0oJWtcnU8ZqvMxLGoHdlOMkU9RujBNee8O6fwSNlC2pDIeTURfmpJW59qhKNKQAKcK1SDtJXOiKLdpywrrfD3hu51dg0GSoODgVB4O8Km/lTfnntXunhLwxbaRZkEgFjmuitiE6do6MtU9eY45Ph9cw2od07elZEFi+m6pFkBOfSvXNS02e8TEDsR6A1ymo+ALu5lSViyeWc9a+cdNzqXlMdSu4xtY77w40l3p6DPUVr29o9vJnnmoPhtpLIqRuS+P71ehalaRxRBViXP0r6XDUVKHKmcMazhLnOes3CqN3arsTRyybQOarT6XJuLAkCkjuDaHlckd60qYfk6n0OFxMJL3mWJ4OKpy224EetWTfGXt1oZww96420mei6kZaIy304N6VA9gAPpWxSSLuQjHJFDlciyMQoYiD0q3bXzRL1NIbNx15ppsXFc8odRW7A+ozOfvGow8r9Saa8LJzUD3LxtwDXHUo8/UvmZoKzccmrEcrKOprPWVtoJJ5pRMc9TRClyIakb9tqhhQZPStCHxf9mX72MVxcrvLkBjVZopYvmZy341yShHozqVVnp1t41LKH3GpJ/GwlTburzKK4bygNxFI92yn75/OueSa2D2z7HdzeI3aT5SSKztT16VYya4uW7k3cSMPxqCW5mlGDIxX61yOlbW5p7bQvXniG7uJCI88VHb316rhmJrPjyCTk1Zilf+8ax9ry9DnliZLZHSWviaW3TDE5AqOTxTLM+A5rBdC7ck81o6PpRmmGRuya6IQVRcxjVqJQ5m9S5LeT3cXyMxPXrXN63NfIMc16pFoSRWBYRgEL6V5R4mlZtRdFY4Br0KVBPqfNVsdJOyQmjyXfDEHj2rrdOV5lHmD9K5mwZtowTW7aO+PvH869WnFUoXR5NWo6srsvy2sayA7vnzxUF7bMwOKJc5z3HSnx3BZSWrOVV1fdMqa5HcwLvTnfPXmoLWx+znFbF5eRoeSM1lS6rG13gAYPtVRw6h9o701V1aNBGNuoK8Gte312RYwHYkAetYmnQSXd2G52Z6dq2bfRV3Es2eelehSvE6Iuxy/ivWJWUmFiD7GvP5muLmbMkrZJ55Nem+IrOCFSDivOrmYLduqrwD6V62Hqxs+dG6qdC1HpaNBlnOcetQ2tvBHMFJ3c+taUETywZC9RUEVm7TbQnNKrUg9jOSueneDYrXyUDAVvanYQXEOIgOf7tcJoVtdQoCM111o07Ab8j2rlhLXclwstCXTPhTca0heME8UkfwKu5ZJA6k4PHBr0rwPfvCgAJxXdrqse0lsA/St+ZfzBySPnqT4HXVuMqh49jUa/Ca9QYIOPoa9+uNaicY4qjPfRoA2ByazlNLZkxpczszxBPhXdQtuIPFXbPwk1m/zr0HpXqk12Jl4FUp7XzlPyiqlU906o0VA4S1i+z3AXHSu402PdZ7u4Fc/eWghuDwOtbmnOfJC5618fiq37zY2m7RsWqa33Tmnv8AepKdP94jkZz2spwTXlPjFBtl9MGvXNXUMTXmXi+HcJBjsa4cXUdOnJIul8aPnTxC0LzHYc81hTWkjp8q8fSuw1mxC6g48sDn0rPe2ZbgALxXz9KskkfRJpHTXLqjYDBwB1qulwu/1qgLea3yu84p0bhD83Nfq9Rz+yz86nX5uhtwzfujjio5VZzxmq9lcb1bbwM1cRix61aqO1mjLnjbYgjVoT83ep0+YUT2xuAMOUx6d6iNuYh/x8Nx7UcnN1IcpdCd0+XNZ89xsfbmp2mES/64vntisq6cu52nntWkKNS/kcE60lJotzIJYTuxjNVDbxUwzPbxlnJdPSmC+WUcRAVpOUqS1Q4yk+hN9kjdSoOwnofSoZrBokOJ84/2hTi5ZcmMMO4qrNNtBxCo/GijFVffaOqNNON2zJ1Dz42ILkjvg1nu0AX5mm/75rVnlPJMYHHXPSsO7vDgjzzXRWowcfiJUdbFG7a2U5zJ+VZz3AToox9KmuJhJ1lNQSRFlHOa8OWFaldSPShFJakb37pwFqtL+9G7oTzT5Ld2PBqnLIyjGelOUXFWudkIr7I1155xQF2rUDytjrQjkjkmrw0Y07uTOrldhJMbq2/C+lf2jdoCMpnFYhAZ67jwbqFpptgJZWUSBz9aitXW0YmsFzSSPX/Cvh2w0u1SSYhMDPOK3LrW9J81ESdeOMZFeOa18RUurcwwEnjFctpt3cXeqR/vGAZuea8OrGfxM92GEjKO59i+EVsLi18zcr4FReJLyCV1ht1AJ4OK5v4d25XSo8N2rautO33aPGMEHnHeuOEW56s8fFUZUtET+G5W0qcO/AJr0nSGj1QFmweOK8t1OR7eMEk8Vc8M+NWs5zG8pAHbNfS0IOELp6ni1I+7ZbnpN7or4LKOKyZNOh37XAzWpa+LoL20wHGT71SvITNG8yHBzXUpv7RzRhUi73M26sY0PyYqg8JQk9hVyS+8ltrjPvU6wrcwsy4+laWhLSx6+GxjpWTMmlHWrr6a20kLWdcrLbA8dOaylh0tme5TxkZ7om2rjigquCMcmshtSkx0IqF9a2nBkINcsoNaHdGUJLc1DbjPIphtoO4Gax9Q8TQWy8z5I96w38bROzBTvNebWq+y6Gig+p0syhScdM8VTln2n6VhXHipmTKKRVBvEE8rnAbFYRr+0VrF+zVtzrFuBEoY02a+WYEDrWDa3F1dqM5wa1INKd1zuKGuRxae5lzRXUN5UYFRSzFT1qdrFoX2s5NDWwZeFyan26j0Dnj3Khl3Y5p6YYU17SVn+5gVMlu6DpU1qa5eZMnke9wCcD3qSNOBRDbtli7dO1Si2lmkCxk/hXnKHtHY0i4rcfHCZnAHau88IeH3uHXg1k6J4QupWRzn5q9n8GeGWtoULLkivZo4blgtTwM1l7GPNF7kE3h5odIlZl4EZ/lXzHrH73Xrleqq1fYniZ/s2g3YzjETfyNfFj3hfXbxnbJL9a76dOx83Scqi5mbWlruY57V0NonyismyWKIxMFADdfet22ZWGVXAxXReLjZs0kvduSMgY89Kw9e1RLFSqnBrUvrzyonA4OODXB60JbyTliayjTine5iquthgvJ9Rk+UnGa3LHw+9w6Pyc1X8O6OVANd1pluWuUSPhB2rSfvNWZ3UlyotR6P/ZeliYgAgVStL+KYkb+c1f8AH2sf2dooizg4rjNNmi2o+0fNya7qL5dzp5zQ1/TVuQTu61yB8PJ557jNdNf6vBEPnNMtGjv1HlDk9DXRUmm1oa02mTWGixpbjgcVEdNgim37RmtRdNvLaME7nQ9qi/sia8ferFAeMV1UYwluVKVthYdRaFcRR5NTfa7yUb9hAHHet3S/DyWkQeZgSPWtF76xt7R1aNSQa6a1OnGKsKNV32K/h7xDPZp8wPFdBF4te8faSRiuButbHnlYgAM9q09CaSaUsY881x2j2OmNRvdHfQzPLHvzTH1HnDHpVZWmWABcoMVXFnI+WfJNRJRexurM049UjUcmrMesRuMA8gVhrp/PK5q5DaQxHJUD3pSj7hDkr2KWoXgluPxrU0tt6qa53V4l83KNt57VuaFEfsu4vkivj8TC8zpnQvTcrmu3WmnpTN59TQHOeScU6cvZo8xxMnUl3E+lef8AiqLkn1r0y/RPLJxXnfiVdxfIyK560VPVmtKNpo8Z16GH+0CcDrWFO0S3PGK6XxMkKS7gg3+tc06QudxUZ9a+WxMYxldI97muZ09zJLOSM4qeHDn5qSZTChyOetV4ZWdwPWv22UIU1qz8vqydLpc2LZAgOzpVqLms+JlhXAzz61PHcNkVm1CS0M6db2nQuyXCQgbxnNUp5o3HAP51JPcHCbQD65GaYksrHhVz/u1n7CT2ZrUlyooTQmUHywc1ReKaJuQRXQtNKq5ITB/2ap3LlhkgGlGnWpvfQ5o2l71jLaYpCTIOBVdtRRB8iVo/upW2Sj93+VOa0sI14Bz9adSurWkdEZxXQxp9VnmiMaKQTwDVIpqDDgmta7uIYlIRcGkt5YnTLZz9aim4VFydTKcnKV0YsttftGS+dg6/Ssa+hhIOAa6W9vhE+1D8p4IPeqVzD5y/KFx9KVXLtOZTf3lRny6nLmJC3Q5qOS3kQZwcCt1lS3JDqv5VWubmNxjbis6WFkoOzOyNVyeiOflmZCc1nyvuJPrWreSREn5T+dY1y+0kAVw1Kcr2bPUoq/QilO0460kfQ0xXBbkZNWVT2Nb0KEZOzlc73ohoGKYI3dzgnAq7FarKfmBwfep1sYFXBDfTNVjVGjFJamlGDbuUojsxzmrVpqTWtwjjgqaimjjib5M1UuHXcBjp6V4UJtu57EpunFWPqD4P+JjqWnIucnGK9Hj3pK5Pevm74O+JX0ydIo8AE9+a+iYL+S5t0fgEj0rJR55aaE1ZxnTvYbqX76B89q86ub77NqboHxivR5onlt33eleSeKrOa0vzKgPJ6mvZpL2cbtnySlyV7vY7TTfEMsKp8xx9a7vRPFpmjSNmyD+leF2OsTKArkBh7V0mk63NFMjF12Vp7WPc3qVYT2R7za6XFqse8ck81XubC6tJAsanZWJ4O8WgKitIuK9L0u8hvpI/unPtVxqRk7JnFOHKuZM4v+0bi0GJIzUD3f2g5ZOO9egar4fW8yUQZ9hXO3Hh65twdqYA9q7adN9WRGtJ7HL3NjHdqQqYzWLd+CZLkOVYjiupnt5oeQv6VWF/IjYYhfwrujRja7Or2lS11I8v1P4ZXrsSZGIpNO+Hz2hHmZOPavU3u/MHY/hUJUt2FcOIo0qnQ0o4qundyOGOjxIu3b04qe10237oK6C4toGySOaz5ISjfJXA6FOmtEe1Sx2nvIIkSHChAAOlSS3McQzu2UpmPkBeMgelYmo2c9yW2k4NeLKg29zu+sUTQmubbyjI0oz9ayn8TQW8mFIfFZk3hu4lU5mKZ7c1Vi8ITJJkTAn3ya55YNvqT7eibU/i2NU4UVRXxJNcS4jQmpIvDLNIFlPmH/Y4rc0zw4LeVNidfXms54abVrhPFxaskVNOS8vJk3KQK9E0HQFwjMvNLpOjttTMYz24ru9B8NyT7CVNXRw/s3qePVrtvRlvQrE4RQnArvLFzaW3IAwKp2GljTk3MOo4pup6iIrOQswGBxXryhaCkjxcXUlUsmzk/if4qWx8O3hDYyCP0NfH2jXZ1S9uZVOcvXpHx2+IUi6fPZW8i+Y8gBHtnmvNvBcKwQZQH95yc1zxqO9rHpUoRjh7noOmQloYg1dRYeVEmCRXNaaxaNBjpWsiHb3rvp0YSjeTPLU1KNh2qxLKrkEcVy9zbbmyOa1r+4liRwrDkVRtGd2+bH5VMoUo9SYUby3JdP8ANiAABrvPBNjJNe/Op4rl7TcrJtxnPpXpHh9f7NsHvZABhc5rnlKCdonpqHLG5518VH83UFts9eP0rH8NWL3kgjOQBxUPi7Vf7V8QGd2BjVu1aHh3Uo4ZQVwK76KuYqpeVjpLn4aQ30O5pACRWppHhOx0eGNd4LoMGqc/iBGiAMuPoawdQ8SW1vlhOd/f5q7JQ1SN3Tldcp1WteI7TToirBTiuJvviLYxOVSRQ/pmuE+IPjLyrKR4ZBvA6189XvirULzVXm+0hCxx7D8Kyr3oK9zsjRsryZ9i2vjUXkWBKMH3rK1rxraabC6vMN5GetedeBGN/piGa9TfjtmsD4l6WqAsl0Xl28FWOKdGTmryZ00HBtnUj4uwJekIQ+D613fh34vpEQGjxnvXzh4F8My3t15kxJAORXpK2jW4AXGF9q7Y0ubZnJXxcab0R9EaV8TYb4IGwM+9dXFrtvcwxlCCc818r22sXds42uoA9q7Dwx47ns5nFzIChAA7c1VWhKnHmZhDFOp0Poy32zJkVFd2bTqyDiuR8MeN4rxUBIYfWu2TUbaWIPyCfeuWb9w1jTlN3uc5qGispBLdK09Fi8uLG7PtVTxBqkKL8p5+tM8PzG4AbJr5Ovd1bHp6xptHQUj/ACqaOaCpYY7U/Zs4OZFW6bdEa4XxCmRJ9DXeXcQWM9elcN4g+UyAdMGs50nyscaijJM8V8UQtvNcuYW2muz8VqyscY49q5QOzKc4r43FR5anKezQqe1Y+6ijYZJGagtbeEyrkism5vLtpNpRceoqW0ZlbLMQa/Zq9KO1z4StiKc9OU6CW3ieRMY6Vbi05NlZdrKruCWPFbizJ5XWqVNcqSRyU5Qg7tFNIYo2IY8VHM6IPkxVTVEeZh5UgGDzk4qmrXUR6xv/AMCrKdKu/gQq2KpvRInupZSoCg9ahXLff/WnNqMsS/PHGR7GqtxqaOMt8n0pfv4L3jhVdbJEl3HH5BwQDmqqxbl61GLiCV8CRifSnSTRxJlSx/CinGNR2kWp36FO7tl5JqqZViXGcUXepBiUOQD3qk6xzHIkau+GGopaS1LtpcdPtck56Vn3F+8bEJ0q+9ifKbDHgVkOJoW+WJZPrXJiY1Ka92R20aEqr0RXmeSYk8mqktyNuMEnvWgJZm+9AiAelQs8DHlP0rxoY2pSvzM+owmVSnG8zFmcOfumkl0tXXd61s7YAG+Q/lQ+l71BBIBrGeMjW922p7tLLadPcwodKRm7ZrQXSwkYIHFWRppQ5DE4p8kxghCkAkDvXM41VJSizqlhKa2RnPEIjVWe42vxUl5esGOFHFZM9y0rknFbVuara7PPqOFLZE4cu2aheRUJDLmoAxJ60v3Xzjd9aOVKCjbU4p1ud2Ok8H+IF0jUomZfkJ/KvqHwv4kh1iyi8vHA5r49hbMgbAABr3r4Pa1E7eTK4QcAc1komybnCx7ruXycetc/rnhtb63ztBbNbDsrNGqMXQ9614oEeMIpz35rphC7s2fM4mm4SueF654XuLRyYlOB6Vk2jXlvJtcEKO9fQF94fS5XOxea5bWPBqtESF2nPatlRicShN7M4fRtantpx85ABr1vwr4zaFosvnFeYXehPYuSATj1qbTbyW1nQv8AcB55qvYxWqZ006Mm7Nn03oHjOK4IDkHPrXUC8t76MDA+avnLQfEaxyA7iK9J0TxYNiDg1vGo0aVKPItDvJvDENyhwBXM6r4J+YkLW5pvirkAbSp9a2hfi8X5lX8K66dfoebKTTPLLrwzNAhwDWJc2d1CxAVq9iuYYmU8A1hXdnEzN8gI+lbSXMbRqJHk72NxgkqcmoGt5R94V6XdabGoOFFY1xpqlvu4/CueVJs6Y4mK0aOPNs2ASKifch4WuqbSNxxzij/hHlcc5/KvLlSaOxSizj3tluPmYkE9qWHTUL/fP511b+GQ0nCnFXbXwmvcN+Vc8nYfPE52x0j5xjLiuo03RC0i/IK2tJ8ORxDkHdmuqsNKihIYg8VHKzCpUcUR6H4eGwF16V1Vu0djEAqjIqmlzsjARVwOtIbkTNt5JPajkZyRnKoyxNqj3DbOg7Vz2p2l3ePIihthFdZpmgvfzx7lKAHIIFdKmipZkl4xsC9SK3pQa1k9DGa558vY/Pb41aK9n4qAlJAJPB+tHhmGNYE5HStb9pu+jl+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b618+6zp0NnqEkMbElT1Brs9X8Ta5eW5gCnZ0yDzVPR/CV/estxJCHLHnfzSr0nVSVzOVWV7swtM1HULBNsMzqOg5qyJdV1edA8jyA9zmvRNM8B/aUAljCfSuk07wPp+nJ+8dxJnNd1CNOMOWRp7eDjaCszL8FaFLaWYLnBIrYmVoXfvmtB1S3j2RM2KqJF8z7iWJ9aHNJ2ijhkm3cyZVldzgc1c020klkw+cVdjtHZsqin61qWVtIjAuijPpW84zlC8nodSlFRtY6nwo/2RUPNeh2uqmWMR8iuH0VkiUEgflXRpqNugG75AO4rGSjyHZSkrGjqds0yAknBrf8KqqxbSfmrmZdbheIIMmtjwzKGuY2Uk18liVH2h3zkvZnYbBSFAooEzY6ChpSwPA5rklNI8xIrXn+qP0rgfEOcyY9K9AuF3RGuL123DM554rKNePNZoJaK54r4xWXBIFcezSAHivSfF7R7HOBXnUl4rOVCjivlMyS9rzRPTwUzHvbw+b+7BKYqBrl2HORW5ctaxHbHAFGKzpoo5jgYSv1V0JdWfncq0o6JEdpdlG4PetlLtvK75rOtdLTG7zc8+lXSqogGa9qFKlyLV3NbNxuZ9881ww8uQpjrTIbCeQfNOakubxLAg+UJw3vjFVW15WGBb7PxqJU6n2Wzz5pl/+yDANzS788YqKTSFkHJxVaHVHcnCk1I1xcSjIBWudwqJ3m9DpoUue2g19F+xnzkYOR2pHSZ1xtXP1qOe11C8QpG5jJPWqs1hqVuvzXZ4/wBmuCvi6FJWe59LhspqVdUiC9s5HD5UAfWqEdsYh16VO8V2soEl2SnddvWpF+U9d9eXCvGrPmjKyPqcLkkFG9Rakf2h1TGDg0sMqquWWp/O2jmDP41UeXzFOF2ZrfETSh8afzPZWBpUl7iIruUMw2ipxYWmB8o59qI7favIzUjQ7F6V49FRrXcjppUZ2bZH/Z1p6D8qzJrjynKheAcCtCR9mRtzj3qhcTIgJ2jNdjw6a/dvUmcuTcrPcNjO2s+8l3ZJp91qyRuR5WfxrMub8ysTtAzVUMNW1c3ocM8TDqVLo8n3rOfqas3MpPaqo+Yc1EnyuzPFrzUnoKnUULjzMHinA4A96Y2d3Wmpt7HCtyQHa1dL4N12TS9QQhyBkd65V3LHNT2rHzR823Heob1946oy6I+yvBeqLqWnRSl8kCuohmYnMZrwn4WeKkSyjtmcZPGc17Jpr/ugyy5yM1DqQjrHc469Bpc8tjo7eWTbz/OpFtPtj+WSDmseO8k6b8UQajLb3IYvwKFWb2OP2N1eJb1HwS1ypK4NcvqHw+ngV5GBIXk16LpWvBwAzA1ts8V3EQwDAiuiEpXPPnKVOWp4Qti1hIDtPHtXR6VqgXYORXaan4Nhv8mMBM1kHwNPbMdik474rWVWKZSq8xdsdXaJhhjmuis/FLxKFyfzrjG0i7tG5BNW7UtjDLgiummudXRfs01c9BXXllABYc08XiyjqK4iK4KD7xNaFvqRRcYz+NU6riRZdjp5WR1qBbRHPrWXHrAcgbMVq2lyrAE4rB4sVo9h62Cs+AARV2HSlYdBz7UI8ZIJYVp2VxE2PmGaUqikZ2mRw6IjAEjmr8GjxqOgqQXMSDG4Up1AKPlAeuSSbC0xklikMgIAxT3cbNqmmSXjSREbPn7CptF0i61G5AMZRCetNLTU2gmviKkSXHmhEBKua7fw14HkuNk0g4966HRvBUNnGjuwlJ7Y6V05uYrC22qoGBQ2Z1akYr3Spa2NtpsS5Aygrhviv44g0Xw/cSxMAVU1q+INXd45Ap2Z4FeKfFLTrvWtFntlLAuDzWdarzQ5Y7nOounapLqfDnjjxPceL/iZNdMxMabgK7rw7E32cdaoat8Pl8MieaV99wZB1GDitTQr5UjCFORXLTpVZSu3odyfPDmOrs4m8urcURZ1zUVleL5f3Afxq+jBhuxivR5eXQeH/eaRNC2tk8nkc1csrFXlTcMpmq9iouAFLbM9/Sun0S3geKRZmCIgJ8w96ylUS3NG7T5epx/xS8T6f4e0QqoAk2EdK+Y7bWLm8vN8hYjdxXpHxu1q01XV306M5CN/rAeuDXBQWYiGAuPfFeJiq0udOJ9pltBeyamtzpLbUt9sEBxgVrWV+qqBkVydriA8vxV+2aRn9j+tOjjJQ3Z0VsBTqbI0dZ23an3rJi0SEgEitFlLKNx6UkdpuOfNwD2xXa8z1Sueb/Z0aWsURw6RbJ/CDVmGb7J+6jUACnx220YMmTTWi2vyeBX0eEm6yTucFahy/ZNC2vJWPHAqeVt7AvknFZ8UoTGGrZ0dY7sgSkZz1NelUi1azPLqw5dkQxqOyHp6VItm9zIgSMj8K9C0jwtaXEYbeueuMVuW3ha1ibIA4/WumnKCWpEYt9Dg9L8H3VygIBGa3LXwVPbEmbJB4Heu2tm+zBUjjxTp3bZmVuD0rOrVSWmxt7PS5xy6QYTgVImkFz8/StyWJWYkNkClXGANtJSU4nRTiZZ06K3UE811fhh4t8aqOaxLhQy42Vf8PXaw38SeXye+a+Ux1Jq8kzvcG42O3202pFTemc4pFTdnnpXjQ5nucbg0Q3H3TXHa195h65rsnXzVxnGa5fX7EpvO7Oc12xoprUwcknqeQeMLYNE/IrzNrfbKR6V6b4whkWF+flry6VJBcHmvksxpKE7pnv4PkJtUmeVy0ihHx0xiuduJnV8L1rXv1iSQrHLvTHc5qkiQs/LrX6e6jWx+YVHN9CXTWklhc89ammSRj3q3YTWtvGVMigk5HNWw9o4yJFH413ulywU3NnXSpSqGG1s8uQQTiki0gSuMjFdPaR2yhukmf7naorqJVO5FIrzZYmpB2jNntUcrnVWxnweH8rhTgip/7LeHqM1BcXlxCv7tgDnmq/2y8l6uMV5tXMFdxlJ3PqMLlUKcFzR1Ld1NPFCTEBvHtWRcXF1L/rFOD7VZk+1KjMGUmoT9of7+D+FeJWqQqvc+io0YUuhQMIlfDdaeLVYST6VPJaOykjg1RmhlXhmzXnqr7/s76G0qkU7Ila5iVCvHNVo9melRyMFU8HNVUZ14zXrrCQjDnU22DkjTXbjA+96VWmt7hgTg/lTElOMA1JcXcsS/6xDRSq04qzE5TfwmdPBcbu/5Vj3TP84PUVuhri4J2ugHuKryabK+SUJ9/WtfaJ/CznlFv4jkbqIsSeTVSViBj0rqbuw8ondgVh3VkWkZgQBW9LEzpJq+55eIpR6IyJcv0qAoQKvTZiJHWqrscn0p88p6s8irBpkZUqvNIetKWOaYzHNbqVlqclmKRyKlgxzzzUBOaejHPFZS1NYOzuza0LWJtJvo3RyFB5FfRvg/xat3ZRAvkmvl15d2NvFd38P/ABKbW8jjmLEdsGuaquVcx2wjCv8Au5bH1NBMHtw+eDSTsWhLL1zWXo2pR3mmRlDnIre0+386AhjjNOgufVHgY2P1d2gZcN/NbzDriuu0bxAGCK7YzWZJoTTJlFz+FVG0G8tn8zOAvau1TSdmeXSqTqSUZI9N03UklACkGtaNnfHygg9eK8os9SuLEjrxW9ZeKblyg3hB71jUdmehLCu14ndXWii8UhVGfpWRceDLjcSFIB9qn0bxCVYb5FrrLfUo7hAfPjH1ruw+Kpw91nmzqSpz5WefzeGJol+6apTabPC3CnivWYFtbsqPMQ1M2i2mMlA/0r0JezZu5JHkkVjInJBzVuN5Ij3rvLjwwdxKlQp6Csy48MyKTjb+VccqcXqYutA59NSVQAx5HWtCy1RCw5P51YXwxvblSSe9bGm+CvNI5ArmNHOJnSXwm+7nP1rU0XS7q8kG0MQa3rDwfBbsFkZS9ddptjb6aoIZBiouZOvBFHRfBTOBLOuMe1dpaRWGlwAYUOK53UfFkdoRGGB4/grAufEhvHwgYk+hq1CTBKo9eh3lx4lihVwCD6Vhz63NfTbUyQaw7DTb3VZflBAHrXpHhPwG6lHmKYo9nIOaC+IwLPw/Nqs8W9TgHJp/iDwhawufMUbAvNesTada6dYnYoEmMA15N8QdUktrGcDJcg4xVOnG3mYV3KrZQ2Pg39pe/TTfFpgtQPL5PH1rzPQdWkmmQEYzXq/xM8PTaxrk91cLvGTXEWGhLFeAKhTB9K5qknDY9TDuKp8stzs9CtzcRoTWxNDsTA71HpUQs7YZwfpWvaW32+9S3UY3Y+c9K0ptzjdhSSw0ueWwaJYyXDDg4Jq98SNds/C3hR9kgS4Zcda67w1osVuZTM6IkCeYznoRXy38avFqeIfGcml2cxMSseVbg81w4iap7nr4WlDEVFVitDkU/wCJ3cveSsS7NnmtZrdWXsKZY2KQsLMIwdRy/bipZlKr8rgYrip1qNSLb3PuabpuKUCq+mhz96rcMUihdvIHHSsyd5lJxIuPrTra5uFIzIlctV038JbLV2t0oJUGmQ3ciAKxIIqcSSyL99aqyxbGLMwz7U8PhlWTbJcrOxeivGz1NFxeMsGc81RjuFXIqYL5y8MMVs/b4d6S0G6Sau0U49SkEvJ4rZs/EH2RQQRmsi5sOMggGsm686GTGcj2rV42s1aMtTm9jRvZxPVNE+JBt2AJ6V22nfE21lwJGGe3NfPVncqrjJII963rW4iYAksSOmD0rqo4qu/iZnPCUpbI+ltM8SWuooCjDJ961Y7H7YfmYbByK+dtK8Q3FgQUcgD1rrNL+JckOVmYgEYFenHGOlrJnlYrAxhDmievto6qeucVDLYCJcj1rltE8dw6gwzKBn3rsILu3u4BtnjJPbNexSxcKsTzI05Q3M+WH2o0xPKv429DWhPaBU3eYhB9Ko28qpcp9a8XGqDTaep0KpHY7e2m3Qj3qeHlTVO0j2wI24EGrKyeTjIJ3elePHQymIqcisLxGmVJ9BXQrKqknBrnvElwu08Hoa6vapRZ50l7x434yuQsL8V5XLcbp34716x4ut0mifj868kv3SzuSGBPPavk8epzlfoe3hLo/9k="/>
  <p:tag name="MMPROD_14864LOGO" val="/9j/4AAQSkZJRgABAQAAAQABAAD/2wBDAAMCAgMCAgMDAwMEAwMEBQgFBQQEBQoHBwYIDAoMDAsKCwsNDhIQDQ4RDgsLEBYQERMUFRUVDA8XGBYUGBIUFRT/2wBDAQMEBAUEBQkFBQkUDQsNFBQUFBQUFBQUFBQUFBQUFBQUFBQUFBQUFBQUFBQUFBQUFBQUFBQUFBQUFBQUFBQUFBT/wAARCABvAJ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qKKKACiiigAooooA9i/Zv1D4aHxo+j/ABW066l8M6xF9k/tawcpcaZLuGydf7y/wuv92v0u+B3/AATE034H674y8YS6hD46aHTZ/wDhE7Tydro7xN+9lVvl8znavavzX/Z08afDH4e6/ceIviJ4bvvGE1gUfS9DtpFit5Zd27fO38Srj7tfqP8ABn/go2PjZ8E/izqtppdt4b8Z+E9On1GxsN3mo1qqfI/+1tb7y1IH46+NvA3iTwDrk2m+J9Ev9D1JGbfb6hA0T/8Aj1c1X1lYfEP41/8ABRj4gaH8PtV1q0vnaRrpJJLKKKK0RU+d2ZE3Yr7Y8Pf8EWvh/HokUeu+M9eudVK/vZbFYoot3+yrKaoD8daK/T/40f8ABGHUdL0n7b8M/Fba1dR8tp+sosTv/uuvy/nX5weN/A2u/DjxPfeHvEmmz6TrVjJ5c9pcLtdGoA5+iiigAooooAKKKKAHVseHP+Qzb/Rv/QTWPXSeDNMudZ8R21paQSXMzqxEcKM7EBWOcLUVPgZ24L+PD1RzNFFFWcQUUUUAFFFFABW54e1jVdIupF0m8ubS4vImtHFvIV81H6xt/eVuOKw69V/Zs+GWqfF/46+DPDGjqwurrUYpGlVd/kxI293b/dVTQB+zX/BO79k6L9mz4QwXWt2MC+PNeC3WozhQzwR/8srfd/sD72P4mNfXNRxptRV3btvepKACvhr/AIKm/s6aX8UfgNqHji2s4IPE/hVftSXmNjz2v3ZYmb+L+Flz6V9y1xfxc8IRePfhf4r8OTWcWpJqemXFutrK21JHZG2A/wDAttAH8xdFbvjLwbrPw98T6l4d8QafLpes6fKYLm0uBh4nHasLBoAKKKKACiiigAr6r/4JeDP7dPwyzz/yE/8A013VfKlfVn/BLr/k+r4Zf9xP/wBNd1QB8p0UUUAFFFWrO0mv7mO3gieaeRtkcafeZqAKteveHP2Y/iBr3h7+3pNNttC0bZ5ou9cvIrNHX+8iyNub8Fr6C8M/s/D9m3RtO1PxJe6LoPj2dUun1XxC6SWuiRMn+qS3+9Pdf7n3K818YfGHwNb61Lq27VviX43hn+0ReJNZlZLGWX+D/Qm/hX+7S5gPJfin8I/Enwd8SW+i+JbQW93cWsV9A0UnmJNBIPkdT/tV9C/8E6vj5a/s/fGXN54NfX7rxJ5Gl290jbJbPe/VMqeG/i/3K8+8ANonx38UeJ/EnxT8exafruyJ7aTUN585y38O3+FF/hr33QE8P6P8TNHvIpZE0Cz1WKX7Xt+fyopfv1zVa/sj6jJ8klm8ajjK3L5XP2pz7UhFcp4H+I3h34gaWl74f1mz1a2xzJazh9px0butdWpzxXUfNVKcqUuSasxOv1rivi78TdL+DPw51zxprEFxcadpEHnzRWi7pWG4L8q/Vq7TPOK8h/ag8HXXjz4IeK9LsklmuntC8cUX3nZGDhff7tTKXLG5dCnGrVjTlK3MfgH8f/iTN8YvjH4s8ZyW81oNavnu47edtzRofuL/AN84rzrcQ2c5r6A/ar+HmveAtR8LjXtJk0h9RsmuYILgBJfK3/xJ95f+BV4ARk8Dr0pQlzx5joxlCOFrujCXNbqRHrRXpX7P3gbT/iB8VNE0zVpMaOjtd3+OvkRLvZf+BY2/jXrH7Q/i2x1H4aaTa+I9EstM8fT3/wBq0y1srVLeXS9G2fuobjb95n3Ky5+Zdn+1VnCfLtFFFABX1Z/wS6/5Pq+GX/cT/wDTXdV8p19Wf8Euv+T6vhl/3E//AE13VAHynRRXrX7NfgPQfiL8VbLSPEE7/YkgnuksI38p9SljTclojfwtLjbQBT+E3hHVNUnu9Stvh/c+NLKKB1HmLKtrFL/ed02/987q9D0T4l+M/gT4+8P+LNT8AafpWitLugsbewWKKddux1S4T593/Aq9e8K+Kda/aL1bUfDnxD13VvhV4C0SFV0/wJ4U0aeIXG3KbBtT5mT+J33V2/iL4p6Z8KfhxbeFNI8KaB4N8JaNK11pzfESX+0tWedvvyxWC/cd/wDbZUqQPma4sbj4seJ5b/wl8KvE3ibUbyXzftOvXlxe7v8Aef5Vb/gVey21mvwW8NXNraWXhyH4kX8TrPqMqW8Wj+F4G6IsqqzS3X+/9yvGfH/7Yfi3XtDutK0jXdbje8XyrzU5p1t/Ni/55RW8G2KBP++2/wBurXwr+BOtan8NrnXPF3iEeF/hvczpeXkbqpluli3fOm77rN86J/EzfwmgD0L4Z/AD4Z+PbZb3XvFcH9neGrV3v9Z8M2bW9vPLu3KktxO372d/4URUr03wT8MdG8Yave2MWr3e+JZbjfaWu+3s0+9/pFx/6Hsryi3tNZ/bEtYvCngbTIPh/wDCHwNE9xHbsfOd5WP+unf5Vlnf1bYqrmu90zw54q+JvgtPh98Or2bQPhra37Ran42m82efxDeL/BFsX5ok/wC+f7z1yV6HteU+qyfOpZRTqRhvKxr+EPEuifCjxDZX+l63rWrazBOrPLoMnkWjt/zy+5ulX+Gv1p0bUft+h219c/6O80Ku6v8ALtJXJFfz/wDinwX4lk+LCeFPhb4n1z4iTW7xD7dYWrxbLnd86q25vlV/487a9c8J3fxAZPE+gx/ETWWfS4dnizx3qGpyzabokX8Vvaru/eyu3yb/APvj+/V0acqQs7zSlmsoSjB80erP2q1TXLbTLXzH3zMy/LFEu52/4DXJva674jkZZIrmwWX7zvLtWBf9hV+83+1X5NfFnw98TG+KGmeDPBvxG1HR/ClvDE7eNNd11rdL+4lTc0ry7vm/uqifdrz3WNI+LWj+Ir+zufjLq1to9vP9lhvptZl8+/l+7/o9ukrO29vu79vy/e2Vvc+YPVf+C0Fv9m+M3gWPczqmhsu9m+Zv3tfHXgfwX4B1rwrNqHiDx9J4f1S3mw2kppT3Dzxf3o33Bd1e7fGf4PWXivQ9Ns7X4nweLfiFo6f8T9PEmtIj2qt9yK33/I+z+PbK/wA22sbUP2ZPBPwHsbLWfi54307UdQlhW6g8G+G2a4u50b7vmy/KsS0yTz/Sfi7oPwl1K3ufhnpszazC+9fEGuoktwv+zFF9xV9/vV6F4l+Hfgvxn4Fu/iJ42i1L4ZaleNvgj8/7Z/bcrffeC3f96qr/ABPu21F4t+Gvwy01dN+Ims6LrPgHwdeKv9k+E2n+0anre379wm7b9ng/223f7O+tqOP4QfEHTbz4pfEXxff6rCUlsrbwdaMkF3YIvy28SfM/mr8+7f8AJ912f5noA+e/7J+HlvM3ma9rFzF/CYbJVP8A48ak1bQ/A9z4Tv8AUdI1zULfV7WaNE0zUolb7VG3VkdPu7f9qvd/gJZfDaAv4g1Sz8PaD4OsrlIJdQ8Xs17qF/Lj/VW9vFs2p/ff5tv/AI7XmPxU+EK6VqWueIf+Eh8IW+lTzy3FpY6PqX2jejNuSKJF+bp/f20AeKV9Wf8ABLr/AJPq+GX/AHE//TXdV8p19Wf8Euv+T6vhl/3E/wD013VUB8qBd1WrW7ls7iOeCVopY23RyI21lb+9W74B8UzeCvF+k6xAkEhtZ0dormJZYmTd8ysjcNX1d8Rfhxolx+3OupXFtDZ/D42lr4xZI4E8qLS1t0l+593buXZ/wOgD58v/ANpj4qapp/2S58daxNDjZ/r/AJ/++vvV55qeoXmp3jXF9cy3l033pp3Z3b8Wr67/AOFcWXw1/bJ1/Uxp9u/gnTtOuvF0Vvcxq8M1g1u88KbP7rS7Erk/2RotE8R/GDW/HvjyKCfw5pCeZdK0K+V9ouW8iD5fu/eapA+YK7Txd8UPGHjzTNIsdf1y+1HTdLgW0sbaZj5MKL91VX7taPxT+Hi/Cj42a94Q1VJUs9K1ZoGOfna137kf/gUTK3419A/tTXviL4Xy31jY6Zpd98JfFWlQJ4buLe1i8qJP3T70dV+Wf5H3f77VQHzpp3xd8YaP8PrvwRYazcWfhi9n+1XVlD8gnb/aYfMy1b8P/Fj4ivouj+D9G8SauulQT/6DplrcMqLKz7vlH+9XsHw78N6t4y/Yx8SwaNpUGo6lF4nt7dZo4E+0LbtFudd33tu6tP4NeBdf8F/AD46zeINBjgeDSLV9PuLyBXeGV5trvE/8PyVIDfiz8aPE/wAIvDUXhPS/HUmseN9RtW/4SO/01Ykh05WX/jygli++2z/Wv/wGvnqT4peKZPh3D4HbWLn/AIRSO7a//swHETT/AN9v7xr139ma4CfCz43u1raTSWXh9Lq1luLVJWgladE3oW+78tb/AOydoHw/8T/Cz4gaX8QnGnWWpXthZWeubdz6dcuJfKl/3N33qAPmKfVL69toYZbm5uLe3/1cbysyR/7o/hrovAHhyLxj4utbDUPEtn4YhCtJLqupSNsgVfTHzFv9mvZfhb8Lte+B37XvhfwZ4ls7WYy6nFBKJYlntL+2c/KybvvI9Vfhpptj4f8AAPxD+L2taXaa7e6fqcWjaTa3cSPbJeT73eZoh8rBEX5U+781AFzwJp/wH8A3WpXmueJNT8X3zxbNKuodHlSytp/+e8qS7Gl/3K83+NHgTU/DWrWWuXXiK08XWWvxG9tNas5d/n/3ldM74nX+41bvg39pTxVZay8muQWfiTQpVeG70u40yBotjoy/L8nysn3l/wB2n/CL4u6zpmueEvCVpZ6XDpv9r/v/ALRp8Uss4llUOjsy/wB35floA8w8WeM9d8eaiNR8QandaveLEsSz3Tl9sS/KqL/dUVhJBJMf3cbP/urX1L8bfHGvax8efHXwssLTSU0jVNdOlW0MWmRRPar9o+TYypu+Wsv44fEab4J/EC+8AfD5bXS9H8NzLay3ps4nudSuFRfNmld03bd+7an3dtAHzTuoZCjYNfUHxm0TRfip+z14d+MGmaPaaF4kg1NtD8RW2nReVbzvs3xXSr91Wb+6ld7+1J8BvDvxAsdX8XfDaJF8ReF4oofFvh6JNrj5F23sS/xK38VVzAfEuw/3Wr6o/wCCXX/J9Xwy/wC4n/6a7quF1nVprz9krQRJFbiZfFd5ZNOIE814IrW1dFZvvfK0rf8Afdd1/wAEuv8Ak+r4Zf8AcT/9Nd1QB8p19m/ED4n6Ne/sZeFdZS5Wbx1qdn/whdwd3zJYWsrTsv8A3y9pXxlUodiuzc2xfm20AfZHxG+Jmj6x+xh4a8RxXWfG+pQJ4Gvsy/vmtbaVLrf/ALvyxL/wOuZm1bVP2ev2avD4trS0/tnxhqsmoXi3cCTeTbwKEt0b+6zN+9r5c3ts2bm2/wB2pZ7ye5ULJNJIq9Fd91AH1l+0X4Zk+Olr8KPijbSQR/8ACUWFvpGuXCsv+j38Ev2dppU/hV/l/wC+a0LDTfE3wn/Z7+L3gP4mweX4YgEX/CPR3ciszal9o+R7X/Z2bnfb/D/vV4H8MvhXe+ONE1jXNR1iLw14N0dkW+1W5R3QSN92KKJf9ZK392unsvhp4R8f6Xq66J8Tby/1nSrC4v7fTdY0mSL7WsS73SJvNfa21WapA6bwpp2qWv7Dfime28yNn8UwXa+VLtdoFi2M23+7uq3+zcmqa78Av2gfMlmunuNHsorb7RP/AK11uNzqu77zba848N/CXHw/j8XeL/EkvhXw5dytBpiJA9xcaiy/fMcW9f3a/wB/3q74m+Br2nwufx94I8VHxb4Wt5/s+pqkDWt1psjfc82He3yt/fpAdT+y9ot7qPwr+OnkRb/P8OxW0C71VpZftCvtT+821XrH8A+GtR1D9lz4jywWwZE1WwlPzrudU379q/xbawLH4SwL8Abv4kx+KXhSDWE0dtHWzfe07RPKv7zft27Eb5ttVfgB8Lz8bfH0XhFfEb+HpbqCe4jleBp0byonlfdtZf4UamB9Kfsn/GTw/wDF+58GeD/iLe/ZfFPg65+3eFtflZVaeJVZn0+V/wC638Neb/ALUfD/AI++HfxH+EWv61aeH73WbyLV9AvdRl8q3+3xbl8qV/4d6HbXzle29vZ61LDbXTTWkU21Lry9rMm7722vdPGn7OHhLwMmnw6j8TFXU9U0CLxDY27aK6xyxSxb4kaXzflb/gNAHefsufCXx18Jfi7dX3iXSG0fw/b6Zf8A2nULtomtGZbd/KYM3yN8+3bXz58KornXPjT4caPdd3MusRTM+Pv/AL3czVveDvhve+IfAd34r8UeKX8N+CYZxYxTTb7iW9uMbjFb24Yb9q/ef7qVNdfC3wndeBtd8S+E/Hj399oixS3GlXumtaSvE7iPdE+9w33qANv9oHWrvwF+154m8RInzW/iJ9TtmjZXWaLzd6Orf7X9a7H9pD4NXvxd8eX3xN+GFunirwt4oKXrW+nSK9zp1wyL5sE8X3lbf/F/tV534H+CejeL/hBqfxE8QeOZdD07TNSh0qe2j0pryVXkR2Qr+9X5dq1wvjGyj8CeLb7S9A8SPq+nxLG8Wp2ge3W4V4lfO3d8v39v4UAexfEeaL4efATw98ILa7h1Txdqer/21rMWnS+bFa/JsgtWb/nr/Gw/h6Vr/Fv4keKf2ef2sLrxbpTKpZbdzFu329/atEm+Jv7yfw/hXy157+Z5u5vN3bt+fm3Us9zPcFfNkeXb03tuoA+s/wBp9/AF/wDAjwvrvw6m8nSfEHia/wBWn0aRl36RcPb2qS2/+7vi3J/stVD/AIJdf8n1fDL/ALif/pruq+WN7bdu5tn3ttfU/wDwS6/5Pq+GX/cT/wDTXdVQHynRRRQAUUUUAfSN/pdxf/sIaVeaUrNaWfjK4/tvZ/z1e3X7Ozf8Br5706WeK53WzSJOEf5oj823b83/AI7ur0f4QfHjW/g6NZ06Cx0/XfDmsxLFq2garF5ttcoh+U4/hf8A2l5rUX4v+DtDtdWn8PfDGy0fVtQs57OK6l1O4ulsklTazxK7ctsZl+bPWgDuf2xbX7P4P+BtxYHzPDkvg+JbHj7rbv3v/At1M/ZCvfsngP46repv8PP4ScXg/h37/wBz/wAC3VxPhL9oKW1+GX/CA+MPDln4z8JW9w09hHPK1vcadM/3milT5tv+x92s7xZ8amvfBMvg7wzoVt4Q8LXFwtxfW9vK1xPfSp93zZn+ZlTPyp90VIHZWP8AyYRq3/ZQLb/0hmqL9g3/AJOb8P8A/Xjqn/pBcVleDP2gNH8PfByb4e6x4A0/xDpNxqf9ryXMuoXMErzqnlrjY3y/LxxVnwN+0rZfD34uWHjfSvh/pMcemacdOs9Ia6nMMSNE8Tuz7t0rMsr53etAHh13/wAfU3++1fX37S+peAodP8DW3iDQ9Sm8QN8N9IfT9Qhvv9HSX7P8ivb7P97+OvDPFPxP8M654fOjaB8PdP8ADpuLxLi4ukvri6mlVekQaVvlWu98TftSaJ4mm0S/vPhXpDatpWiJomnXT6ldMkcEcTxQs0W/a7Lub73tQBL8edKdv2XfgFqWnln0iO21GC62fcjvGuN3zf7TIv8A45XHfD74UaN4p+Dnjvxlc+I77Tbrw6YVk0+3skeK5SVtifP5q/xf7NRfDL9oTUvA3gvUvBOraTp/i/wVqM3nzaLqisBFLjaJYZV+aJunK/3RVrUfjno2n/DbxH4O8LeCrfw/a+Imga9updRnupmWJ9yKob5VoA9H+D13oGnfsYeP5vE2lXWtaQfFunI1pY3n2WXf5D7X37X/AO+dtfOnjibQpvFl+/hmCe20JmX7HFcvulVNq/eb+9mvSvAvx70zwf8ACHUPh/qngKx8Q6NqmoxanNcT6hcW8ryRLtXHlt8tef8AxA8V23i7xLJqVjo1r4fsWiigt9PtHZ1jWNFQfO3zMx27tzetUByNFFFABX1Z/wAEuv8Ak+r4Zf8AcT/9Nd1XynX1Z/wS6/5Pq+GX/cT/APTXdUAf/9k="/>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
  <p:tag name="MMPROD_UIDATA" val="&lt;database version=&quot;7.0&quot;&gt;&lt;object type=&quot;1&quot; unique_id=&quot;10001&quot;&gt;&lt;property id=&quot;20141&quot; value=&quot;MGISIT03&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3&quot; value=&quot;-1&quot;/&gt;&lt;property id=&quot;20221&quot; value=&quot;C:\Users\Marty\Desktop\working\myspacesuydam\images\&quot;/&gt;&lt;property id=&quot;20224&quot; value=&quot;C:\Users\Marty\Documents\My Adobe Presentations\MGISIT03&quot;/&gt;&lt;property id=&quot;20250&quot; value=&quot;0&quot;/&gt;&lt;property id=&quot;20251&quot; value=&quot;0&quot;/&gt;&lt;property id=&quot;20259&quot; value=&quot;0&quot;/&gt;&lt;object type=&quot;8&quot; unique_id=&quot;10002&quot;&gt;&lt;/object&gt;&lt;object type=&quot;2&quot; unique_id=&quot;10003&quot;&gt;&lt;object type=&quot;3&quot; unique_id=&quot;15476&quot;&gt;&lt;property id=&quot;20148&quot; value=&quot;5&quot;/&gt;&lt;property id=&quot;20300&quot; value=&quot;Slide 2 - &amp;quot;Agenda – Week 10 &amp;quot;&quot;/&gt;&lt;property id=&quot;20307&quot; value=&quot;314&quot;/&gt;&lt;/object&gt;&lt;object type=&quot;3&quot; unique_id=&quot;15951&quot;&gt;&lt;property id=&quot;20148&quot; value=&quot;5&quot;/&gt;&lt;property id=&quot;20300&quot; value=&quot;Slide 4 - &amp;quot;MP5 Site Setup &amp;amp; Frames Page&amp;quot;&quot;/&gt;&lt;property id=&quot;20307&quot; value=&quot;320&quot;/&gt;&lt;/object&gt;&lt;object type=&quot;3&quot; unique_id=&quot;16756&quot;&gt;&lt;property id=&quot;20148&quot; value=&quot;5&quot;/&gt;&lt;property id=&quot;20300&quot; value=&quot;Slide 14 - &amp;quot;SharePoint Designer: Interactive Buttons&amp;quot;&quot;/&gt;&lt;property id=&quot;20307&quot; value=&quot;369&quot;/&gt;&lt;/object&gt;&lt;object type=&quot;3&quot; unique_id=&quot;16776&quot;&gt;&lt;property id=&quot;20148&quot; value=&quot;5&quot;/&gt;&lt;property id=&quot;20300&quot; value=&quot;Slide 7 - &amp;quot;ALERT&amp;quot;&quot;/&gt;&lt;property id=&quot;20307&quot; value=&quot;342&quot;/&gt;&lt;/object&gt;&lt;object type=&quot;3&quot; unique_id=&quot;16777&quot;&gt;&lt;property id=&quot;20148&quot; value=&quot;5&quot;/&gt;&lt;property id=&quot;20300&quot; value=&quot;Slide 8 - &amp;quot;FOUR Input Elements &amp;quot;&quot;/&gt;&lt;property id=&quot;20307&quot; value=&quot;343&quot;/&gt;&lt;/object&gt;&lt;object type=&quot;3&quot; unique_id=&quot;16778&quot;&gt;&lt;property id=&quot;20148&quot; value=&quot;5&quot;/&gt;&lt;property id=&quot;20300&quot; value=&quot;Slide 9 - &amp;quot;FOUR Input Elements &amp;quot;&quot;/&gt;&lt;property id=&quot;20307&quot; value=&quot;344&quot;/&gt;&lt;/object&gt;&lt;object type=&quot;3&quot; unique_id=&quot;16779&quot;&gt;&lt;property id=&quot;20148&quot; value=&quot;5&quot;/&gt;&lt;property id=&quot;20300&quot; value=&quot;Slide 10&quot;/&gt;&lt;property id=&quot;20307&quot; value=&quot;345&quot;/&gt;&lt;/object&gt;&lt;object type=&quot;3&quot; unique_id=&quot;16783&quot;&gt;&lt;property id=&quot;20148&quot; value=&quot;5&quot;/&gt;&lt;property id=&quot;20300&quot; value=&quot;Slide 11 - &amp;quot;Anatomy of a Function: Definition&amp;quot;&quot;/&gt;&lt;property id=&quot;20307&quot; value=&quot;349&quot;/&gt;&lt;/object&gt;&lt;object type=&quot;3&quot; unique_id=&quot;16784&quot;&gt;&lt;property id=&quot;20148&quot; value=&quot;5&quot;/&gt;&lt;property id=&quot;20300&quot; value=&quot;Slide 12 - &amp;quot;Comments&amp;quot;&quot;/&gt;&lt;property id=&quot;20307&quot; value=&quot;350&quot;/&gt;&lt;/object&gt;&lt;object type=&quot;3&quot; unique_id=&quot;16785&quot;&gt;&lt;property id=&quot;20148&quot; value=&quot;5&quot;/&gt;&lt;property id=&quot;20300&quot; value=&quot;Slide 6 - &amp;quot;JavaScript Program Structure&amp;quot;&quot;/&gt;&lt;property id=&quot;20307&quot; value=&quot;351&quot;/&gt;&lt;/object&gt;&lt;object type=&quot;3&quot; unique_id=&quot;16786&quot;&gt;&lt;property id=&quot;20148&quot; value=&quot;5&quot;/&gt;&lt;property id=&quot;20300&quot; value=&quot;Slide 17&quot;/&gt;&lt;property id=&quot;20307&quot; value=&quot;352&quot;/&gt;&lt;/object&gt;&lt;object type=&quot;3&quot; unique_id=&quot;16789&quot;&gt;&lt;property id=&quot;20148&quot; value=&quot;5&quot;/&gt;&lt;property id=&quot;20300&quot; value=&quot;Slide 18&quot;/&gt;&lt;property id=&quot;20307&quot; value=&quot;355&quot;/&gt;&lt;/object&gt;&lt;object type=&quot;3&quot; unique_id=&quot;16790&quot;&gt;&lt;property id=&quot;20148&quot; value=&quot;5&quot;/&gt;&lt;property id=&quot;20300&quot; value=&quot;Slide 13&quot;/&gt;&lt;property id=&quot;20307&quot; value=&quot;323&quot;/&gt;&lt;/object&gt;&lt;object type=&quot;3&quot; unique_id=&quot;16791&quot;&gt;&lt;property id=&quot;20148&quot; value=&quot;5&quot;/&gt;&lt;property id=&quot;20300&quot; value=&quot;Slide 15 - &amp;quot;Add CURRENT Date/Time &amp;amp; DATE Last Updated&amp;quot;&quot;/&gt;&lt;property id=&quot;20307&quot; value=&quot;324&quot;/&gt;&lt;/object&gt;&lt;object type=&quot;3&quot; unique_id=&quot;16792&quot;&gt;&lt;property id=&quot;20148&quot; value=&quot;5&quot;/&gt;&lt;property id=&quot;20300&quot; value=&quot;Slide 16 - &amp;quot;Calling to Customize a Page&amp;quot;&quot;/&gt;&lt;property id=&quot;20307&quot; value=&quot;325&quot;/&gt;&lt;/object&gt;&lt;object type=&quot;3&quot; unique_id=&quot;16793&quot;&gt;&lt;property id=&quot;20148&quot; value=&quot;5&quot;/&gt;&lt;property id=&quot;20300&quot; value=&quot;Slide 19 - &amp;quot;Forms and Functions – Prompt– “memory2”&amp;quot;&quot;/&gt;&lt;property id=&quot;20307&quot; value=&quot;326&quot;/&gt;&lt;/object&gt;&lt;object type=&quot;3&quot; unique_id=&quot;16794&quot;&gt;&lt;property id=&quot;20148&quot; value=&quot;5&quot;/&gt;&lt;property id=&quot;20300&quot; value=&quot;Slide 20 - &amp;quot;Flipping Electronic Coins – “memory3”&amp;quot;&quot;/&gt;&lt;property id=&quot;20307&quot; value=&quot;327&quot;/&gt;&lt;/object&gt;&lt;object type=&quot;3&quot; unique_id=&quot;16795&quot;&gt;&lt;property id=&quot;20148&quot; value=&quot;5&quot;/&gt;&lt;property id=&quot;20300&quot; value=&quot;Slide 21 - &amp;quot;The Body Mass Index Computation – “memory4”&amp;quot;&quot;/&gt;&lt;property id=&quot;20307&quot; value=&quot;328&quot;/&gt;&lt;/object&gt;&lt;object type=&quot;3&quot; unique_id=&quot;16796&quot;&gt;&lt;property id=&quot;20148&quot; value=&quot;5&quot;/&gt;&lt;property id=&quot;20300&quot; value=&quot;Slide 22 - &amp;quot;The Body Mass Index Computation – “memory4”&amp;quot;&quot;/&gt;&lt;property id=&quot;20307&quot; value=&quot;329&quot;/&gt;&lt;/object&gt;&lt;object type=&quot;3&quot; unique_id=&quot;17472&quot;&gt;&lt;property id=&quot;20148&quot; value=&quot;5&quot;/&gt;&lt;property id=&quot;20300&quot; value=&quot;Slide 5 - &amp;quot;SharePoint Designer: MP5 Component Pages with Interactive Buttons&amp;quot;&quot;/&gt;&lt;property id=&quot;20307&quot; value=&quot;379&quot;/&gt;&lt;/object&gt;&lt;object type=&quot;3&quot; unique_id=&quot;21507&quot;&gt;&lt;property id=&quot;20148&quot; value=&quot;5&quot;/&gt;&lt;property id=&quot;20300&quot; value=&quot;Slide 1&quot;/&gt;&lt;property id=&quot;20307&quot; value=&quot;384&quot;/&gt;&lt;/object&gt;&lt;object type=&quot;3&quot; unique_id=&quot;22159&quot;&gt;&lt;property id=&quot;20148&quot; value=&quot;5&quot;/&gt;&lt;property id=&quot;20300&quot; value=&quot;Slide 3 - &amp;quot;MP5 Assignment&amp;quot;&quot;/&gt;&lt;property id=&quot;20307&quot; value=&quot;458&quot;/&gt;&lt;/object&gt;&lt;/object&gt;&lt;object type=&quot;4&quot; unique_id=&quot;14863&quot;&gt;&lt;object type=&quot;5&quot; unique_id=&quot;14864&quot;&gt;&lt;property id=&quot;20149&quot; value=&quot;Marty Suydam&quot;/&gt;&lt;property id=&quot;20150&quot; value=&quot;Professor&quot;/&gt;&lt;property id=&quot;20151&quot; value=&quot;mjs6.jpg&quot;/&gt;&lt;property id=&quot;20153&quot; value=&quot;msuydam2@washcoll.edu&quot;/&gt;&lt;property id=&quot;20159&quot; value=&quot;washcoll.jpg&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19&quot;/&gt;&lt;lineCharCount val=&quot;16&quot;/&gt;&lt;/TableIndex&gt;&lt;/ShapeTextInfo&gt;"/>
</p:tagLst>
</file>

<file path=ppt/theme/theme1.xml><?xml version="1.0" encoding="utf-8"?>
<a:theme xmlns:a="http://schemas.openxmlformats.org/drawingml/2006/main" name="1_Textured template_Wine Segoe">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TemplateFS12</Template>
  <TotalTime>25971</TotalTime>
  <Words>3257</Words>
  <Application>Microsoft Office PowerPoint</Application>
  <PresentationFormat>On-screen Show (4:3)</PresentationFormat>
  <Paragraphs>412</Paragraphs>
  <Slides>25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Courier New</vt:lpstr>
      <vt:lpstr>Segoe</vt:lpstr>
      <vt:lpstr>Times New Roman</vt:lpstr>
      <vt:lpstr>Verdana</vt:lpstr>
      <vt:lpstr>Wingdings</vt:lpstr>
      <vt:lpstr>Wingdings 2</vt:lpstr>
      <vt:lpstr>1_Textured template_Wine Segoe</vt:lpstr>
      <vt:lpstr>PowerPoint Presentation</vt:lpstr>
      <vt:lpstr>Week 12 Agenda</vt:lpstr>
      <vt:lpstr>Course Schedule</vt:lpstr>
      <vt:lpstr>Week 12 Agenda</vt:lpstr>
      <vt:lpstr> Introduction to e-Commerce</vt:lpstr>
      <vt:lpstr>Introduction to e-Commerce (Cont’d)</vt:lpstr>
      <vt:lpstr>Introduction to e-Commerce (Cont’d)</vt:lpstr>
      <vt:lpstr>Introduction to e-Commerce (Cont’d)</vt:lpstr>
      <vt:lpstr>Introduction to e-Commerce (Cont’d)</vt:lpstr>
      <vt:lpstr>Introduction to e-Commerce (Cont’d)</vt:lpstr>
      <vt:lpstr>Secure Sockets Layer (SSL)</vt:lpstr>
      <vt:lpstr>Digital Certificate</vt:lpstr>
      <vt:lpstr>Order &amp; Payment Processing</vt:lpstr>
      <vt:lpstr>MP4</vt:lpstr>
      <vt:lpstr>Mini-Project 4 Site Setup</vt:lpstr>
      <vt:lpstr>Mini-Project 4 Instructor Example</vt:lpstr>
      <vt:lpstr>JavaJam Case Study MP4 Chapter 9</vt:lpstr>
      <vt:lpstr>JavaJam Case Study MP4 Chapter 9</vt:lpstr>
      <vt:lpstr>JavaJam Case Study MP4 Chapter 9</vt:lpstr>
      <vt:lpstr>The Revised form Tag in jobs.html Invokes a Server-Side PHP Script for Processing When the Input Data is Valid</vt:lpstr>
      <vt:lpstr>The Feedback Message and Log File from processFeedback.php</vt:lpstr>
      <vt:lpstr>PHP Code to Process Feedback in processFeedback.php</vt:lpstr>
      <vt:lpstr>JavaJam Case Study MP4 (javajam11) Chapter 11</vt:lpstr>
      <vt:lpstr>Mini-Project 4 (javajam11) Site Setup</vt:lpstr>
      <vt:lpstr>JavaJam Case Study MP4 (javajam11) Chapter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Suydam</dc:creator>
  <cp:lastModifiedBy>Martin Suydam</cp:lastModifiedBy>
  <cp:revision>243</cp:revision>
  <cp:lastPrinted>2012-03-30T18:45:36Z</cp:lastPrinted>
  <dcterms:created xsi:type="dcterms:W3CDTF">2014-01-14T19:15:05Z</dcterms:created>
  <dcterms:modified xsi:type="dcterms:W3CDTF">2017-04-08T14:39:17Z</dcterms:modified>
</cp:coreProperties>
</file>