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3" r:id="rId1"/>
  </p:sldMasterIdLst>
  <p:notesMasterIdLst>
    <p:notesMasterId r:id="rId39"/>
  </p:notesMasterIdLst>
  <p:sldIdLst>
    <p:sldId id="384" r:id="rId2"/>
    <p:sldId id="386" r:id="rId3"/>
    <p:sldId id="436" r:id="rId4"/>
    <p:sldId id="525" r:id="rId5"/>
    <p:sldId id="437" r:id="rId6"/>
    <p:sldId id="579" r:id="rId7"/>
    <p:sldId id="574" r:id="rId8"/>
    <p:sldId id="578" r:id="rId9"/>
    <p:sldId id="562" r:id="rId10"/>
    <p:sldId id="528" r:id="rId11"/>
    <p:sldId id="531" r:id="rId12"/>
    <p:sldId id="533" r:id="rId13"/>
    <p:sldId id="563" r:id="rId14"/>
    <p:sldId id="535" r:id="rId15"/>
    <p:sldId id="536" r:id="rId16"/>
    <p:sldId id="564" r:id="rId17"/>
    <p:sldId id="565" r:id="rId18"/>
    <p:sldId id="566" r:id="rId19"/>
    <p:sldId id="541" r:id="rId20"/>
    <p:sldId id="567" r:id="rId21"/>
    <p:sldId id="542" r:id="rId22"/>
    <p:sldId id="568" r:id="rId23"/>
    <p:sldId id="569" r:id="rId24"/>
    <p:sldId id="570" r:id="rId25"/>
    <p:sldId id="571" r:id="rId26"/>
    <p:sldId id="545" r:id="rId27"/>
    <p:sldId id="547" r:id="rId28"/>
    <p:sldId id="550" r:id="rId29"/>
    <p:sldId id="551" r:id="rId30"/>
    <p:sldId id="552" r:id="rId31"/>
    <p:sldId id="553" r:id="rId32"/>
    <p:sldId id="554" r:id="rId33"/>
    <p:sldId id="572" r:id="rId34"/>
    <p:sldId id="573" r:id="rId35"/>
    <p:sldId id="575" r:id="rId36"/>
    <p:sldId id="577" r:id="rId37"/>
    <p:sldId id="576" r:id="rId38"/>
  </p:sldIdLst>
  <p:sldSz cx="9144000" cy="6858000" type="screen4x3"/>
  <p:notesSz cx="6858000" cy="9144000"/>
  <p:custDataLst>
    <p:tags r:id="rId40"/>
  </p:custDataLst>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FEE"/>
    <a:srgbClr val="C64C57"/>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644" autoAdjust="0"/>
    <p:restoredTop sz="94718" autoAdjust="0"/>
  </p:normalViewPr>
  <p:slideViewPr>
    <p:cSldViewPr>
      <p:cViewPr varScale="1">
        <p:scale>
          <a:sx n="113" d="100"/>
          <a:sy n="113" d="100"/>
        </p:scale>
        <p:origin x="2400"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281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tags" Target="tags/tag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Arial" charset="0"/>
                <a:cs typeface="Arial" charset="0"/>
              </a:defRPr>
            </a:lvl1pPr>
          </a:lstStyle>
          <a:p>
            <a:pPr>
              <a:defRPr/>
            </a:pPr>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cs typeface="Arial" charset="0"/>
              </a:defRPr>
            </a:lvl1pPr>
          </a:lstStyle>
          <a:p>
            <a:pPr>
              <a:defRPr/>
            </a:pPr>
            <a:fld id="{32AF2479-0543-4927-AB5D-80584ACCC19D}" type="datetimeFigureOut">
              <a:rPr lang="en-US"/>
              <a:pPr>
                <a:defRPr/>
              </a:pPr>
              <a:t>3/29/17</a:t>
            </a:fld>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Arial" charset="0"/>
                <a:cs typeface="Arial" charset="0"/>
              </a:defRPr>
            </a:lvl1pPr>
          </a:lstStyle>
          <a:p>
            <a:pPr>
              <a:defRPr/>
            </a:pPr>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Arial" charset="0"/>
                <a:cs typeface="Arial" charset="0"/>
              </a:defRPr>
            </a:lvl1pPr>
          </a:lstStyle>
          <a:p>
            <a:pPr>
              <a:defRPr/>
            </a:pPr>
            <a:fld id="{5011BCD4-1277-47F9-AC3C-7512521A2266}" type="slidenum">
              <a:rPr lang="en-US"/>
              <a:pPr>
                <a:defRPr/>
              </a:pPr>
              <a:t>‹#›</a:t>
            </a:fld>
            <a:endParaRPr lang="en-US"/>
          </a:p>
        </p:txBody>
      </p:sp>
    </p:spTree>
    <p:extLst>
      <p:ext uri="{BB962C8B-B14F-4D97-AF65-F5344CB8AC3E}">
        <p14:creationId xmlns:p14="http://schemas.microsoft.com/office/powerpoint/2010/main" val="30547420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588A1AD5-1FEF-4BE5-87C9-CC4B68135CF0}" type="slidenum">
              <a:rPr lang="en-US" altLang="en-US" sz="1300">
                <a:latin typeface="Verdana" panose="020B0604030504040204" pitchFamily="34" charset="0"/>
              </a:rPr>
              <a:pPr/>
              <a:t>10</a:t>
            </a:fld>
            <a:endParaRPr lang="en-US" altLang="en-US" sz="1300">
              <a:latin typeface="Verdana" panose="020B0604030504040204" pitchFamily="34" charset="0"/>
            </a:endParaRPr>
          </a:p>
        </p:txBody>
      </p:sp>
    </p:spTree>
    <p:extLst>
      <p:ext uri="{BB962C8B-B14F-4D97-AF65-F5344CB8AC3E}">
        <p14:creationId xmlns:p14="http://schemas.microsoft.com/office/powerpoint/2010/main" val="93624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22</a:t>
            </a:fld>
            <a:endParaRPr lang="en-US" altLang="en-US" sz="1300">
              <a:latin typeface="Verdana" panose="020B0604030504040204" pitchFamily="34" charset="0"/>
            </a:endParaRPr>
          </a:p>
        </p:txBody>
      </p:sp>
    </p:spTree>
    <p:extLst>
      <p:ext uri="{BB962C8B-B14F-4D97-AF65-F5344CB8AC3E}">
        <p14:creationId xmlns:p14="http://schemas.microsoft.com/office/powerpoint/2010/main" val="1930557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23</a:t>
            </a:fld>
            <a:endParaRPr lang="en-US" altLang="en-US" sz="1300">
              <a:latin typeface="Verdana" panose="020B0604030504040204" pitchFamily="34" charset="0"/>
            </a:endParaRPr>
          </a:p>
        </p:txBody>
      </p:sp>
    </p:spTree>
    <p:extLst>
      <p:ext uri="{BB962C8B-B14F-4D97-AF65-F5344CB8AC3E}">
        <p14:creationId xmlns:p14="http://schemas.microsoft.com/office/powerpoint/2010/main" val="105410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24</a:t>
            </a:fld>
            <a:endParaRPr lang="en-US" altLang="en-US" sz="1300">
              <a:latin typeface="Verdana" panose="020B0604030504040204" pitchFamily="34" charset="0"/>
            </a:endParaRPr>
          </a:p>
        </p:txBody>
      </p:sp>
    </p:spTree>
    <p:extLst>
      <p:ext uri="{BB962C8B-B14F-4D97-AF65-F5344CB8AC3E}">
        <p14:creationId xmlns:p14="http://schemas.microsoft.com/office/powerpoint/2010/main" val="1446908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25</a:t>
            </a:fld>
            <a:endParaRPr lang="en-US" altLang="en-US" sz="1300">
              <a:latin typeface="Verdana" panose="020B0604030504040204" pitchFamily="34" charset="0"/>
            </a:endParaRPr>
          </a:p>
        </p:txBody>
      </p:sp>
    </p:spTree>
    <p:extLst>
      <p:ext uri="{BB962C8B-B14F-4D97-AF65-F5344CB8AC3E}">
        <p14:creationId xmlns:p14="http://schemas.microsoft.com/office/powerpoint/2010/main" val="124568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CCFB3B2D-0070-4771-9F60-5846855B9145}" type="slidenum">
              <a:rPr lang="en-US" altLang="en-US" sz="1300"/>
              <a:pPr/>
              <a:t>26</a:t>
            </a:fld>
            <a:endParaRPr lang="en-US" altLang="en-US" sz="1300"/>
          </a:p>
        </p:txBody>
      </p:sp>
    </p:spTree>
    <p:extLst>
      <p:ext uri="{BB962C8B-B14F-4D97-AF65-F5344CB8AC3E}">
        <p14:creationId xmlns:p14="http://schemas.microsoft.com/office/powerpoint/2010/main" val="4161689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4C10E891-5533-40AF-BA1A-DED54D9F627D}" type="slidenum">
              <a:rPr lang="en-US" altLang="en-US" sz="1300"/>
              <a:pPr/>
              <a:t>27</a:t>
            </a:fld>
            <a:endParaRPr lang="en-US" altLang="en-US" sz="1300"/>
          </a:p>
        </p:txBody>
      </p:sp>
    </p:spTree>
    <p:extLst>
      <p:ext uri="{BB962C8B-B14F-4D97-AF65-F5344CB8AC3E}">
        <p14:creationId xmlns:p14="http://schemas.microsoft.com/office/powerpoint/2010/main" val="1660842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85B0825A-0B72-48A6-BBD2-BA8CD1EF3EC0}" type="slidenum">
              <a:rPr lang="en-US" altLang="en-US" sz="1300"/>
              <a:pPr/>
              <a:t>28</a:t>
            </a:fld>
            <a:endParaRPr lang="en-US" altLang="en-US" sz="1300"/>
          </a:p>
        </p:txBody>
      </p:sp>
    </p:spTree>
    <p:extLst>
      <p:ext uri="{BB962C8B-B14F-4D97-AF65-F5344CB8AC3E}">
        <p14:creationId xmlns:p14="http://schemas.microsoft.com/office/powerpoint/2010/main" val="1136303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D45EC495-2287-436A-BDD8-B1D6C95E98A0}" type="slidenum">
              <a:rPr lang="en-US" altLang="en-US" sz="1300"/>
              <a:pPr/>
              <a:t>29</a:t>
            </a:fld>
            <a:endParaRPr lang="en-US" altLang="en-US" sz="1300"/>
          </a:p>
        </p:txBody>
      </p:sp>
    </p:spTree>
    <p:extLst>
      <p:ext uri="{BB962C8B-B14F-4D97-AF65-F5344CB8AC3E}">
        <p14:creationId xmlns:p14="http://schemas.microsoft.com/office/powerpoint/2010/main" val="1517652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BE32A30B-85B3-4066-A3CC-19C30E6A1CDF}" type="slidenum">
              <a:rPr lang="en-US" altLang="en-US" sz="1300"/>
              <a:pPr/>
              <a:t>30</a:t>
            </a:fld>
            <a:endParaRPr lang="en-US" altLang="en-US" sz="1300"/>
          </a:p>
        </p:txBody>
      </p:sp>
    </p:spTree>
    <p:extLst>
      <p:ext uri="{BB962C8B-B14F-4D97-AF65-F5344CB8AC3E}">
        <p14:creationId xmlns:p14="http://schemas.microsoft.com/office/powerpoint/2010/main" val="269170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905452D9-F785-49BD-B80C-9B8A5CEDC080}" type="slidenum">
              <a:rPr lang="en-US" altLang="en-US" sz="1300">
                <a:latin typeface="Verdana" panose="020B0604030504040204" pitchFamily="34" charset="0"/>
              </a:rPr>
              <a:pPr/>
              <a:t>11</a:t>
            </a:fld>
            <a:endParaRPr lang="en-US" altLang="en-US" sz="1300">
              <a:latin typeface="Verdana" panose="020B0604030504040204" pitchFamily="34" charset="0"/>
            </a:endParaRPr>
          </a:p>
        </p:txBody>
      </p:sp>
    </p:spTree>
    <p:extLst>
      <p:ext uri="{BB962C8B-B14F-4D97-AF65-F5344CB8AC3E}">
        <p14:creationId xmlns:p14="http://schemas.microsoft.com/office/powerpoint/2010/main" val="1263339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B2D57CA4-89DA-43A1-99BD-1ABEF6AABC6E}" type="slidenum">
              <a:rPr lang="en-US" altLang="en-US" sz="1300">
                <a:latin typeface="Verdana" panose="020B0604030504040204" pitchFamily="34" charset="0"/>
              </a:rPr>
              <a:pPr/>
              <a:t>12</a:t>
            </a:fld>
            <a:endParaRPr lang="en-US" altLang="en-US" sz="1300">
              <a:latin typeface="Verdana" panose="020B0604030504040204" pitchFamily="34" charset="0"/>
            </a:endParaRPr>
          </a:p>
        </p:txBody>
      </p:sp>
    </p:spTree>
    <p:extLst>
      <p:ext uri="{BB962C8B-B14F-4D97-AF65-F5344CB8AC3E}">
        <p14:creationId xmlns:p14="http://schemas.microsoft.com/office/powerpoint/2010/main" val="2819471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13</a:t>
            </a:fld>
            <a:endParaRPr lang="en-US" altLang="en-US" sz="1300">
              <a:latin typeface="Verdana" panose="020B0604030504040204" pitchFamily="34" charset="0"/>
            </a:endParaRPr>
          </a:p>
        </p:txBody>
      </p:sp>
    </p:spTree>
    <p:extLst>
      <p:ext uri="{BB962C8B-B14F-4D97-AF65-F5344CB8AC3E}">
        <p14:creationId xmlns:p14="http://schemas.microsoft.com/office/powerpoint/2010/main" val="1613567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15</a:t>
            </a:fld>
            <a:endParaRPr lang="en-US" altLang="en-US" sz="1300">
              <a:latin typeface="Verdana" panose="020B0604030504040204" pitchFamily="34" charset="0"/>
            </a:endParaRPr>
          </a:p>
        </p:txBody>
      </p:sp>
    </p:spTree>
    <p:extLst>
      <p:ext uri="{BB962C8B-B14F-4D97-AF65-F5344CB8AC3E}">
        <p14:creationId xmlns:p14="http://schemas.microsoft.com/office/powerpoint/2010/main" val="1515224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16</a:t>
            </a:fld>
            <a:endParaRPr lang="en-US" altLang="en-US" sz="1300">
              <a:latin typeface="Verdana" panose="020B0604030504040204" pitchFamily="34" charset="0"/>
            </a:endParaRPr>
          </a:p>
        </p:txBody>
      </p:sp>
    </p:spTree>
    <p:extLst>
      <p:ext uri="{BB962C8B-B14F-4D97-AF65-F5344CB8AC3E}">
        <p14:creationId xmlns:p14="http://schemas.microsoft.com/office/powerpoint/2010/main" val="281630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17</a:t>
            </a:fld>
            <a:endParaRPr lang="en-US" altLang="en-US" sz="1300">
              <a:latin typeface="Verdana" panose="020B0604030504040204" pitchFamily="34" charset="0"/>
            </a:endParaRPr>
          </a:p>
        </p:txBody>
      </p:sp>
    </p:spTree>
    <p:extLst>
      <p:ext uri="{BB962C8B-B14F-4D97-AF65-F5344CB8AC3E}">
        <p14:creationId xmlns:p14="http://schemas.microsoft.com/office/powerpoint/2010/main" val="1453886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18</a:t>
            </a:fld>
            <a:endParaRPr lang="en-US" altLang="en-US" sz="1300">
              <a:latin typeface="Verdana" panose="020B0604030504040204" pitchFamily="34" charset="0"/>
            </a:endParaRPr>
          </a:p>
        </p:txBody>
      </p:sp>
    </p:spTree>
    <p:extLst>
      <p:ext uri="{BB962C8B-B14F-4D97-AF65-F5344CB8AC3E}">
        <p14:creationId xmlns:p14="http://schemas.microsoft.com/office/powerpoint/2010/main" val="1476790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6CB26CEF-082E-45BC-9C30-9EF60E960464}" type="slidenum">
              <a:rPr lang="en-US" altLang="en-US" sz="1300">
                <a:latin typeface="Verdana" panose="020B0604030504040204" pitchFamily="34" charset="0"/>
              </a:rPr>
              <a:pPr/>
              <a:t>20</a:t>
            </a:fld>
            <a:endParaRPr lang="en-US" altLang="en-US" sz="1300">
              <a:latin typeface="Verdana" panose="020B0604030504040204" pitchFamily="34" charset="0"/>
            </a:endParaRPr>
          </a:p>
        </p:txBody>
      </p:sp>
    </p:spTree>
    <p:extLst>
      <p:ext uri="{BB962C8B-B14F-4D97-AF65-F5344CB8AC3E}">
        <p14:creationId xmlns:p14="http://schemas.microsoft.com/office/powerpoint/2010/main" val="1829979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2800" b="1">
                <a:latin typeface="Arial" panose="020B0604020202020204" pitchFamily="34" charset="0"/>
                <a:cs typeface="Arial" panose="020B0604020202020204" pitchFamily="34" charset="0"/>
              </a:defRPr>
            </a:lvl1pPr>
          </a:lstStyle>
          <a:p>
            <a:pPr fontAlgn="auto">
              <a:spcAft>
                <a:spcPts val="0"/>
              </a:spcAft>
            </a:pPr>
            <a:r>
              <a:rPr lang="en-US" dirty="0"/>
              <a:t>Click to edit Master title style</a:t>
            </a:r>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2"/>
          <p:cNvSpPr txBox="1">
            <a:spLocks/>
          </p:cNvSpPr>
          <p:nvPr userDrawn="1"/>
        </p:nvSpPr>
        <p:spPr>
          <a:xfrm>
            <a:off x="8382000" y="6492875"/>
            <a:ext cx="608013" cy="365125"/>
          </a:xfrm>
          <a:prstGeom prst="rect">
            <a:avLst/>
          </a:prstGeom>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fld id="{183C7376-3B19-4235-9BAF-3FAC40413EC0}" type="slidenum">
              <a:rPr lang="en-US" sz="900">
                <a:solidFill>
                  <a:srgbClr val="FFFFFF"/>
                </a:solidFill>
                <a:latin typeface="Arial" panose="020B0604020202020204" pitchFamily="34" charset="0"/>
              </a:rPr>
              <a:pPr algn="l"/>
              <a:t>‹#›</a:t>
            </a:fld>
            <a:endParaRPr lang="en-US" sz="900" dirty="0">
              <a:solidFill>
                <a:srgbClr val="FFFFFF"/>
              </a:solidFill>
              <a:latin typeface="Arial" panose="020B0604020202020204" pitchFamily="34" charset="0"/>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2"/>
          </p:nvPr>
        </p:nvSpPr>
        <p:spPr>
          <a:xfrm>
            <a:off x="8458200" y="6416880"/>
            <a:ext cx="685800" cy="365125"/>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en-US" dirty="0"/>
          </a:p>
        </p:txBody>
      </p:sp>
      <p:sp>
        <p:nvSpPr>
          <p:cNvPr id="7" name="Title Placeholder 1"/>
          <p:cNvSpPr>
            <a:spLocks noGrp="1"/>
          </p:cNvSpPr>
          <p:nvPr>
            <p:ph type="title"/>
          </p:nvPr>
        </p:nvSpPr>
        <p:spPr>
          <a:xfrm>
            <a:off x="381000" y="230188"/>
            <a:ext cx="8382000" cy="387798"/>
          </a:xfrm>
          <a:prstGeom prst="rect">
            <a:avLst/>
          </a:prstGeom>
        </p:spPr>
        <p:txBody>
          <a:bodyPr vert="horz" wrap="square" lIns="0" tIns="0" rIns="0" bIns="0" rtlCol="0" anchor="t">
            <a:spAutoFit/>
          </a:bodyPr>
          <a:lstStyle/>
          <a:p>
            <a:r>
              <a:rPr lang="en-US"/>
              <a:t>Click to edit Master title style</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387798"/>
          </a:xfrm>
        </p:spPr>
        <p:txBody>
          <a:bodyPr/>
          <a:lstStyle>
            <a:lvl1pPr>
              <a:defRPr sz="28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8382000" y="6492875"/>
            <a:ext cx="608013" cy="365125"/>
          </a:xfrm>
          <a:prstGeom prst="rect">
            <a:avLst/>
          </a:prstGeom>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fld id="{183C7376-3B19-4235-9BAF-3FAC40413EC0}" type="slidenum">
              <a:rPr lang="en-US" sz="900">
                <a:solidFill>
                  <a:srgbClr val="FFFFFF"/>
                </a:solidFill>
                <a:latin typeface="Arial" panose="020B0604020202020204" pitchFamily="34" charset="0"/>
              </a:rPr>
              <a:pPr algn="l"/>
              <a:t>‹#›</a:t>
            </a:fld>
            <a:endParaRPr lang="en-US" sz="900" dirty="0">
              <a:solidFill>
                <a:srgbClr val="FFFFFF"/>
              </a:solidFill>
              <a:latin typeface="Arial" panose="020B0604020202020204" pitchFamily="34" charset="0"/>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txBox="1">
            <a:spLocks/>
          </p:cNvSpPr>
          <p:nvPr userDrawn="1"/>
        </p:nvSpPr>
        <p:spPr>
          <a:xfrm>
            <a:off x="8382000" y="6492875"/>
            <a:ext cx="608013" cy="365125"/>
          </a:xfrm>
          <a:prstGeom prst="rect">
            <a:avLst/>
          </a:prstGeom>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fld id="{183C7376-3B19-4235-9BAF-3FAC40413EC0}" type="slidenum">
              <a:rPr lang="en-US" sz="900">
                <a:solidFill>
                  <a:srgbClr val="FFFFFF"/>
                </a:solidFill>
                <a:latin typeface="Arial" panose="020B0604020202020204" pitchFamily="34" charset="0"/>
              </a:rPr>
              <a:pPr algn="l"/>
              <a:t>‹#›</a:t>
            </a:fld>
            <a:endParaRPr lang="en-US" sz="900" dirty="0">
              <a:solidFill>
                <a:srgbClr val="FFFFFF"/>
              </a:solidFill>
              <a:latin typeface="Arial" panose="020B0604020202020204" pitchFamily="34" charset="0"/>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3877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4064" r:id="rId1"/>
    <p:sldLayoutId id="2147484066" r:id="rId2"/>
    <p:sldLayoutId id="2147484067" r:id="rId3"/>
    <p:sldLayoutId id="2147484068" r:id="rId4"/>
  </p:sldLayoutIdLst>
  <p:transition>
    <p:fade/>
  </p:transition>
  <p:txStyles>
    <p:titleStyle>
      <a:lvl1pPr algn="l" defTabSz="914363" rtl="0" eaLnBrk="1" latinLnBrk="0" hangingPunct="1">
        <a:lnSpc>
          <a:spcPct val="90000"/>
        </a:lnSpc>
        <a:spcBef>
          <a:spcPct val="0"/>
        </a:spcBef>
        <a:buNone/>
        <a:defRPr lang="en-US" sz="2800" b="1"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defRPr>
      </a:lvl1pPr>
    </p:titleStyle>
    <p:bodyStyle>
      <a:lvl1pPr marL="396875" indent="-396875" algn="l" defTabSz="914363" rtl="0" eaLnBrk="1" latinLnBrk="0" hangingPunct="1">
        <a:lnSpc>
          <a:spcPct val="90000"/>
        </a:lnSpc>
        <a:spcBef>
          <a:spcPct val="20000"/>
        </a:spcBef>
        <a:buFontTx/>
        <a:buBlip>
          <a:blip r:embed="rId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4.jpeg"/><Relationship Id="rId1" Type="http://schemas.openxmlformats.org/officeDocument/2006/relationships/tags" Target="../tags/tag2.xml"/><Relationship Id="rId2" Type="http://schemas.openxmlformats.org/officeDocument/2006/relationships/tags" Target="../tags/tag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hyperlink" Target="http://www.longtailvideo.com/html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7.tiff"/></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s://www.java.com/en/download/help/enable_browser.xml" TargetMode="External"/><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ebdevfoundations.net/jquery" TargetMode="Externa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ebdevfoundations.net/geo" TargetMode="External"/><Relationship Id="rId3" Type="http://schemas.openxmlformats.org/officeDocument/2006/relationships/hyperlink" Target="http://html5demos.com/geo"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ebdevfoundations.net/storage" TargetMode="External"/><Relationship Id="rId3" Type="http://schemas.openxmlformats.org/officeDocument/2006/relationships/hyperlink" Target="http://html5demos.com/storag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w3schools.com/html/html5_app_cache.asp" TargetMode="External"/><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hyperlink" Target="http://html5demos.com/offlineapp"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marymountarl.net/MIT125SS17/files/workingmaterials/StudentFiles/chapter11/casestudystarters/javajam11starter.zip" TargetMode="Externa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marymountarl.net/MIT125SS17/files/miniprojects/MP4Working/it125ProjectTemplate.doc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tiff"/><Relationship Id="rId3" Type="http://schemas.openxmlformats.org/officeDocument/2006/relationships/hyperlink" Target="http://marymountarl.net/MIT125SS17/files/workingmaterials/StudentFiles/chapter11.zi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4"/>
          <p:cNvSpPr txBox="1">
            <a:spLocks noChangeArrowheads="1"/>
          </p:cNvSpPr>
          <p:nvPr/>
        </p:nvSpPr>
        <p:spPr bwMode="auto">
          <a:xfrm>
            <a:off x="4038600" y="4953000"/>
            <a:ext cx="4902768" cy="1009507"/>
          </a:xfrm>
          <a:prstGeom prst="rect">
            <a:avLst/>
          </a:prstGeom>
          <a:noFill/>
          <a:ln w="9525">
            <a:noFill/>
            <a:miter lim="800000"/>
            <a:headEnd/>
            <a:tailEnd/>
          </a:ln>
        </p:spPr>
        <p:txBody>
          <a:bodyPr wrap="square">
            <a:spAutoFit/>
          </a:bodyPr>
          <a:lstStyle/>
          <a:p>
            <a:pPr algn="ctr" eaLnBrk="0" hangingPunct="0">
              <a:spcBef>
                <a:spcPct val="20000"/>
              </a:spcBef>
              <a:buClr>
                <a:schemeClr val="tx1"/>
              </a:buClr>
              <a:buSzPct val="75000"/>
            </a:pPr>
            <a:r>
              <a:rPr lang="en-US" sz="2000" dirty="0">
                <a:solidFill>
                  <a:schemeClr val="tx1">
                    <a:lumMod val="95000"/>
                  </a:schemeClr>
                </a:solidFill>
                <a:latin typeface="+mn-lt"/>
                <a:cs typeface="+mn-cs"/>
              </a:rPr>
              <a:t>Week 11</a:t>
            </a:r>
          </a:p>
          <a:p>
            <a:pPr algn="ctr"/>
            <a:r>
              <a:rPr lang="en-US" dirty="0"/>
              <a:t>Web Multimedia &amp; Interactivity</a:t>
            </a:r>
          </a:p>
          <a:p>
            <a:pPr algn="ctr" eaLnBrk="0" hangingPunct="0">
              <a:spcBef>
                <a:spcPct val="20000"/>
              </a:spcBef>
              <a:buClr>
                <a:schemeClr val="tx1"/>
              </a:buClr>
              <a:buSzPct val="75000"/>
            </a:pPr>
            <a:r>
              <a:rPr lang="en-US" dirty="0">
                <a:solidFill>
                  <a:schemeClr val="tx1">
                    <a:lumMod val="95000"/>
                  </a:schemeClr>
                </a:solidFill>
                <a:latin typeface="Arial" panose="020B0604020202020204" pitchFamily="34" charset="0"/>
                <a:cs typeface="Arial" panose="020B0604020202020204" pitchFamily="34" charset="0"/>
              </a:rPr>
              <a:t>(Chapters 11)</a:t>
            </a:r>
          </a:p>
        </p:txBody>
      </p:sp>
      <p:sp>
        <p:nvSpPr>
          <p:cNvPr id="7" name="AutoShape 2"/>
          <p:cNvSpPr txBox="1">
            <a:spLocks noChangeArrowheads="1"/>
          </p:cNvSpPr>
          <p:nvPr>
            <p:custDataLst>
              <p:tags r:id="rId1"/>
            </p:custDataLst>
          </p:nvPr>
        </p:nvSpPr>
        <p:spPr>
          <a:xfrm>
            <a:off x="3581400" y="1779663"/>
            <a:ext cx="5131368" cy="914400"/>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algn="ctr"/>
            <a:r>
              <a:rPr lang="en-US" sz="3600" b="1" dirty="0">
                <a:solidFill>
                  <a:schemeClr val="tx2"/>
                </a:solidFill>
              </a:rPr>
              <a:t> Web Development</a:t>
            </a:r>
          </a:p>
          <a:p>
            <a:pPr algn="ctr"/>
            <a:r>
              <a:rPr lang="en-US" sz="3600" b="1" dirty="0">
                <a:solidFill>
                  <a:schemeClr val="tx2"/>
                </a:solidFill>
              </a:rPr>
              <a:t>IT125</a:t>
            </a:r>
          </a:p>
        </p:txBody>
      </p:sp>
      <p:sp>
        <p:nvSpPr>
          <p:cNvPr id="10" name="Rectangle 3"/>
          <p:cNvSpPr txBox="1">
            <a:spLocks noChangeArrowheads="1"/>
          </p:cNvSpPr>
          <p:nvPr>
            <p:custDataLst>
              <p:tags r:id="rId2"/>
            </p:custDataLst>
          </p:nvPr>
        </p:nvSpPr>
        <p:spPr>
          <a:xfrm>
            <a:off x="4810020" y="2922664"/>
            <a:ext cx="2809979" cy="1344535"/>
          </a:xfrm>
          <a:prstGeom prst="rect">
            <a:avLst/>
          </a:prstGeom>
        </p:spPr>
        <p:txBody>
          <a:bodyPr vert="horz" lIns="0" tIns="0" rIns="0" bIns="0" rtlCol="0">
            <a:noAutofit/>
          </a:bodyPr>
          <a:lstStyle>
            <a:lvl1pPr marL="0" indent="0" algn="l" defTabSz="914363" rtl="0" eaLnBrk="1" latinLnBrk="0" hangingPunct="1">
              <a:lnSpc>
                <a:spcPct val="90000"/>
              </a:lnSpc>
              <a:spcBef>
                <a:spcPts val="0"/>
              </a:spcBef>
              <a:buFontTx/>
              <a:buNone/>
              <a:defRPr sz="3200" kern="1200">
                <a:solidFill>
                  <a:schemeClr val="tx1">
                    <a:tint val="75000"/>
                  </a:schemeClr>
                </a:solidFill>
                <a:latin typeface="+mn-lt"/>
                <a:ea typeface="+mn-ea"/>
                <a:cs typeface="+mn-cs"/>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2000" dirty="0">
                <a:solidFill>
                  <a:schemeClr val="tx1"/>
                </a:solidFill>
              </a:rPr>
              <a:t>Spring Term 2017</a:t>
            </a:r>
          </a:p>
          <a:p>
            <a:pPr algn="ctr"/>
            <a:r>
              <a:rPr lang="en-US" sz="2000" dirty="0">
                <a:solidFill>
                  <a:schemeClr val="tx1"/>
                </a:solidFill>
              </a:rPr>
              <a:t>Marymount University</a:t>
            </a:r>
          </a:p>
          <a:p>
            <a:pPr algn="ctr"/>
            <a:r>
              <a:rPr lang="en-US" sz="2000" dirty="0">
                <a:solidFill>
                  <a:schemeClr val="tx1"/>
                </a:solidFill>
              </a:rPr>
              <a:t>School of Business Administration</a:t>
            </a:r>
          </a:p>
          <a:p>
            <a:pPr algn="ctr"/>
            <a:r>
              <a:rPr lang="en-US" sz="2000" dirty="0">
                <a:solidFill>
                  <a:schemeClr val="tx1"/>
                </a:solidFill>
              </a:rPr>
              <a:t>Professor Suydam</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694063"/>
            <a:ext cx="1931670" cy="2468880"/>
          </a:xfrm>
          <a:prstGeom prst="rect">
            <a:avLst/>
          </a:prstGeom>
        </p:spPr>
      </p:pic>
    </p:spTree>
    <p:extLst>
      <p:ext uri="{BB962C8B-B14F-4D97-AF65-F5344CB8AC3E}">
        <p14:creationId xmlns:p14="http://schemas.microsoft.com/office/powerpoint/2010/main" val="4873378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314325" y="228600"/>
            <a:ext cx="8229600" cy="387798"/>
          </a:xfrm>
        </p:spPr>
        <p:txBody>
          <a:bodyPr/>
          <a:lstStyle/>
          <a:p>
            <a:pPr fontAlgn="auto">
              <a:spcAft>
                <a:spcPts val="0"/>
              </a:spcAft>
              <a:defRPr/>
            </a:pPr>
            <a:r>
              <a:rPr lang="en-US" dirty="0">
                <a:solidFill>
                  <a:schemeClr val="tx2">
                    <a:satMod val="130000"/>
                  </a:schemeClr>
                </a:solidFill>
                <a:latin typeface="Arial" pitchFamily="34" charset="0"/>
                <a:cs typeface="Arial" pitchFamily="34" charset="0"/>
              </a:rPr>
              <a:t>Multimedia Terms</a:t>
            </a:r>
            <a:endParaRPr lang="en-US" dirty="0">
              <a:solidFill>
                <a:schemeClr val="tx2">
                  <a:satMod val="130000"/>
                </a:schemeClr>
              </a:solidFill>
            </a:endParaRPr>
          </a:p>
        </p:txBody>
      </p:sp>
      <p:sp>
        <p:nvSpPr>
          <p:cNvPr id="14339" name="Rectangle 3"/>
          <p:cNvSpPr>
            <a:spLocks noGrp="1" noChangeArrowheads="1"/>
          </p:cNvSpPr>
          <p:nvPr>
            <p:ph idx="1"/>
          </p:nvPr>
        </p:nvSpPr>
        <p:spPr>
          <a:xfrm>
            <a:off x="314325" y="838201"/>
            <a:ext cx="8610600" cy="5872377"/>
          </a:xfrm>
        </p:spPr>
        <p:txBody>
          <a:bodyPr/>
          <a:lstStyle/>
          <a:p>
            <a:pPr>
              <a:buFont typeface="Arial" charset="0"/>
              <a:buChar char="•"/>
            </a:pPr>
            <a:r>
              <a:rPr lang="en-US" altLang="en-US" sz="1800" b="1" dirty="0">
                <a:cs typeface="Times New Roman" panose="02020603050405020304" pitchFamily="18" charset="0"/>
              </a:rPr>
              <a:t> </a:t>
            </a:r>
            <a:r>
              <a:rPr lang="en-US" altLang="en-US" sz="1800" b="1" dirty="0">
                <a:solidFill>
                  <a:schemeClr val="tx2"/>
                </a:solidFill>
                <a:cs typeface="Times New Roman" panose="02020603050405020304" pitchFamily="18" charset="0"/>
              </a:rPr>
              <a:t>Helper Application</a:t>
            </a:r>
          </a:p>
          <a:p>
            <a:pPr lvl="1">
              <a:buFont typeface="Wingdings" charset="2"/>
              <a:buChar char="ü"/>
            </a:pPr>
            <a:r>
              <a:rPr lang="en-US" altLang="en-US" sz="1800" b="1" dirty="0">
                <a:cs typeface="Times New Roman" panose="02020603050405020304" pitchFamily="18" charset="0"/>
              </a:rPr>
              <a:t>A program that can be designated to handle a particular file type (such as .wav or .mpg) to allow the user to view or otherwise utilize the special file. </a:t>
            </a:r>
          </a:p>
          <a:p>
            <a:pPr lvl="1">
              <a:buFont typeface="Wingdings" charset="2"/>
              <a:buChar char="ü"/>
            </a:pPr>
            <a:r>
              <a:rPr lang="en-US" altLang="en-US" sz="1800" b="1" dirty="0">
                <a:cs typeface="Times New Roman" panose="02020603050405020304" pitchFamily="18" charset="0"/>
              </a:rPr>
              <a:t>The helper application runs in a separate window from the browser. </a:t>
            </a:r>
          </a:p>
          <a:p>
            <a:pPr>
              <a:buFont typeface="Arial" charset="0"/>
              <a:buChar char="•"/>
            </a:pPr>
            <a:endParaRPr lang="en-US" altLang="en-US" sz="1800" b="1" dirty="0">
              <a:solidFill>
                <a:schemeClr val="tx2"/>
              </a:solidFill>
              <a:cs typeface="Times New Roman" panose="02020603050405020304" pitchFamily="18" charset="0"/>
            </a:endParaRPr>
          </a:p>
          <a:p>
            <a:pPr>
              <a:buFont typeface="Arial" charset="0"/>
              <a:buChar char="•"/>
            </a:pPr>
            <a:r>
              <a:rPr lang="en-US" altLang="en-US" sz="1800" b="1" dirty="0">
                <a:solidFill>
                  <a:schemeClr val="tx2"/>
                </a:solidFill>
                <a:cs typeface="Times New Roman" panose="02020603050405020304" pitchFamily="18" charset="0"/>
              </a:rPr>
              <a:t>Plug-In</a:t>
            </a:r>
          </a:p>
          <a:p>
            <a:pPr lvl="1">
              <a:buFont typeface="Wingdings" charset="2"/>
              <a:buChar char="ü"/>
            </a:pPr>
            <a:r>
              <a:rPr lang="en-US" altLang="en-US" sz="1800" b="1" dirty="0">
                <a:cs typeface="Times New Roman" panose="02020603050405020304" pitchFamily="18" charset="0"/>
              </a:rPr>
              <a:t>A newer and more common method </a:t>
            </a:r>
          </a:p>
          <a:p>
            <a:pPr lvl="1">
              <a:buFont typeface="Wingdings" charset="2"/>
              <a:buChar char="ü"/>
            </a:pPr>
            <a:r>
              <a:rPr lang="en-US" altLang="en-US" sz="1800" b="1" dirty="0">
                <a:cs typeface="Times New Roman" panose="02020603050405020304" pitchFamily="18" charset="0"/>
              </a:rPr>
              <a:t>Plug-ins run right in the browser window so that media objects can be integrated directly into the web page.</a:t>
            </a:r>
          </a:p>
          <a:p>
            <a:pPr lvl="1">
              <a:buFont typeface="Wingdings" charset="2"/>
              <a:buChar char="ü"/>
            </a:pPr>
            <a:r>
              <a:rPr lang="en-US" altLang="en-US" sz="1800" b="1" dirty="0">
                <a:cs typeface="Times New Roman" panose="02020603050405020304" pitchFamily="18" charset="0"/>
              </a:rPr>
              <a:t>Commonly Used - </a:t>
            </a:r>
            <a:r>
              <a:rPr lang="en-US" altLang="en-US" sz="1800" dirty="0">
                <a:cs typeface="Times New Roman" panose="02020603050405020304" pitchFamily="18" charset="0"/>
              </a:rPr>
              <a:t>Adobe Flash Player, Adobe Reader, Windows Media Player, Apple </a:t>
            </a:r>
            <a:r>
              <a:rPr lang="en-US" altLang="en-US" sz="1800" dirty="0" err="1">
                <a:cs typeface="Times New Roman" panose="02020603050405020304" pitchFamily="18" charset="0"/>
              </a:rPr>
              <a:t>Quicktime</a:t>
            </a:r>
            <a:endParaRPr lang="en-US" altLang="en-US" sz="1800" dirty="0">
              <a:cs typeface="Times New Roman" panose="02020603050405020304" pitchFamily="18" charset="0"/>
            </a:endParaRPr>
          </a:p>
          <a:p>
            <a:pPr lvl="1">
              <a:buFont typeface="Wingdings" charset="2"/>
              <a:buChar char="ü"/>
            </a:pPr>
            <a:endParaRPr lang="en-US" altLang="en-US" sz="1800" b="1" dirty="0"/>
          </a:p>
          <a:p>
            <a:pPr fontAlgn="auto">
              <a:spcAft>
                <a:spcPts val="0"/>
              </a:spcAft>
              <a:buFont typeface="Arial" charset="0"/>
              <a:buChar char="•"/>
            </a:pPr>
            <a:r>
              <a:rPr lang="en-US" altLang="en-US" sz="1800" b="1" dirty="0">
                <a:solidFill>
                  <a:schemeClr val="tx2"/>
                </a:solidFill>
              </a:rPr>
              <a:t>Container</a:t>
            </a:r>
            <a:r>
              <a:rPr lang="en-US" altLang="en-US" sz="1800" b="1" dirty="0"/>
              <a:t> - Designated by the file extension – contains the media and metadata</a:t>
            </a:r>
          </a:p>
          <a:p>
            <a:pPr fontAlgn="auto">
              <a:spcAft>
                <a:spcPts val="0"/>
              </a:spcAft>
              <a:buFont typeface="Arial" charset="0"/>
              <a:buChar char="•"/>
            </a:pPr>
            <a:endParaRPr lang="en-US" altLang="en-US" sz="1800" b="1" dirty="0"/>
          </a:p>
          <a:p>
            <a:pPr fontAlgn="auto">
              <a:spcAft>
                <a:spcPts val="0"/>
              </a:spcAft>
              <a:buFont typeface="Arial" charset="0"/>
              <a:buChar char="•"/>
            </a:pPr>
            <a:r>
              <a:rPr lang="en-US" altLang="en-US" sz="1800" b="1" dirty="0">
                <a:solidFill>
                  <a:schemeClr val="tx2"/>
                </a:solidFill>
              </a:rPr>
              <a:t>Codec</a:t>
            </a:r>
            <a:r>
              <a:rPr lang="en-US" altLang="en-US" sz="1800" b="1" dirty="0"/>
              <a:t> - The algorithm used to compress the media</a:t>
            </a:r>
          </a:p>
          <a:p>
            <a:pPr lvl="1" fontAlgn="auto">
              <a:spcAft>
                <a:spcPts val="0"/>
              </a:spcAft>
              <a:buFont typeface="Arial" charset="0"/>
              <a:buChar char="•"/>
            </a:pPr>
            <a:endParaRPr lang="en-US" altLang="en-US" sz="1800" b="1" dirty="0"/>
          </a:p>
          <a:p>
            <a:pPr fontAlgn="auto">
              <a:spcAft>
                <a:spcPts val="0"/>
              </a:spcAft>
              <a:buFont typeface="Arial" charset="0"/>
              <a:buChar char="•"/>
            </a:pPr>
            <a:r>
              <a:rPr lang="en-US" altLang="en-US" sz="1800" b="1" dirty="0">
                <a:solidFill>
                  <a:schemeClr val="tx2"/>
                </a:solidFill>
              </a:rPr>
              <a:t>HTML5 audio &amp; video </a:t>
            </a:r>
          </a:p>
          <a:p>
            <a:pPr lvl="1" fontAlgn="auto">
              <a:spcAft>
                <a:spcPts val="0"/>
              </a:spcAft>
              <a:buFont typeface="Wingdings" charset="2"/>
              <a:buChar char="ü"/>
            </a:pPr>
            <a:r>
              <a:rPr lang="en-US" altLang="en-US" sz="1800" b="1" dirty="0"/>
              <a:t>Native to the browser</a:t>
            </a:r>
          </a:p>
          <a:p>
            <a:pPr lvl="1" fontAlgn="auto">
              <a:spcAft>
                <a:spcPts val="0"/>
              </a:spcAft>
              <a:buFont typeface="Wingdings" charset="2"/>
              <a:buChar char="ü"/>
            </a:pPr>
            <a:r>
              <a:rPr lang="en-US" altLang="en-US" sz="1800" b="1" dirty="0"/>
              <a:t>ISSUE: Browsers do not all support the same codecs</a:t>
            </a:r>
          </a:p>
          <a:p>
            <a:pPr marL="914400" lvl="2" indent="0">
              <a:buNone/>
            </a:pPr>
            <a:r>
              <a:rPr lang="en-US" altLang="en-US" sz="1800" b="1" dirty="0">
                <a:hlinkClick r:id="rId3"/>
              </a:rPr>
              <a:t>http://www.longtailvideo.com/html5/</a:t>
            </a:r>
            <a:endParaRPr lang="en-US" altLang="en-US" sz="1800" b="1" dirty="0">
              <a:cs typeface="Times New Roman" panose="02020603050405020304" pitchFamily="18" charset="0"/>
            </a:endParaRPr>
          </a:p>
        </p:txBody>
      </p:sp>
    </p:spTree>
    <p:extLst>
      <p:ext uri="{BB962C8B-B14F-4D97-AF65-F5344CB8AC3E}">
        <p14:creationId xmlns:p14="http://schemas.microsoft.com/office/powerpoint/2010/main" val="315508395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304800" y="228600"/>
            <a:ext cx="9034463" cy="387798"/>
          </a:xfrm>
        </p:spPr>
        <p:txBody>
          <a:bodyPr/>
          <a:lstStyle/>
          <a:p>
            <a:pPr fontAlgn="auto">
              <a:spcAft>
                <a:spcPts val="0"/>
              </a:spcAft>
              <a:defRPr/>
            </a:pPr>
            <a:r>
              <a:rPr lang="en-US" dirty="0">
                <a:solidFill>
                  <a:schemeClr val="tx2">
                    <a:satMod val="130000"/>
                  </a:schemeClr>
                </a:solidFill>
              </a:rPr>
              <a:t>Multimedia File Types</a:t>
            </a:r>
          </a:p>
        </p:txBody>
      </p:sp>
      <p:sp>
        <p:nvSpPr>
          <p:cNvPr id="19459" name="Rectangle 3"/>
          <p:cNvSpPr>
            <a:spLocks noGrp="1" noChangeArrowheads="1"/>
          </p:cNvSpPr>
          <p:nvPr>
            <p:ph idx="1"/>
          </p:nvPr>
        </p:nvSpPr>
        <p:spPr>
          <a:xfrm>
            <a:off x="533400" y="838200"/>
            <a:ext cx="7239000" cy="5623078"/>
          </a:xfrm>
        </p:spPr>
        <p:txBody>
          <a:bodyPr/>
          <a:lstStyle/>
          <a:p>
            <a:pPr marL="365125" indent="-282575">
              <a:buFont typeface="Wingdings 2" panose="05020102010507070707" pitchFamily="18" charset="2"/>
              <a:buChar char=""/>
            </a:pPr>
            <a:r>
              <a:rPr lang="en-US" sz="1800" b="1" dirty="0">
                <a:solidFill>
                  <a:schemeClr val="tx2">
                    <a:satMod val="130000"/>
                  </a:schemeClr>
                </a:solidFill>
              </a:rPr>
              <a:t>Common  Audio File Types</a:t>
            </a:r>
          </a:p>
          <a:p>
            <a:pPr marL="600075" lvl="1" indent="0">
              <a:buNone/>
            </a:pPr>
            <a:r>
              <a:rPr lang="en-US" altLang="en-US" sz="1800" b="1" dirty="0">
                <a:cs typeface="Times New Roman" panose="02020603050405020304" pitchFamily="18" charset="0"/>
              </a:rPr>
              <a:t>.wav    	Wave File</a:t>
            </a:r>
          </a:p>
          <a:p>
            <a:pPr marL="600075" lvl="1" indent="0">
              <a:buNone/>
            </a:pPr>
            <a:r>
              <a:rPr lang="en-US" altLang="en-US" sz="1800" b="1" dirty="0">
                <a:cs typeface="Times New Roman" panose="02020603050405020304" pitchFamily="18" charset="0"/>
              </a:rPr>
              <a:t>.</a:t>
            </a:r>
            <a:r>
              <a:rPr lang="en-US" altLang="en-US" sz="1800" b="1" dirty="0" err="1">
                <a:cs typeface="Times New Roman" panose="02020603050405020304" pitchFamily="18" charset="0"/>
              </a:rPr>
              <a:t>aiff</a:t>
            </a:r>
            <a:r>
              <a:rPr lang="en-US" altLang="en-US" sz="1800" b="1" dirty="0">
                <a:cs typeface="Times New Roman" panose="02020603050405020304" pitchFamily="18" charset="0"/>
              </a:rPr>
              <a:t>    	Audio Interchange File Format</a:t>
            </a:r>
          </a:p>
          <a:p>
            <a:pPr marL="600075" lvl="1" indent="0">
              <a:buNone/>
            </a:pPr>
            <a:r>
              <a:rPr lang="en-US" altLang="en-US" sz="1800" b="1" dirty="0">
                <a:cs typeface="Times New Roman" panose="02020603050405020304" pitchFamily="18" charset="0"/>
              </a:rPr>
              <a:t>.mid    	Musical Instrument Digital Interface (MIDI)</a:t>
            </a:r>
          </a:p>
          <a:p>
            <a:pPr marL="600075" lvl="1" indent="0">
              <a:buNone/>
            </a:pPr>
            <a:r>
              <a:rPr lang="en-US" altLang="en-US" sz="1800" b="1" dirty="0">
                <a:cs typeface="Times New Roman" panose="02020603050405020304" pitchFamily="18" charset="0"/>
              </a:rPr>
              <a:t>.au    	Sun UNIX sound file</a:t>
            </a:r>
          </a:p>
          <a:p>
            <a:pPr marL="600075" lvl="1" indent="0">
              <a:buNone/>
            </a:pPr>
            <a:r>
              <a:rPr lang="en-US" altLang="en-US" sz="1800" b="1" dirty="0">
                <a:cs typeface="Times New Roman" panose="02020603050405020304" pitchFamily="18" charset="0"/>
              </a:rPr>
              <a:t>.mp3    	MPEG-1 Audio Layer-3</a:t>
            </a:r>
          </a:p>
          <a:p>
            <a:pPr marL="600075" lvl="1" indent="0">
              <a:buNone/>
            </a:pPr>
            <a:r>
              <a:rPr lang="en-US" altLang="en-US" sz="1800" b="1" dirty="0">
                <a:cs typeface="Times New Roman" panose="02020603050405020304" pitchFamily="18" charset="0"/>
              </a:rPr>
              <a:t>.</a:t>
            </a:r>
            <a:r>
              <a:rPr lang="en-US" altLang="en-US" sz="1800" b="1" dirty="0" err="1">
                <a:cs typeface="Times New Roman" panose="02020603050405020304" pitchFamily="18" charset="0"/>
              </a:rPr>
              <a:t>ogg</a:t>
            </a:r>
            <a:r>
              <a:rPr lang="en-US" altLang="en-US" sz="1800" b="1" dirty="0">
                <a:cs typeface="Times New Roman" panose="02020603050405020304" pitchFamily="18" charset="0"/>
              </a:rPr>
              <a:t>	</a:t>
            </a:r>
            <a:r>
              <a:rPr lang="en-US" altLang="en-US" sz="1800" b="1" dirty="0" err="1" smtClean="0">
                <a:cs typeface="Times New Roman" panose="02020603050405020304" pitchFamily="18" charset="0"/>
              </a:rPr>
              <a:t>Ogg</a:t>
            </a:r>
            <a:r>
              <a:rPr lang="en-US" altLang="en-US" sz="1800" b="1" dirty="0" smtClean="0">
                <a:cs typeface="Times New Roman" panose="02020603050405020304" pitchFamily="18" charset="0"/>
              </a:rPr>
              <a:t> </a:t>
            </a:r>
            <a:r>
              <a:rPr lang="en-US" altLang="en-US" sz="1800" b="1" dirty="0" err="1">
                <a:cs typeface="Times New Roman" panose="02020603050405020304" pitchFamily="18" charset="0"/>
              </a:rPr>
              <a:t>Vorbis</a:t>
            </a:r>
            <a:r>
              <a:rPr lang="en-US" altLang="en-US" sz="1800" b="1" dirty="0">
                <a:cs typeface="Times New Roman" panose="02020603050405020304" pitchFamily="18" charset="0"/>
              </a:rPr>
              <a:t>  (open-source)</a:t>
            </a:r>
          </a:p>
          <a:p>
            <a:pPr marL="600075" lvl="1" indent="0">
              <a:buNone/>
            </a:pPr>
            <a:r>
              <a:rPr lang="en-US" altLang="en-US" sz="1800" b="1" dirty="0">
                <a:cs typeface="Times New Roman" panose="02020603050405020304" pitchFamily="18" charset="0"/>
              </a:rPr>
              <a:t>. m4a 	MPEG 4 Audio. </a:t>
            </a:r>
            <a:br>
              <a:rPr lang="en-US" altLang="en-US" sz="1800" b="1" dirty="0">
                <a:cs typeface="Times New Roman" panose="02020603050405020304" pitchFamily="18" charset="0"/>
              </a:rPr>
            </a:br>
            <a:r>
              <a:rPr lang="en-US" altLang="en-US" sz="1800" b="1" dirty="0">
                <a:cs typeface="Times New Roman" panose="02020603050405020304" pitchFamily="18" charset="0"/>
              </a:rPr>
              <a:t>		This audio-only MPEG-4 format is   </a:t>
            </a:r>
            <a:br>
              <a:rPr lang="en-US" altLang="en-US" sz="1800" b="1" dirty="0">
                <a:cs typeface="Times New Roman" panose="02020603050405020304" pitchFamily="18" charset="0"/>
              </a:rPr>
            </a:br>
            <a:r>
              <a:rPr lang="en-US" altLang="en-US" sz="1800" b="1" dirty="0">
                <a:cs typeface="Times New Roman" panose="02020603050405020304" pitchFamily="18" charset="0"/>
              </a:rPr>
              <a:t>                      </a:t>
            </a:r>
            <a:r>
              <a:rPr lang="en-US" altLang="en-US" sz="1800" b="1" dirty="0" smtClean="0">
                <a:cs typeface="Times New Roman" panose="02020603050405020304" pitchFamily="18" charset="0"/>
              </a:rPr>
              <a:t>  supported </a:t>
            </a:r>
            <a:r>
              <a:rPr lang="en-US" altLang="en-US" sz="1800" b="1" dirty="0">
                <a:cs typeface="Times New Roman" panose="02020603050405020304" pitchFamily="18" charset="0"/>
              </a:rPr>
              <a:t>by </a:t>
            </a:r>
            <a:r>
              <a:rPr lang="en-US" altLang="en-US" sz="1800" b="1" dirty="0" err="1">
                <a:cs typeface="Times New Roman" panose="02020603050405020304" pitchFamily="18" charset="0"/>
              </a:rPr>
              <a:t>Quicktime</a:t>
            </a:r>
            <a:r>
              <a:rPr lang="en-US" altLang="en-US" sz="1800" b="1" dirty="0">
                <a:cs typeface="Times New Roman" panose="02020603050405020304" pitchFamily="18" charset="0"/>
              </a:rPr>
              <a:t>, iTunes, and iPods.</a:t>
            </a:r>
          </a:p>
          <a:p>
            <a:pPr marL="365125" indent="-282575">
              <a:buFont typeface="Wingdings 2" panose="05020102010507070707" pitchFamily="18" charset="2"/>
              <a:buChar char=""/>
            </a:pPr>
            <a:r>
              <a:rPr lang="en-US" altLang="en-US" sz="1800" b="1" dirty="0">
                <a:solidFill>
                  <a:schemeClr val="tx2">
                    <a:satMod val="130000"/>
                  </a:schemeClr>
                </a:solidFill>
              </a:rPr>
              <a:t>Common Video File Types</a:t>
            </a:r>
          </a:p>
          <a:p>
            <a:pPr marL="517525" lvl="1" indent="0">
              <a:buNone/>
              <a:defRPr/>
            </a:pPr>
            <a:r>
              <a:rPr lang="en-US" altLang="en-US" sz="1800" b="1" dirty="0">
                <a:solidFill>
                  <a:schemeClr val="tx1">
                    <a:lumMod val="75000"/>
                    <a:lumOff val="25000"/>
                  </a:schemeClr>
                </a:solidFill>
                <a:cs typeface="Times New Roman" panose="02020603050405020304" pitchFamily="18" charset="0"/>
              </a:rPr>
              <a:t>.</a:t>
            </a:r>
            <a:r>
              <a:rPr lang="en-US" altLang="en-US" sz="1800" b="1" dirty="0" err="1">
                <a:solidFill>
                  <a:schemeClr val="tx1">
                    <a:lumMod val="75000"/>
                    <a:lumOff val="25000"/>
                  </a:schemeClr>
                </a:solidFill>
                <a:cs typeface="Times New Roman" panose="02020603050405020304" pitchFamily="18" charset="0"/>
              </a:rPr>
              <a:t>mov</a:t>
            </a:r>
            <a:r>
              <a:rPr lang="en-US" altLang="en-US" sz="1800" b="1" dirty="0">
                <a:solidFill>
                  <a:schemeClr val="tx1">
                    <a:lumMod val="75000"/>
                    <a:lumOff val="25000"/>
                  </a:schemeClr>
                </a:solidFill>
                <a:cs typeface="Times New Roman" panose="02020603050405020304" pitchFamily="18" charset="0"/>
              </a:rPr>
              <a:t>	</a:t>
            </a:r>
            <a:r>
              <a:rPr lang="en-US" altLang="en-US" sz="1800" b="1" dirty="0" err="1" smtClean="0">
                <a:solidFill>
                  <a:schemeClr val="tx1">
                    <a:lumMod val="75000"/>
                    <a:lumOff val="25000"/>
                  </a:schemeClr>
                </a:solidFill>
                <a:cs typeface="Times New Roman" panose="02020603050405020304" pitchFamily="18" charset="0"/>
              </a:rPr>
              <a:t>Quicktime</a:t>
            </a:r>
            <a:endParaRPr lang="en-US" altLang="en-US" sz="1800" b="1" dirty="0">
              <a:solidFill>
                <a:schemeClr val="tx1">
                  <a:lumMod val="75000"/>
                  <a:lumOff val="25000"/>
                </a:schemeClr>
              </a:solidFill>
              <a:cs typeface="Times New Roman" panose="02020603050405020304" pitchFamily="18" charset="0"/>
            </a:endParaRPr>
          </a:p>
          <a:p>
            <a:pPr marL="517525" lvl="1" indent="0">
              <a:buNone/>
              <a:defRPr/>
            </a:pPr>
            <a:r>
              <a:rPr lang="en-US" altLang="en-US" sz="1800" b="1" dirty="0">
                <a:solidFill>
                  <a:schemeClr val="tx1">
                    <a:lumMod val="75000"/>
                    <a:lumOff val="25000"/>
                  </a:schemeClr>
                </a:solidFill>
                <a:cs typeface="Times New Roman" panose="02020603050405020304" pitchFamily="18" charset="0"/>
              </a:rPr>
              <a:t>.</a:t>
            </a:r>
            <a:r>
              <a:rPr lang="en-US" altLang="en-US" sz="1800" b="1" dirty="0" err="1">
                <a:solidFill>
                  <a:schemeClr val="tx1">
                    <a:lumMod val="75000"/>
                    <a:lumOff val="25000"/>
                  </a:schemeClr>
                </a:solidFill>
                <a:cs typeface="Times New Roman" panose="02020603050405020304" pitchFamily="18" charset="0"/>
              </a:rPr>
              <a:t>avi</a:t>
            </a:r>
            <a:r>
              <a:rPr lang="en-US" altLang="en-US" sz="1800" b="1" dirty="0">
                <a:solidFill>
                  <a:schemeClr val="tx1">
                    <a:lumMod val="75000"/>
                    <a:lumOff val="25000"/>
                  </a:schemeClr>
                </a:solidFill>
                <a:cs typeface="Times New Roman" panose="02020603050405020304" pitchFamily="18" charset="0"/>
              </a:rPr>
              <a:t>    	</a:t>
            </a:r>
            <a:r>
              <a:rPr lang="en-US" altLang="en-US" sz="1800" b="1" dirty="0" smtClean="0">
                <a:solidFill>
                  <a:schemeClr val="tx1">
                    <a:lumMod val="75000"/>
                    <a:lumOff val="25000"/>
                  </a:schemeClr>
                </a:solidFill>
                <a:cs typeface="Times New Roman" panose="02020603050405020304" pitchFamily="18" charset="0"/>
              </a:rPr>
              <a:t>Microsoft </a:t>
            </a:r>
            <a:r>
              <a:rPr lang="en-US" altLang="en-US" sz="1800" b="1" dirty="0">
                <a:solidFill>
                  <a:schemeClr val="tx1">
                    <a:lumMod val="75000"/>
                    <a:lumOff val="25000"/>
                  </a:schemeClr>
                </a:solidFill>
                <a:cs typeface="Times New Roman" panose="02020603050405020304" pitchFamily="18" charset="0"/>
              </a:rPr>
              <a:t>Audio Video Interleaved</a:t>
            </a:r>
          </a:p>
          <a:p>
            <a:pPr marL="517525" lvl="1" indent="0">
              <a:buNone/>
              <a:defRPr/>
            </a:pPr>
            <a:r>
              <a:rPr lang="en-US" altLang="en-US" sz="1800" b="1" dirty="0">
                <a:solidFill>
                  <a:schemeClr val="tx1">
                    <a:lumMod val="75000"/>
                    <a:lumOff val="25000"/>
                  </a:schemeClr>
                </a:solidFill>
                <a:cs typeface="Times New Roman" panose="02020603050405020304" pitchFamily="18" charset="0"/>
              </a:rPr>
              <a:t>.</a:t>
            </a:r>
            <a:r>
              <a:rPr lang="en-US" altLang="en-US" sz="1800" b="1" dirty="0" err="1">
                <a:solidFill>
                  <a:schemeClr val="tx1">
                    <a:lumMod val="75000"/>
                    <a:lumOff val="25000"/>
                  </a:schemeClr>
                </a:solidFill>
                <a:cs typeface="Times New Roman" panose="02020603050405020304" pitchFamily="18" charset="0"/>
              </a:rPr>
              <a:t>wmv</a:t>
            </a:r>
            <a:r>
              <a:rPr lang="en-US" altLang="en-US" sz="1800" b="1" dirty="0">
                <a:solidFill>
                  <a:schemeClr val="tx1">
                    <a:lumMod val="75000"/>
                    <a:lumOff val="25000"/>
                  </a:schemeClr>
                </a:solidFill>
                <a:cs typeface="Times New Roman" panose="02020603050405020304" pitchFamily="18" charset="0"/>
              </a:rPr>
              <a:t>	</a:t>
            </a:r>
            <a:r>
              <a:rPr lang="en-US" altLang="en-US" sz="1800" b="1" dirty="0" smtClean="0">
                <a:solidFill>
                  <a:schemeClr val="tx1">
                    <a:lumMod val="75000"/>
                    <a:lumOff val="25000"/>
                  </a:schemeClr>
                </a:solidFill>
                <a:cs typeface="Times New Roman" panose="02020603050405020304" pitchFamily="18" charset="0"/>
              </a:rPr>
              <a:t>Windows </a:t>
            </a:r>
            <a:r>
              <a:rPr lang="en-US" altLang="en-US" sz="1800" b="1" dirty="0">
                <a:solidFill>
                  <a:schemeClr val="tx1">
                    <a:lumMod val="75000"/>
                    <a:lumOff val="25000"/>
                  </a:schemeClr>
                </a:solidFill>
                <a:cs typeface="Times New Roman" panose="02020603050405020304" pitchFamily="18" charset="0"/>
              </a:rPr>
              <a:t>Media File</a:t>
            </a:r>
          </a:p>
          <a:p>
            <a:pPr marL="517525" lvl="1" indent="0">
              <a:buNone/>
              <a:defRPr/>
            </a:pPr>
            <a:r>
              <a:rPr lang="en-US" altLang="en-US" sz="1800" b="1" dirty="0">
                <a:solidFill>
                  <a:schemeClr val="tx1">
                    <a:lumMod val="75000"/>
                    <a:lumOff val="25000"/>
                  </a:schemeClr>
                </a:solidFill>
              </a:rPr>
              <a:t>.</a:t>
            </a:r>
            <a:r>
              <a:rPr lang="en-US" altLang="en-US" sz="1800" b="1" dirty="0" err="1">
                <a:solidFill>
                  <a:schemeClr val="tx1">
                    <a:lumMod val="75000"/>
                    <a:lumOff val="25000"/>
                  </a:schemeClr>
                </a:solidFill>
              </a:rPr>
              <a:t>flv</a:t>
            </a:r>
            <a:r>
              <a:rPr lang="en-US" altLang="en-US" sz="1800" b="1" dirty="0">
                <a:solidFill>
                  <a:schemeClr val="tx1">
                    <a:lumMod val="75000"/>
                    <a:lumOff val="25000"/>
                  </a:schemeClr>
                </a:solidFill>
              </a:rPr>
              <a:t> 		Flash Video File</a:t>
            </a:r>
          </a:p>
          <a:p>
            <a:pPr marL="517525" lvl="1" indent="0">
              <a:buNone/>
              <a:defRPr/>
            </a:pPr>
            <a:r>
              <a:rPr lang="en-US" altLang="en-US" sz="1800" b="1" dirty="0">
                <a:solidFill>
                  <a:schemeClr val="tx1">
                    <a:lumMod val="75000"/>
                    <a:lumOff val="25000"/>
                  </a:schemeClr>
                </a:solidFill>
                <a:cs typeface="Times New Roman" panose="02020603050405020304" pitchFamily="18" charset="0"/>
              </a:rPr>
              <a:t>.mpg	</a:t>
            </a:r>
            <a:r>
              <a:rPr lang="en-US" altLang="en-US" sz="1800" b="1" dirty="0" smtClean="0">
                <a:solidFill>
                  <a:schemeClr val="tx1">
                    <a:lumMod val="75000"/>
                    <a:lumOff val="25000"/>
                  </a:schemeClr>
                </a:solidFill>
                <a:cs typeface="Times New Roman" panose="02020603050405020304" pitchFamily="18" charset="0"/>
              </a:rPr>
              <a:t>MPEG </a:t>
            </a:r>
            <a:r>
              <a:rPr lang="en-US" altLang="en-US" sz="1800" b="1" dirty="0">
                <a:solidFill>
                  <a:schemeClr val="tx1">
                    <a:lumMod val="75000"/>
                    <a:lumOff val="25000"/>
                  </a:schemeClr>
                </a:solidFill>
                <a:cs typeface="Times New Roman" panose="02020603050405020304" pitchFamily="18" charset="0"/>
              </a:rPr>
              <a:t>(Motion Picture Experts Group)</a:t>
            </a:r>
          </a:p>
          <a:p>
            <a:pPr marL="517525" lvl="1" indent="0">
              <a:buNone/>
              <a:defRPr/>
            </a:pPr>
            <a:r>
              <a:rPr lang="en-US" altLang="en-US" sz="1800" b="1" dirty="0">
                <a:solidFill>
                  <a:schemeClr val="tx1">
                    <a:lumMod val="75000"/>
                    <a:lumOff val="25000"/>
                  </a:schemeClr>
                </a:solidFill>
                <a:cs typeface="Times New Roman" panose="02020603050405020304" pitchFamily="18" charset="0"/>
              </a:rPr>
              <a:t>.m4v  .mp4 </a:t>
            </a:r>
            <a:r>
              <a:rPr lang="en-US" altLang="en-US" sz="1800" b="1" dirty="0" smtClean="0">
                <a:solidFill>
                  <a:schemeClr val="tx1">
                    <a:lumMod val="75000"/>
                    <a:lumOff val="25000"/>
                  </a:schemeClr>
                </a:solidFill>
                <a:cs typeface="Times New Roman" panose="02020603050405020304" pitchFamily="18" charset="0"/>
              </a:rPr>
              <a:t>	(</a:t>
            </a:r>
            <a:r>
              <a:rPr lang="en-US" altLang="en-US" sz="1800" b="1" dirty="0">
                <a:solidFill>
                  <a:schemeClr val="tx1">
                    <a:lumMod val="75000"/>
                    <a:lumOff val="25000"/>
                  </a:schemeClr>
                </a:solidFill>
                <a:cs typeface="Times New Roman" panose="02020603050405020304" pitchFamily="18" charset="0"/>
              </a:rPr>
              <a:t>MPEG-4)</a:t>
            </a:r>
          </a:p>
          <a:p>
            <a:pPr marL="517525" lvl="1" indent="0">
              <a:buNone/>
              <a:defRPr/>
            </a:pPr>
            <a:r>
              <a:rPr lang="en-US" altLang="en-US" sz="1800" b="1" dirty="0">
                <a:solidFill>
                  <a:schemeClr val="tx1">
                    <a:lumMod val="75000"/>
                    <a:lumOff val="25000"/>
                  </a:schemeClr>
                </a:solidFill>
                <a:cs typeface="Times New Roman" panose="02020603050405020304" pitchFamily="18" charset="0"/>
              </a:rPr>
              <a:t>.</a:t>
            </a:r>
            <a:r>
              <a:rPr lang="en-US" altLang="en-US" sz="1800" b="1" dirty="0" err="1">
                <a:solidFill>
                  <a:schemeClr val="tx1">
                    <a:lumMod val="75000"/>
                    <a:lumOff val="25000"/>
                  </a:schemeClr>
                </a:solidFill>
                <a:cs typeface="Times New Roman" panose="02020603050405020304" pitchFamily="18" charset="0"/>
              </a:rPr>
              <a:t>ogv</a:t>
            </a:r>
            <a:r>
              <a:rPr lang="en-US" altLang="en-US" sz="1800" b="1" dirty="0">
                <a:solidFill>
                  <a:schemeClr val="tx1">
                    <a:lumMod val="75000"/>
                    <a:lumOff val="25000"/>
                  </a:schemeClr>
                </a:solidFill>
                <a:cs typeface="Times New Roman" panose="02020603050405020304" pitchFamily="18" charset="0"/>
              </a:rPr>
              <a:t>       	</a:t>
            </a:r>
            <a:r>
              <a:rPr lang="en-US" altLang="en-US" sz="1800" b="1" dirty="0" err="1">
                <a:solidFill>
                  <a:schemeClr val="tx1">
                    <a:lumMod val="75000"/>
                    <a:lumOff val="25000"/>
                  </a:schemeClr>
                </a:solidFill>
                <a:cs typeface="Times New Roman" panose="02020603050405020304" pitchFamily="18" charset="0"/>
              </a:rPr>
              <a:t>Ogg</a:t>
            </a:r>
            <a:r>
              <a:rPr lang="en-US" altLang="en-US" sz="1800" b="1" dirty="0">
                <a:solidFill>
                  <a:schemeClr val="tx1">
                    <a:lumMod val="75000"/>
                    <a:lumOff val="25000"/>
                  </a:schemeClr>
                </a:solidFill>
                <a:cs typeface="Times New Roman" panose="02020603050405020304" pitchFamily="18" charset="0"/>
              </a:rPr>
              <a:t> Theora (open-source)</a:t>
            </a:r>
          </a:p>
          <a:p>
            <a:pPr marL="517525" lvl="1" indent="0">
              <a:buNone/>
              <a:defRPr/>
            </a:pPr>
            <a:r>
              <a:rPr lang="en-US" altLang="en-US" sz="1800" b="1" dirty="0">
                <a:solidFill>
                  <a:schemeClr val="tx1">
                    <a:lumMod val="75000"/>
                    <a:lumOff val="25000"/>
                  </a:schemeClr>
                </a:solidFill>
                <a:cs typeface="Times New Roman" panose="02020603050405020304" pitchFamily="18" charset="0"/>
              </a:rPr>
              <a:t>.</a:t>
            </a:r>
            <a:r>
              <a:rPr lang="en-US" altLang="en-US" sz="1800" b="1" dirty="0" err="1">
                <a:solidFill>
                  <a:schemeClr val="tx1">
                    <a:lumMod val="75000"/>
                    <a:lumOff val="25000"/>
                  </a:schemeClr>
                </a:solidFill>
                <a:cs typeface="Times New Roman" panose="02020603050405020304" pitchFamily="18" charset="0"/>
              </a:rPr>
              <a:t>webm</a:t>
            </a:r>
            <a:r>
              <a:rPr lang="en-US" altLang="en-US" sz="1800" b="1" dirty="0">
                <a:solidFill>
                  <a:schemeClr val="tx1">
                    <a:lumMod val="75000"/>
                    <a:lumOff val="25000"/>
                  </a:schemeClr>
                </a:solidFill>
                <a:cs typeface="Times New Roman" panose="02020603050405020304" pitchFamily="18" charset="0"/>
              </a:rPr>
              <a:t>	VP8 codec (open video format, free)</a:t>
            </a:r>
          </a:p>
        </p:txBody>
      </p:sp>
      <p:sp>
        <p:nvSpPr>
          <p:cNvPr id="19461" name="Rectangle 6"/>
          <p:cNvSpPr>
            <a:spLocks noChangeArrowheads="1"/>
          </p:cNvSpPr>
          <p:nvPr/>
        </p:nvSpPr>
        <p:spPr bwMode="auto">
          <a:xfrm>
            <a:off x="3519488" y="2600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07867915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026"/>
          <p:cNvSpPr>
            <a:spLocks noGrp="1" noChangeArrowheads="1"/>
          </p:cNvSpPr>
          <p:nvPr>
            <p:ph type="title"/>
          </p:nvPr>
        </p:nvSpPr>
        <p:spPr>
          <a:xfrm>
            <a:off x="381000" y="304800"/>
            <a:ext cx="7315200" cy="387798"/>
          </a:xfrm>
        </p:spPr>
        <p:txBody>
          <a:bodyPr/>
          <a:lstStyle/>
          <a:p>
            <a:pPr fontAlgn="auto">
              <a:spcAft>
                <a:spcPts val="0"/>
              </a:spcAft>
              <a:defRPr/>
            </a:pPr>
            <a:r>
              <a:rPr lang="en-US" dirty="0">
                <a:solidFill>
                  <a:schemeClr val="tx2">
                    <a:satMod val="130000"/>
                  </a:schemeClr>
                </a:solidFill>
              </a:rPr>
              <a:t>Copyright Issues</a:t>
            </a:r>
          </a:p>
        </p:txBody>
      </p:sp>
      <p:sp>
        <p:nvSpPr>
          <p:cNvPr id="23555" name="Rectangle 1027"/>
          <p:cNvSpPr>
            <a:spLocks noGrp="1" noChangeArrowheads="1"/>
          </p:cNvSpPr>
          <p:nvPr>
            <p:ph idx="1"/>
          </p:nvPr>
        </p:nvSpPr>
        <p:spPr>
          <a:xfrm>
            <a:off x="533400" y="990600"/>
            <a:ext cx="7415212" cy="2215991"/>
          </a:xfrm>
        </p:spPr>
        <p:txBody>
          <a:bodyPr/>
          <a:lstStyle/>
          <a:p>
            <a:pPr>
              <a:buFont typeface="Arial" panose="020B0604020202020204" pitchFamily="34" charset="0"/>
              <a:buChar char="•"/>
            </a:pPr>
            <a:r>
              <a:rPr lang="en-US" altLang="en-US" sz="1800" b="1">
                <a:cs typeface="Times New Roman" panose="02020603050405020304" pitchFamily="18" charset="0"/>
              </a:rPr>
              <a:t>Only publish web pages, images, and other media that you have personally created or have obtained the rights or license to use.</a:t>
            </a:r>
          </a:p>
          <a:p>
            <a:pPr>
              <a:buFont typeface="Arial" panose="020B0604020202020204" pitchFamily="34" charset="0"/>
              <a:buChar char="•"/>
            </a:pPr>
            <a:r>
              <a:rPr lang="en-US" altLang="en-US" sz="1800" b="1" dirty="0">
                <a:cs typeface="Times New Roman" panose="02020603050405020304" pitchFamily="18" charset="0"/>
              </a:rPr>
              <a:t>Ask permission to use media created by another person instead of simply “grabbing” it. </a:t>
            </a:r>
          </a:p>
          <a:p>
            <a:pPr>
              <a:buFont typeface="Arial" panose="020B0604020202020204" pitchFamily="34" charset="0"/>
              <a:buChar char="•"/>
            </a:pPr>
            <a:r>
              <a:rPr lang="en-US" altLang="en-US" sz="1800" b="1" dirty="0">
                <a:cs typeface="Times New Roman" panose="02020603050405020304" pitchFamily="18" charset="0"/>
              </a:rPr>
              <a:t>All work (including web pages) are automatically copyrighted even if there is not copyright mark or date.</a:t>
            </a:r>
          </a:p>
          <a:p>
            <a:pPr>
              <a:buFont typeface="Arial" panose="020B0604020202020204" pitchFamily="34" charset="0"/>
              <a:buChar char="•"/>
            </a:pPr>
            <a:r>
              <a:rPr lang="en-US" altLang="en-US" sz="1800" b="1" dirty="0">
                <a:cs typeface="Times New Roman" panose="02020603050405020304" pitchFamily="18" charset="0"/>
              </a:rPr>
              <a:t>Fair Use Clause of the Copyright Act</a:t>
            </a:r>
          </a:p>
          <a:p>
            <a:pPr>
              <a:buFont typeface="Arial" panose="020B0604020202020204" pitchFamily="34" charset="0"/>
              <a:buChar char="•"/>
            </a:pPr>
            <a:r>
              <a:rPr lang="en-US" altLang="en-US" sz="1800" b="1" dirty="0">
                <a:cs typeface="Times New Roman" panose="02020603050405020304" pitchFamily="18" charset="0"/>
              </a:rPr>
              <a:t>Creative Commons – A new  approach to copyright</a:t>
            </a:r>
          </a:p>
        </p:txBody>
      </p:sp>
      <p:sp>
        <p:nvSpPr>
          <p:cNvPr id="23557" name="Rectangle 1029"/>
          <p:cNvSpPr>
            <a:spLocks noChangeArrowheads="1"/>
          </p:cNvSpPr>
          <p:nvPr/>
        </p:nvSpPr>
        <p:spPr bwMode="auto">
          <a:xfrm>
            <a:off x="3548063" y="30908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
        <p:nvSpPr>
          <p:cNvPr id="23558" name="Rectangle 1031"/>
          <p:cNvSpPr>
            <a:spLocks noChangeArrowheads="1"/>
          </p:cNvSpPr>
          <p:nvPr/>
        </p:nvSpPr>
        <p:spPr bwMode="auto">
          <a:xfrm>
            <a:off x="1914525"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3977745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fontAlgn="auto">
              <a:spcAft>
                <a:spcPts val="0"/>
              </a:spcAft>
              <a:defRPr/>
            </a:pPr>
            <a:r>
              <a:rPr lang="en-US" dirty="0">
                <a:solidFill>
                  <a:schemeClr val="tx2">
                    <a:satMod val="130000"/>
                  </a:schemeClr>
                </a:solidFill>
              </a:rPr>
              <a:t>Hands-On Practice 11.1 Podcast (mp3)</a:t>
            </a:r>
          </a:p>
        </p:txBody>
      </p:sp>
      <p:pic>
        <p:nvPicPr>
          <p:cNvPr id="3" name="Picture 2"/>
          <p:cNvPicPr>
            <a:picLocks noChangeAspect="1"/>
          </p:cNvPicPr>
          <p:nvPr/>
        </p:nvPicPr>
        <p:blipFill>
          <a:blip r:embed="rId3"/>
          <a:stretch>
            <a:fillRect/>
          </a:stretch>
        </p:blipFill>
        <p:spPr>
          <a:xfrm>
            <a:off x="1600200" y="744986"/>
            <a:ext cx="6141392" cy="5103709"/>
          </a:xfrm>
          <a:prstGeom prst="rect">
            <a:avLst/>
          </a:prstGeom>
        </p:spPr>
      </p:pic>
      <p:sp>
        <p:nvSpPr>
          <p:cNvPr id="4" name="Rectangle 3"/>
          <p:cNvSpPr/>
          <p:nvPr/>
        </p:nvSpPr>
        <p:spPr>
          <a:xfrm>
            <a:off x="753532" y="5838457"/>
            <a:ext cx="8390467" cy="954107"/>
          </a:xfrm>
          <a:prstGeom prst="rect">
            <a:avLst/>
          </a:prstGeom>
        </p:spPr>
        <p:txBody>
          <a:bodyPr wrap="square">
            <a:spAutoFit/>
          </a:bodyPr>
          <a:lstStyle/>
          <a:p>
            <a:pPr marL="384048" lvl="1" indent="-182880" fontAlgn="auto">
              <a:buFont typeface="Calibri" panose="020F0502020204030204" pitchFamily="34" charset="0"/>
              <a:buNone/>
              <a:defRPr/>
            </a:pPr>
            <a:r>
              <a:rPr lang="en-US" altLang="en-US" sz="1400" dirty="0">
                <a:solidFill>
                  <a:schemeClr val="tx1">
                    <a:lumMod val="75000"/>
                    <a:lumOff val="25000"/>
                  </a:schemeClr>
                </a:solidFill>
                <a:latin typeface="+mn-lt"/>
                <a:cs typeface="Times New Roman" panose="02020603050405020304" pitchFamily="18" charset="0"/>
              </a:rPr>
              <a:t>&lt;h1&gt;Web Design Podcast&lt;/h1&gt;</a:t>
            </a:r>
          </a:p>
          <a:p>
            <a:pPr marL="384048" lvl="1" indent="-182880" fontAlgn="auto">
              <a:buFont typeface="Calibri" panose="020F0502020204030204" pitchFamily="34" charset="0"/>
              <a:buNone/>
              <a:defRPr/>
            </a:pPr>
            <a:r>
              <a:rPr lang="en-US" altLang="en-US" sz="1400" dirty="0">
                <a:solidFill>
                  <a:schemeClr val="tx1">
                    <a:lumMod val="75000"/>
                    <a:lumOff val="25000"/>
                  </a:schemeClr>
                </a:solidFill>
                <a:latin typeface="+mn-lt"/>
                <a:cs typeface="Times New Roman" panose="02020603050405020304" pitchFamily="18" charset="0"/>
              </a:rPr>
              <a:t>&lt;div&gt;&lt;a </a:t>
            </a:r>
            <a:r>
              <a:rPr lang="en-US" altLang="en-US" sz="1400" dirty="0" err="1">
                <a:solidFill>
                  <a:schemeClr val="tx1">
                    <a:lumMod val="75000"/>
                    <a:lumOff val="25000"/>
                  </a:schemeClr>
                </a:solidFill>
                <a:latin typeface="+mn-lt"/>
                <a:cs typeface="Times New Roman" panose="02020603050405020304" pitchFamily="18" charset="0"/>
              </a:rPr>
              <a:t>href</a:t>
            </a:r>
            <a:r>
              <a:rPr lang="en-US" altLang="en-US" sz="1400" dirty="0">
                <a:solidFill>
                  <a:schemeClr val="tx1">
                    <a:lumMod val="75000"/>
                    <a:lumOff val="25000"/>
                  </a:schemeClr>
                </a:solidFill>
                <a:latin typeface="+mn-lt"/>
                <a:cs typeface="Times New Roman" panose="02020603050405020304" pitchFamily="18" charset="0"/>
              </a:rPr>
              <a:t>="podcast.mp3" title="Web Design Podcast &amp;amp; Episode 1"&gt;Podcast Episode 1&lt;/a&gt; (MP3)&lt;/div&gt;</a:t>
            </a:r>
          </a:p>
          <a:p>
            <a:pPr marL="384048" lvl="1" indent="-182880" fontAlgn="auto">
              <a:buFont typeface="Calibri" panose="020F0502020204030204" pitchFamily="34" charset="0"/>
              <a:buNone/>
              <a:defRPr/>
            </a:pPr>
            <a:r>
              <a:rPr lang="en-US" altLang="en-US" sz="1400" dirty="0">
                <a:solidFill>
                  <a:schemeClr val="tx1">
                    <a:lumMod val="75000"/>
                    <a:lumOff val="25000"/>
                  </a:schemeClr>
                </a:solidFill>
                <a:latin typeface="+mn-lt"/>
                <a:cs typeface="Times New Roman" panose="02020603050405020304" pitchFamily="18" charset="0"/>
              </a:rPr>
              <a:t>&lt;div&gt;&lt;a </a:t>
            </a:r>
            <a:r>
              <a:rPr lang="en-US" altLang="en-US" sz="1400" dirty="0" err="1">
                <a:solidFill>
                  <a:schemeClr val="tx1">
                    <a:lumMod val="75000"/>
                    <a:lumOff val="25000"/>
                  </a:schemeClr>
                </a:solidFill>
                <a:latin typeface="+mn-lt"/>
                <a:cs typeface="Times New Roman" panose="02020603050405020304" pitchFamily="18" charset="0"/>
              </a:rPr>
              <a:t>href</a:t>
            </a:r>
            <a:r>
              <a:rPr lang="en-US" altLang="en-US" sz="1400" dirty="0">
                <a:solidFill>
                  <a:schemeClr val="tx1">
                    <a:lumMod val="75000"/>
                    <a:lumOff val="25000"/>
                  </a:schemeClr>
                </a:solidFill>
                <a:latin typeface="+mn-lt"/>
                <a:cs typeface="Times New Roman" panose="02020603050405020304" pitchFamily="18" charset="0"/>
              </a:rPr>
              <a:t>="</a:t>
            </a:r>
            <a:r>
              <a:rPr lang="en-US" altLang="en-US" sz="1400" dirty="0" err="1">
                <a:solidFill>
                  <a:schemeClr val="tx1">
                    <a:lumMod val="75000"/>
                    <a:lumOff val="25000"/>
                  </a:schemeClr>
                </a:solidFill>
                <a:latin typeface="+mn-lt"/>
                <a:cs typeface="Times New Roman" panose="02020603050405020304" pitchFamily="18" charset="0"/>
              </a:rPr>
              <a:t>podcast.txt</a:t>
            </a:r>
            <a:r>
              <a:rPr lang="en-US" altLang="en-US" sz="1400" dirty="0">
                <a:solidFill>
                  <a:schemeClr val="tx1">
                    <a:lumMod val="75000"/>
                    <a:lumOff val="25000"/>
                  </a:schemeClr>
                </a:solidFill>
                <a:latin typeface="+mn-lt"/>
                <a:cs typeface="Times New Roman" panose="02020603050405020304" pitchFamily="18" charset="0"/>
              </a:rPr>
              <a:t>"&gt;Podcast Transcript&lt;/a&gt;&lt;/div</a:t>
            </a:r>
            <a:r>
              <a:rPr lang="en-US" altLang="en-US" sz="1400" dirty="0" smtClean="0">
                <a:solidFill>
                  <a:schemeClr val="tx1">
                    <a:lumMod val="75000"/>
                    <a:lumOff val="25000"/>
                  </a:schemeClr>
                </a:solidFill>
                <a:latin typeface="+mn-lt"/>
                <a:cs typeface="Times New Roman" panose="02020603050405020304" pitchFamily="18" charset="0"/>
              </a:rPr>
              <a:t>&gt;</a:t>
            </a:r>
            <a:endParaRPr lang="en-US" altLang="en-US" sz="1400" dirty="0">
              <a:solidFill>
                <a:schemeClr val="tx1">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3495449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2">
                    <a:satMod val="130000"/>
                  </a:schemeClr>
                </a:solidFill>
              </a:rPr>
              <a:t>Multimedia &amp; Accessibility</a:t>
            </a:r>
            <a:endParaRPr lang="en-US" dirty="0">
              <a:solidFill>
                <a:schemeClr val="tx1">
                  <a:lumMod val="75000"/>
                  <a:lumOff val="25000"/>
                </a:schemeClr>
              </a:solidFill>
            </a:endParaRPr>
          </a:p>
        </p:txBody>
      </p:sp>
      <p:sp>
        <p:nvSpPr>
          <p:cNvPr id="27651" name="Content Placeholder 2"/>
          <p:cNvSpPr>
            <a:spLocks noGrp="1"/>
          </p:cNvSpPr>
          <p:nvPr>
            <p:ph idx="1"/>
          </p:nvPr>
        </p:nvSpPr>
        <p:spPr>
          <a:xfrm>
            <a:off x="533400" y="1295400"/>
            <a:ext cx="8001000" cy="4321183"/>
          </a:xfrm>
        </p:spPr>
        <p:txBody>
          <a:bodyPr/>
          <a:lstStyle/>
          <a:p>
            <a:pPr>
              <a:buFont typeface="Arial" charset="0"/>
              <a:buChar char="•"/>
            </a:pPr>
            <a:r>
              <a:rPr lang="en-US" altLang="en-US" sz="2400" b="1" dirty="0"/>
              <a:t>Provide alternate content:</a:t>
            </a:r>
          </a:p>
          <a:p>
            <a:pPr lvl="1">
              <a:buFont typeface="Wingdings" charset="2"/>
              <a:buChar char="ü"/>
            </a:pPr>
            <a:r>
              <a:rPr lang="en-US" altLang="en-US" sz="2400" b="1" dirty="0"/>
              <a:t>Transcript (for audio)</a:t>
            </a:r>
          </a:p>
          <a:p>
            <a:pPr lvl="1">
              <a:buFont typeface="Wingdings" charset="2"/>
              <a:buChar char="ü"/>
            </a:pPr>
            <a:r>
              <a:rPr lang="en-US" altLang="en-US" sz="2400" b="1" dirty="0"/>
              <a:t>Captions (for video)</a:t>
            </a:r>
          </a:p>
          <a:p>
            <a:pPr lvl="1">
              <a:buFont typeface="Wingdings" charset="2"/>
              <a:buChar char="ü"/>
            </a:pPr>
            <a:r>
              <a:rPr lang="en-US" altLang="en-US" sz="2400" b="1" dirty="0"/>
              <a:t>Text format</a:t>
            </a:r>
          </a:p>
          <a:p>
            <a:pPr>
              <a:buFont typeface="Arial" panose="020B0604020202020204" pitchFamily="34" charset="0"/>
              <a:buChar char="•"/>
            </a:pPr>
            <a:r>
              <a:rPr lang="en-US" altLang="en-US" sz="2400" b="1" dirty="0"/>
              <a:t>Provide links to plug-ins</a:t>
            </a:r>
          </a:p>
          <a:p>
            <a:pPr>
              <a:buFont typeface="Arial" panose="020B0604020202020204" pitchFamily="34" charset="0"/>
              <a:buChar char="•"/>
            </a:pPr>
            <a:r>
              <a:rPr lang="en-US" altLang="en-US" sz="2400" b="1" dirty="0"/>
              <a:t>Provide text descriptions and captions</a:t>
            </a:r>
          </a:p>
          <a:p>
            <a:pPr>
              <a:buFont typeface="Arial" panose="020B0604020202020204" pitchFamily="34" charset="0"/>
              <a:buChar char="•"/>
            </a:pPr>
            <a:r>
              <a:rPr lang="en-US" altLang="en-US" sz="2400" b="1" dirty="0"/>
              <a:t>Verify keyboard access</a:t>
            </a:r>
          </a:p>
          <a:p>
            <a:pPr>
              <a:buFont typeface="Arial" panose="020B0604020202020204" pitchFamily="34" charset="0"/>
              <a:buChar char="•"/>
            </a:pPr>
            <a:r>
              <a:rPr lang="en-US" altLang="en-US" sz="2400" b="1" dirty="0"/>
              <a:t>Check for screen flickering</a:t>
            </a:r>
          </a:p>
          <a:p>
            <a:pPr>
              <a:buFont typeface="Arial" panose="020B0604020202020204" pitchFamily="34" charset="0"/>
              <a:buChar char="•"/>
            </a:pPr>
            <a:r>
              <a:rPr lang="en-US" altLang="en-US" sz="2400" b="1" dirty="0"/>
              <a:t>Verify functionality if JavaScript is disabled</a:t>
            </a:r>
          </a:p>
          <a:p>
            <a:pPr>
              <a:buFont typeface="Arial" panose="020B0604020202020204" pitchFamily="34" charset="0"/>
              <a:buChar char="•"/>
            </a:pPr>
            <a:r>
              <a:rPr lang="en-US" altLang="en-US" sz="2400" b="1" dirty="0"/>
              <a:t>If media is used for main navigation, provide plain text links </a:t>
            </a:r>
          </a:p>
        </p:txBody>
      </p:sp>
    </p:spTree>
    <p:extLst>
      <p:ext uri="{BB962C8B-B14F-4D97-AF65-F5344CB8AC3E}">
        <p14:creationId xmlns:p14="http://schemas.microsoft.com/office/powerpoint/2010/main" val="397637139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fontAlgn="auto">
              <a:spcAft>
                <a:spcPts val="0"/>
              </a:spcAft>
              <a:defRPr/>
            </a:pPr>
            <a:r>
              <a:rPr lang="en-US">
                <a:solidFill>
                  <a:schemeClr val="tx2">
                    <a:satMod val="130000"/>
                  </a:schemeClr>
                </a:solidFill>
              </a:rPr>
              <a:t>What is Adobe Flash?</a:t>
            </a:r>
          </a:p>
        </p:txBody>
      </p:sp>
      <p:sp>
        <p:nvSpPr>
          <p:cNvPr id="23555" name="Rectangle 3"/>
          <p:cNvSpPr>
            <a:spLocks noGrp="1" noChangeArrowheads="1"/>
          </p:cNvSpPr>
          <p:nvPr>
            <p:ph idx="1"/>
          </p:nvPr>
        </p:nvSpPr>
        <p:spPr>
          <a:xfrm>
            <a:off x="381000" y="990600"/>
            <a:ext cx="8077200" cy="2895600"/>
          </a:xfrm>
        </p:spPr>
        <p:txBody>
          <a:bodyPr rtlCol="0">
            <a:normAutofit/>
          </a:bodyPr>
          <a:lstStyle/>
          <a:p>
            <a:pPr marL="292100" indent="-292100" fontAlgn="auto">
              <a:buFont typeface="Arial" panose="020B0604020202020204" pitchFamily="34" charset="0"/>
              <a:buChar char="•"/>
              <a:defRPr/>
            </a:pPr>
            <a:r>
              <a:rPr lang="en-US" altLang="en-US" sz="1800" b="1" dirty="0">
                <a:solidFill>
                  <a:schemeClr val="tx1">
                    <a:lumMod val="75000"/>
                    <a:lumOff val="25000"/>
                  </a:schemeClr>
                </a:solidFill>
                <a:cs typeface="Arial" panose="020B0604020202020204" pitchFamily="34" charset="0"/>
              </a:rPr>
              <a:t>A popular multimedia application</a:t>
            </a:r>
          </a:p>
          <a:p>
            <a:pPr marL="292100" indent="-292100" fontAlgn="auto">
              <a:buFont typeface="Arial" panose="020B0604020202020204" pitchFamily="34" charset="0"/>
              <a:buChar char="•"/>
              <a:defRPr/>
            </a:pPr>
            <a:r>
              <a:rPr lang="en-US" altLang="en-US" sz="1800" b="1" dirty="0">
                <a:solidFill>
                  <a:schemeClr val="tx1">
                    <a:lumMod val="75000"/>
                    <a:lumOff val="25000"/>
                  </a:schemeClr>
                </a:solidFill>
              </a:rPr>
              <a:t>Create multimedia which adds visual interest and interactivity to web pages</a:t>
            </a:r>
            <a:endParaRPr lang="en-US" altLang="en-US" sz="1800" b="1" dirty="0">
              <a:solidFill>
                <a:schemeClr val="tx1">
                  <a:lumMod val="75000"/>
                  <a:lumOff val="25000"/>
                </a:schemeClr>
              </a:solidFill>
              <a:cs typeface="Arial" panose="020B0604020202020204" pitchFamily="34" charset="0"/>
            </a:endParaRPr>
          </a:p>
          <a:p>
            <a:pPr marL="292100" indent="-292100" fontAlgn="auto">
              <a:buFont typeface="Arial" panose="020B0604020202020204" pitchFamily="34" charset="0"/>
              <a:buChar char="•"/>
              <a:defRPr/>
            </a:pPr>
            <a:r>
              <a:rPr lang="en-US" altLang="en-US" sz="1800" b="1" dirty="0">
                <a:solidFill>
                  <a:schemeClr val="tx1">
                    <a:lumMod val="75000"/>
                    <a:lumOff val="25000"/>
                  </a:schemeClr>
                </a:solidFill>
              </a:rPr>
              <a:t>Flash movies are saved in “.</a:t>
            </a:r>
            <a:r>
              <a:rPr lang="en-US" altLang="en-US" sz="1800" b="1" dirty="0" err="1">
                <a:solidFill>
                  <a:schemeClr val="tx1">
                    <a:lumMod val="75000"/>
                    <a:lumOff val="25000"/>
                  </a:schemeClr>
                </a:solidFill>
              </a:rPr>
              <a:t>swf</a:t>
            </a:r>
            <a:r>
              <a:rPr lang="en-US" altLang="en-US" sz="1800" b="1" dirty="0">
                <a:solidFill>
                  <a:schemeClr val="tx1">
                    <a:lumMod val="75000"/>
                    <a:lumOff val="25000"/>
                  </a:schemeClr>
                </a:solidFill>
              </a:rPr>
              <a:t>” files</a:t>
            </a:r>
          </a:p>
          <a:p>
            <a:pPr marL="292100" indent="-292100" fontAlgn="auto">
              <a:buFont typeface="Arial" panose="020B0604020202020204" pitchFamily="34" charset="0"/>
              <a:buChar char="•"/>
              <a:defRPr/>
            </a:pPr>
            <a:r>
              <a:rPr lang="en-US" altLang="en-US" sz="1800" b="1" dirty="0">
                <a:solidFill>
                  <a:schemeClr val="tx1">
                    <a:lumMod val="75000"/>
                    <a:lumOff val="25000"/>
                  </a:schemeClr>
                </a:solidFill>
              </a:rPr>
              <a:t>Perception of speedy display</a:t>
            </a:r>
          </a:p>
          <a:p>
            <a:pPr marL="292100" indent="-292100" fontAlgn="auto">
              <a:buFont typeface="Arial" panose="020B0604020202020204" pitchFamily="34" charset="0"/>
              <a:buChar char="•"/>
              <a:defRPr/>
            </a:pPr>
            <a:r>
              <a:rPr lang="en-US" altLang="en-US" sz="1800" b="1" dirty="0">
                <a:solidFill>
                  <a:schemeClr val="tx1">
                    <a:lumMod val="75000"/>
                    <a:lumOff val="25000"/>
                  </a:schemeClr>
                </a:solidFill>
              </a:rPr>
              <a:t>.</a:t>
            </a:r>
            <a:r>
              <a:rPr lang="en-US" altLang="en-US" sz="1800" b="1" dirty="0" err="1">
                <a:solidFill>
                  <a:schemeClr val="tx1">
                    <a:lumMod val="75000"/>
                    <a:lumOff val="25000"/>
                  </a:schemeClr>
                </a:solidFill>
              </a:rPr>
              <a:t>swf</a:t>
            </a:r>
            <a:r>
              <a:rPr lang="en-US" altLang="en-US" sz="1800" b="1" dirty="0">
                <a:solidFill>
                  <a:schemeClr val="tx1">
                    <a:lumMod val="75000"/>
                    <a:lumOff val="25000"/>
                  </a:schemeClr>
                </a:solidFill>
              </a:rPr>
              <a:t> files play as they download</a:t>
            </a:r>
          </a:p>
          <a:p>
            <a:pPr marL="292100" indent="-292100" fontAlgn="auto">
              <a:buFont typeface="Arial" panose="020B0604020202020204" pitchFamily="34" charset="0"/>
              <a:buChar char="•"/>
              <a:defRPr/>
            </a:pPr>
            <a:r>
              <a:rPr lang="en-US" altLang="en-US" sz="1800" b="1" dirty="0">
                <a:solidFill>
                  <a:schemeClr val="tx1">
                    <a:lumMod val="75000"/>
                    <a:lumOff val="25000"/>
                  </a:schemeClr>
                </a:solidFill>
              </a:rPr>
              <a:t>Flash Player</a:t>
            </a:r>
          </a:p>
          <a:p>
            <a:pPr marL="636588" lvl="2" indent="-292100">
              <a:buFont typeface="Arial" panose="020B0604020202020204" pitchFamily="34" charset="0"/>
              <a:buChar char="•"/>
              <a:defRPr/>
            </a:pPr>
            <a:r>
              <a:rPr lang="en-US" altLang="en-US" sz="1800" b="1" dirty="0">
                <a:solidFill>
                  <a:schemeClr val="tx1">
                    <a:lumMod val="75000"/>
                    <a:lumOff val="25000"/>
                  </a:schemeClr>
                </a:solidFill>
              </a:rPr>
              <a:t>Free browser plug-in</a:t>
            </a:r>
          </a:p>
          <a:p>
            <a:pPr marL="636588" lvl="2" indent="-292100">
              <a:buFont typeface="Arial" panose="020B0604020202020204" pitchFamily="34" charset="0"/>
              <a:buChar char="•"/>
              <a:defRPr/>
            </a:pPr>
            <a:r>
              <a:rPr lang="en-US" altLang="en-US" sz="1800" b="1" dirty="0">
                <a:solidFill>
                  <a:schemeClr val="tx1">
                    <a:lumMod val="75000"/>
                    <a:lumOff val="25000"/>
                  </a:schemeClr>
                </a:solidFill>
              </a:rPr>
              <a:t>Widely installed on desktop browsers, but not well-supported by mobile devices</a:t>
            </a:r>
          </a:p>
          <a:p>
            <a:pPr marL="91440" indent="-91440" fontAlgn="auto">
              <a:buFont typeface="Arial" panose="020B0604020202020204" pitchFamily="34" charset="0"/>
              <a:buChar char="•"/>
              <a:defRPr/>
            </a:pPr>
            <a:endParaRPr lang="en-US" altLang="en-US" sz="1800" b="1" dirty="0">
              <a:solidFill>
                <a:schemeClr val="tx1">
                  <a:lumMod val="75000"/>
                  <a:lumOff val="25000"/>
                </a:schemeClr>
              </a:solidFill>
            </a:endParaRPr>
          </a:p>
        </p:txBody>
      </p:sp>
    </p:spTree>
    <p:extLst>
      <p:ext uri="{BB962C8B-B14F-4D97-AF65-F5344CB8AC3E}">
        <p14:creationId xmlns:p14="http://schemas.microsoft.com/office/powerpoint/2010/main" val="2333617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fontAlgn="auto">
              <a:spcAft>
                <a:spcPts val="0"/>
              </a:spcAft>
              <a:defRPr/>
            </a:pPr>
            <a:r>
              <a:rPr lang="en-US" dirty="0">
                <a:solidFill>
                  <a:schemeClr val="tx2">
                    <a:satMod val="130000"/>
                  </a:schemeClr>
                </a:solidFill>
              </a:rPr>
              <a:t>Hands-On Practice 11.2 HTML5 Embed Element</a:t>
            </a:r>
          </a:p>
        </p:txBody>
      </p:sp>
      <p:pic>
        <p:nvPicPr>
          <p:cNvPr id="2" name="Picture 1"/>
          <p:cNvPicPr>
            <a:picLocks noChangeAspect="1"/>
          </p:cNvPicPr>
          <p:nvPr/>
        </p:nvPicPr>
        <p:blipFill>
          <a:blip r:embed="rId3"/>
          <a:stretch>
            <a:fillRect/>
          </a:stretch>
        </p:blipFill>
        <p:spPr>
          <a:xfrm>
            <a:off x="381000" y="838200"/>
            <a:ext cx="5008761" cy="3276600"/>
          </a:xfrm>
          <a:prstGeom prst="rect">
            <a:avLst/>
          </a:prstGeom>
        </p:spPr>
      </p:pic>
      <p:pic>
        <p:nvPicPr>
          <p:cNvPr id="5" name="Picture 4"/>
          <p:cNvPicPr>
            <a:picLocks noChangeAspect="1"/>
          </p:cNvPicPr>
          <p:nvPr/>
        </p:nvPicPr>
        <p:blipFill>
          <a:blip r:embed="rId4"/>
          <a:stretch>
            <a:fillRect/>
          </a:stretch>
        </p:blipFill>
        <p:spPr>
          <a:xfrm>
            <a:off x="381000" y="4191000"/>
            <a:ext cx="6007100" cy="2579195"/>
          </a:xfrm>
          <a:prstGeom prst="rect">
            <a:avLst/>
          </a:prstGeom>
        </p:spPr>
      </p:pic>
      <p:sp>
        <p:nvSpPr>
          <p:cNvPr id="7" name="TextBox 6"/>
          <p:cNvSpPr txBox="1"/>
          <p:nvPr/>
        </p:nvSpPr>
        <p:spPr>
          <a:xfrm>
            <a:off x="6172200" y="1676400"/>
            <a:ext cx="1905000" cy="1015663"/>
          </a:xfrm>
          <a:prstGeom prst="rect">
            <a:avLst/>
          </a:prstGeom>
          <a:solidFill>
            <a:srgbClr val="0070C0"/>
          </a:solidFill>
        </p:spPr>
        <p:txBody>
          <a:bodyPr wrap="square" rtlCol="0">
            <a:spAutoFit/>
          </a:bodyPr>
          <a:lstStyle/>
          <a:p>
            <a:r>
              <a:rPr lang="en-US" sz="1000" dirty="0">
                <a:latin typeface="+mn-lt"/>
              </a:rPr>
              <a:t>&lt;embed type="application/x-shockwave-flash" </a:t>
            </a:r>
            <a:r>
              <a:rPr lang="en-US" sz="1000" dirty="0" err="1">
                <a:latin typeface="+mn-lt"/>
              </a:rPr>
              <a:t>src</a:t>
            </a:r>
            <a:r>
              <a:rPr lang="en-US" sz="1000" dirty="0">
                <a:latin typeface="+mn-lt"/>
              </a:rPr>
              <a:t>="lighthouse.swf" quality="high" width="320" height="240" title="Door County Lighthouse Cruise"&gt;</a:t>
            </a:r>
          </a:p>
        </p:txBody>
      </p:sp>
    </p:spTree>
    <p:extLst>
      <p:ext uri="{BB962C8B-B14F-4D97-AF65-F5344CB8AC3E}">
        <p14:creationId xmlns:p14="http://schemas.microsoft.com/office/powerpoint/2010/main" val="3356768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381000" y="230188"/>
            <a:ext cx="8382000" cy="775597"/>
          </a:xfrm>
        </p:spPr>
        <p:txBody>
          <a:bodyPr/>
          <a:lstStyle/>
          <a:p>
            <a:pPr fontAlgn="auto">
              <a:spcAft>
                <a:spcPts val="0"/>
              </a:spcAft>
              <a:defRPr/>
            </a:pPr>
            <a:r>
              <a:rPr lang="en-US" dirty="0">
                <a:solidFill>
                  <a:schemeClr val="tx2">
                    <a:satMod val="130000"/>
                  </a:schemeClr>
                </a:solidFill>
              </a:rPr>
              <a:t>Hands-On Practice 11.3 </a:t>
            </a:r>
            <a:br>
              <a:rPr lang="en-US" dirty="0">
                <a:solidFill>
                  <a:schemeClr val="tx2">
                    <a:satMod val="130000"/>
                  </a:schemeClr>
                </a:solidFill>
              </a:rPr>
            </a:br>
            <a:r>
              <a:rPr lang="en-US" dirty="0">
                <a:solidFill>
                  <a:schemeClr val="tx2">
                    <a:satMod val="130000"/>
                  </a:schemeClr>
                </a:solidFill>
              </a:rPr>
              <a:t>HTML5 Audio &amp; Source Elements</a:t>
            </a:r>
          </a:p>
        </p:txBody>
      </p:sp>
      <p:pic>
        <p:nvPicPr>
          <p:cNvPr id="3" name="Picture 2"/>
          <p:cNvPicPr>
            <a:picLocks noChangeAspect="1"/>
          </p:cNvPicPr>
          <p:nvPr/>
        </p:nvPicPr>
        <p:blipFill>
          <a:blip r:embed="rId3"/>
          <a:stretch>
            <a:fillRect/>
          </a:stretch>
        </p:blipFill>
        <p:spPr>
          <a:xfrm>
            <a:off x="228600" y="1005785"/>
            <a:ext cx="5505179" cy="5638800"/>
          </a:xfrm>
          <a:prstGeom prst="rect">
            <a:avLst/>
          </a:prstGeom>
        </p:spPr>
      </p:pic>
      <p:sp>
        <p:nvSpPr>
          <p:cNvPr id="5" name="TextBox 4"/>
          <p:cNvSpPr txBox="1"/>
          <p:nvPr/>
        </p:nvSpPr>
        <p:spPr>
          <a:xfrm>
            <a:off x="6096000" y="1676400"/>
            <a:ext cx="1905000" cy="1323439"/>
          </a:xfrm>
          <a:prstGeom prst="rect">
            <a:avLst/>
          </a:prstGeom>
          <a:solidFill>
            <a:srgbClr val="0070C0"/>
          </a:solidFill>
        </p:spPr>
        <p:txBody>
          <a:bodyPr wrap="square" rtlCol="0">
            <a:spAutoFit/>
          </a:bodyPr>
          <a:lstStyle/>
          <a:p>
            <a:r>
              <a:rPr lang="en-US" sz="1000" dirty="0">
                <a:latin typeface="+mn-lt"/>
              </a:rPr>
              <a:t>&lt;audio controls="controls"&gt; &lt;source </a:t>
            </a:r>
            <a:r>
              <a:rPr lang="en-US" sz="1000" dirty="0" err="1">
                <a:latin typeface="+mn-lt"/>
              </a:rPr>
              <a:t>src</a:t>
            </a:r>
            <a:r>
              <a:rPr lang="en-US" sz="1000" dirty="0">
                <a:latin typeface="+mn-lt"/>
              </a:rPr>
              <a:t>="podcast.mp3" type="audio/mpeg"&gt; &lt;source </a:t>
            </a:r>
            <a:r>
              <a:rPr lang="en-US" sz="1000" dirty="0" err="1">
                <a:latin typeface="+mn-lt"/>
              </a:rPr>
              <a:t>src</a:t>
            </a:r>
            <a:r>
              <a:rPr lang="en-US" sz="1000" dirty="0">
                <a:latin typeface="+mn-lt"/>
              </a:rPr>
              <a:t>="podcast.ogg" type="audio/</a:t>
            </a:r>
            <a:r>
              <a:rPr lang="en-US" sz="1000" dirty="0" err="1">
                <a:latin typeface="+mn-lt"/>
              </a:rPr>
              <a:t>ogg</a:t>
            </a:r>
            <a:r>
              <a:rPr lang="en-US" sz="1000" dirty="0">
                <a:latin typeface="+mn-lt"/>
              </a:rPr>
              <a:t>"&gt; &lt;a </a:t>
            </a:r>
            <a:r>
              <a:rPr lang="en-US" sz="1000" dirty="0" err="1">
                <a:latin typeface="+mn-lt"/>
              </a:rPr>
              <a:t>href</a:t>
            </a:r>
            <a:r>
              <a:rPr lang="en-US" sz="1000" dirty="0">
                <a:latin typeface="+mn-lt"/>
              </a:rPr>
              <a:t>="podcast.mp3"&gt;Download the Podcast&lt;/a&gt; (MP3)</a:t>
            </a:r>
          </a:p>
          <a:p>
            <a:r>
              <a:rPr lang="en-US" sz="1000" dirty="0">
                <a:latin typeface="+mn-lt"/>
              </a:rPr>
              <a:t>&lt;/audio&gt;</a:t>
            </a:r>
          </a:p>
        </p:txBody>
      </p:sp>
    </p:spTree>
    <p:extLst>
      <p:ext uri="{BB962C8B-B14F-4D97-AF65-F5344CB8AC3E}">
        <p14:creationId xmlns:p14="http://schemas.microsoft.com/office/powerpoint/2010/main" val="21525652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381000" y="230188"/>
            <a:ext cx="8382000" cy="387798"/>
          </a:xfrm>
        </p:spPr>
        <p:txBody>
          <a:bodyPr/>
          <a:lstStyle/>
          <a:p>
            <a:pPr fontAlgn="auto">
              <a:spcAft>
                <a:spcPts val="0"/>
              </a:spcAft>
              <a:defRPr/>
            </a:pPr>
            <a:r>
              <a:rPr lang="en-US" dirty="0">
                <a:solidFill>
                  <a:schemeClr val="tx2">
                    <a:satMod val="130000"/>
                  </a:schemeClr>
                </a:solidFill>
              </a:rPr>
              <a:t>Hands-On Practice 11.4 HTML5 Video  on a Web Page</a:t>
            </a:r>
          </a:p>
        </p:txBody>
      </p:sp>
      <p:pic>
        <p:nvPicPr>
          <p:cNvPr id="2" name="Picture 1"/>
          <p:cNvPicPr>
            <a:picLocks noChangeAspect="1"/>
          </p:cNvPicPr>
          <p:nvPr/>
        </p:nvPicPr>
        <p:blipFill>
          <a:blip r:embed="rId3"/>
          <a:stretch>
            <a:fillRect/>
          </a:stretch>
        </p:blipFill>
        <p:spPr>
          <a:xfrm>
            <a:off x="369711" y="838200"/>
            <a:ext cx="5121025" cy="5715000"/>
          </a:xfrm>
          <a:prstGeom prst="rect">
            <a:avLst/>
          </a:prstGeom>
        </p:spPr>
      </p:pic>
      <p:sp>
        <p:nvSpPr>
          <p:cNvPr id="5" name="TextBox 4"/>
          <p:cNvSpPr txBox="1"/>
          <p:nvPr/>
        </p:nvSpPr>
        <p:spPr>
          <a:xfrm>
            <a:off x="5715000" y="1219200"/>
            <a:ext cx="2895931" cy="1323439"/>
          </a:xfrm>
          <a:prstGeom prst="rect">
            <a:avLst/>
          </a:prstGeom>
          <a:solidFill>
            <a:srgbClr val="0070C0"/>
          </a:solidFill>
        </p:spPr>
        <p:txBody>
          <a:bodyPr wrap="square" rtlCol="0">
            <a:spAutoFit/>
          </a:bodyPr>
          <a:lstStyle/>
          <a:p>
            <a:r>
              <a:rPr lang="en-US" sz="1000" dirty="0">
                <a:latin typeface="+mn-lt"/>
              </a:rPr>
              <a:t>&lt;video controls="controls" poster="lighthouse.jpg" width="320" height="240"&gt;</a:t>
            </a:r>
          </a:p>
          <a:p>
            <a:r>
              <a:rPr lang="en-US" sz="1000" dirty="0">
                <a:latin typeface="+mn-lt"/>
              </a:rPr>
              <a:t>&lt;source </a:t>
            </a:r>
            <a:r>
              <a:rPr lang="en-US" sz="1000" dirty="0" err="1">
                <a:latin typeface="+mn-lt"/>
              </a:rPr>
              <a:t>src</a:t>
            </a:r>
            <a:r>
              <a:rPr lang="en-US" sz="1000" dirty="0">
                <a:latin typeface="+mn-lt"/>
              </a:rPr>
              <a:t>="lighthouse.m4v" type="video/mp4"&gt; &lt;source </a:t>
            </a:r>
            <a:r>
              <a:rPr lang="en-US" sz="1000" dirty="0" err="1">
                <a:latin typeface="+mn-lt"/>
              </a:rPr>
              <a:t>src</a:t>
            </a:r>
            <a:r>
              <a:rPr lang="en-US" sz="1000" dirty="0">
                <a:latin typeface="+mn-lt"/>
              </a:rPr>
              <a:t>="</a:t>
            </a:r>
            <a:r>
              <a:rPr lang="en-US" sz="1000" dirty="0" err="1">
                <a:latin typeface="+mn-lt"/>
              </a:rPr>
              <a:t>lighthouse.ogv</a:t>
            </a:r>
            <a:r>
              <a:rPr lang="en-US" sz="1000" dirty="0">
                <a:latin typeface="+mn-lt"/>
              </a:rPr>
              <a:t>" type="video/</a:t>
            </a:r>
            <a:r>
              <a:rPr lang="en-US" sz="1000" dirty="0" err="1">
                <a:latin typeface="+mn-lt"/>
              </a:rPr>
              <a:t>ogg</a:t>
            </a:r>
            <a:r>
              <a:rPr lang="en-US" sz="1000" dirty="0">
                <a:latin typeface="+mn-lt"/>
              </a:rPr>
              <a:t>"&gt; &lt;embed type="application/x-shockwave-flash"</a:t>
            </a:r>
          </a:p>
          <a:p>
            <a:r>
              <a:rPr lang="en-US" sz="1000" dirty="0" err="1">
                <a:latin typeface="+mn-lt"/>
              </a:rPr>
              <a:t>src</a:t>
            </a:r>
            <a:r>
              <a:rPr lang="en-US" sz="1000" dirty="0">
                <a:latin typeface="+mn-lt"/>
              </a:rPr>
              <a:t>="lighthouse.swf" quality="high" width="320" height="240"</a:t>
            </a:r>
          </a:p>
          <a:p>
            <a:r>
              <a:rPr lang="en-US" sz="1000" dirty="0">
                <a:latin typeface="+mn-lt"/>
              </a:rPr>
              <a:t>title="Door County Lighthouse Cruise"&gt; &lt;/video&gt;</a:t>
            </a:r>
          </a:p>
        </p:txBody>
      </p:sp>
    </p:spTree>
    <p:extLst>
      <p:ext uri="{BB962C8B-B14F-4D97-AF65-F5344CB8AC3E}">
        <p14:creationId xmlns:p14="http://schemas.microsoft.com/office/powerpoint/2010/main" val="12907246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4" y="365125"/>
            <a:ext cx="7667625" cy="387798"/>
          </a:xfrm>
        </p:spPr>
        <p:txBody>
          <a:bodyPr/>
          <a:lstStyle/>
          <a:p>
            <a:pPr>
              <a:defRPr/>
            </a:pPr>
            <a:r>
              <a:rPr lang="en-US" dirty="0">
                <a:solidFill>
                  <a:schemeClr val="tx2">
                    <a:satMod val="130000"/>
                  </a:schemeClr>
                </a:solidFill>
              </a:rPr>
              <a:t>CSS Drop Down Menu</a:t>
            </a:r>
          </a:p>
        </p:txBody>
      </p:sp>
      <p:sp>
        <p:nvSpPr>
          <p:cNvPr id="34819" name="Content Placeholder 2"/>
          <p:cNvSpPr>
            <a:spLocks noGrp="1"/>
          </p:cNvSpPr>
          <p:nvPr>
            <p:ph idx="1"/>
          </p:nvPr>
        </p:nvSpPr>
        <p:spPr>
          <a:xfrm>
            <a:off x="533400" y="1031698"/>
            <a:ext cx="7675563" cy="1883593"/>
          </a:xfrm>
        </p:spPr>
        <p:txBody>
          <a:bodyPr/>
          <a:lstStyle/>
          <a:p>
            <a:pPr>
              <a:spcAft>
                <a:spcPct val="0"/>
              </a:spcAft>
              <a:buFont typeface="Arial" panose="020B0604020202020204" pitchFamily="34" charset="0"/>
              <a:buChar char="•"/>
            </a:pPr>
            <a:r>
              <a:rPr lang="en-US" altLang="en-US" sz="2400" b="1" dirty="0"/>
              <a:t>Configure </a:t>
            </a:r>
            <a:r>
              <a:rPr lang="en-US" altLang="en-US" sz="2400" b="1" dirty="0" err="1"/>
              <a:t>nav</a:t>
            </a:r>
            <a:r>
              <a:rPr lang="en-US" altLang="en-US" sz="2400" b="1" dirty="0"/>
              <a:t> container with position relative</a:t>
            </a:r>
          </a:p>
          <a:p>
            <a:pPr>
              <a:spcAft>
                <a:spcPct val="0"/>
              </a:spcAft>
              <a:buFont typeface="Arial" panose="020B0604020202020204" pitchFamily="34" charset="0"/>
              <a:buChar char="•"/>
            </a:pPr>
            <a:r>
              <a:rPr lang="en-US" altLang="en-US" sz="2400" b="1" dirty="0"/>
              <a:t>Code submenu (drop down menu) </a:t>
            </a:r>
            <a:r>
              <a:rPr lang="en-US" altLang="en-US" sz="2400" b="1" dirty="0" err="1"/>
              <a:t>ul</a:t>
            </a:r>
            <a:r>
              <a:rPr lang="en-US" altLang="en-US" sz="2400" b="1" dirty="0"/>
              <a:t> element with the parent li element</a:t>
            </a:r>
          </a:p>
          <a:p>
            <a:pPr>
              <a:spcAft>
                <a:spcPct val="0"/>
              </a:spcAft>
              <a:buFont typeface="Arial" panose="020B0604020202020204" pitchFamily="34" charset="0"/>
              <a:buChar char="•"/>
            </a:pPr>
            <a:r>
              <a:rPr lang="en-US" altLang="en-US" sz="2400" b="1" dirty="0"/>
              <a:t>Configure submenu </a:t>
            </a:r>
            <a:r>
              <a:rPr lang="en-US" altLang="en-US" sz="2400" b="1" dirty="0" err="1"/>
              <a:t>ul</a:t>
            </a:r>
            <a:r>
              <a:rPr lang="en-US" altLang="en-US" sz="2400" b="1" dirty="0"/>
              <a:t> element to initially not display</a:t>
            </a:r>
          </a:p>
          <a:p>
            <a:pPr>
              <a:spcAft>
                <a:spcPct val="0"/>
              </a:spcAft>
              <a:buFont typeface="Arial" panose="020B0604020202020204" pitchFamily="34" charset="0"/>
              <a:buChar char="•"/>
            </a:pPr>
            <a:r>
              <a:rPr lang="en-US" altLang="en-US" sz="2400" b="1" dirty="0"/>
              <a:t>Configure submenu </a:t>
            </a:r>
            <a:r>
              <a:rPr lang="en-US" altLang="en-US" sz="2400" b="1" dirty="0" err="1"/>
              <a:t>ul</a:t>
            </a:r>
            <a:r>
              <a:rPr lang="en-US" altLang="en-US" sz="2400" b="1" dirty="0"/>
              <a:t> element with absolute positioning</a:t>
            </a:r>
          </a:p>
        </p:txBody>
      </p:sp>
      <p:pic>
        <p:nvPicPr>
          <p:cNvPr id="3482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012" y="3194066"/>
            <a:ext cx="3817938"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1194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Week 11 Agenda</a:t>
            </a:r>
          </a:p>
        </p:txBody>
      </p:sp>
      <p:sp>
        <p:nvSpPr>
          <p:cNvPr id="3" name="Content Placeholder 2"/>
          <p:cNvSpPr>
            <a:spLocks noGrp="1"/>
          </p:cNvSpPr>
          <p:nvPr>
            <p:ph idx="1"/>
          </p:nvPr>
        </p:nvSpPr>
        <p:spPr>
          <a:xfrm>
            <a:off x="381000" y="1447800"/>
            <a:ext cx="4800600" cy="1371600"/>
          </a:xfrm>
        </p:spPr>
        <p:txBody>
          <a:bodyPr>
            <a:noAutofit/>
          </a:bodyPr>
          <a:lstStyle/>
          <a:p>
            <a:pPr>
              <a:buFont typeface="Arial" panose="020B0604020202020204" pitchFamily="34" charset="0"/>
              <a:buChar char="•"/>
            </a:pPr>
            <a:r>
              <a:rPr lang="en-US" sz="2000" b="1" dirty="0">
                <a:latin typeface="Arial" panose="020B0604020202020204" pitchFamily="34" charset="0"/>
                <a:cs typeface="Arial" panose="020B0604020202020204" pitchFamily="34" charset="0"/>
              </a:rPr>
              <a:t>Review Course Schedule</a:t>
            </a: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Mini-Project 3 Grading Comments</a:t>
            </a: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Mini-Project 4 Introduction</a:t>
            </a: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Chapter 11 </a:t>
            </a:r>
          </a:p>
          <a:p>
            <a:pPr>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87527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381000" y="230188"/>
            <a:ext cx="8382000" cy="387798"/>
          </a:xfrm>
        </p:spPr>
        <p:txBody>
          <a:bodyPr/>
          <a:lstStyle/>
          <a:p>
            <a:pPr fontAlgn="auto">
              <a:spcAft>
                <a:spcPts val="0"/>
              </a:spcAft>
              <a:defRPr/>
            </a:pPr>
            <a:r>
              <a:rPr lang="en-US" dirty="0">
                <a:solidFill>
                  <a:schemeClr val="tx2">
                    <a:satMod val="130000"/>
                  </a:schemeClr>
                </a:solidFill>
              </a:rPr>
              <a:t>Hands-On Practice 11.5 Dropdown Menu</a:t>
            </a:r>
          </a:p>
        </p:txBody>
      </p:sp>
      <p:pic>
        <p:nvPicPr>
          <p:cNvPr id="3" name="Picture 2"/>
          <p:cNvPicPr>
            <a:picLocks noChangeAspect="1"/>
          </p:cNvPicPr>
          <p:nvPr/>
        </p:nvPicPr>
        <p:blipFill>
          <a:blip r:embed="rId3"/>
          <a:stretch>
            <a:fillRect/>
          </a:stretch>
        </p:blipFill>
        <p:spPr>
          <a:xfrm>
            <a:off x="381000" y="838200"/>
            <a:ext cx="3961008" cy="5562600"/>
          </a:xfrm>
          <a:prstGeom prst="rect">
            <a:avLst/>
          </a:prstGeom>
        </p:spPr>
      </p:pic>
      <p:sp>
        <p:nvSpPr>
          <p:cNvPr id="5" name="TextBox 4"/>
          <p:cNvSpPr txBox="1"/>
          <p:nvPr/>
        </p:nvSpPr>
        <p:spPr>
          <a:xfrm>
            <a:off x="5105400" y="1526619"/>
            <a:ext cx="2895931" cy="2092881"/>
          </a:xfrm>
          <a:prstGeom prst="rect">
            <a:avLst/>
          </a:prstGeom>
          <a:solidFill>
            <a:srgbClr val="0070C0"/>
          </a:solidFill>
        </p:spPr>
        <p:txBody>
          <a:bodyPr wrap="square" rtlCol="0">
            <a:spAutoFit/>
          </a:bodyPr>
          <a:lstStyle/>
          <a:p>
            <a:r>
              <a:rPr lang="en-US" sz="1000" dirty="0">
                <a:latin typeface="+mn-lt"/>
              </a:rPr>
              <a:t>&lt;</a:t>
            </a:r>
            <a:r>
              <a:rPr lang="en-US" sz="1000" dirty="0" err="1">
                <a:latin typeface="+mn-lt"/>
              </a:rPr>
              <a:t>nav</a:t>
            </a:r>
            <a:r>
              <a:rPr lang="en-US" sz="1000" dirty="0">
                <a:latin typeface="+mn-lt"/>
              </a:rPr>
              <a:t>&gt; &lt;</a:t>
            </a:r>
            <a:r>
              <a:rPr lang="en-US" sz="1000" dirty="0" err="1">
                <a:latin typeface="+mn-lt"/>
              </a:rPr>
              <a:t>ul</a:t>
            </a:r>
            <a:r>
              <a:rPr lang="en-US" sz="1000" dirty="0">
                <a:latin typeface="+mn-lt"/>
              </a:rPr>
              <a:t>&gt;</a:t>
            </a:r>
          </a:p>
          <a:p>
            <a:r>
              <a:rPr lang="en-US" sz="1000" dirty="0">
                <a:latin typeface="+mn-lt"/>
              </a:rPr>
              <a:t>&lt;li&gt;&lt;a </a:t>
            </a:r>
            <a:r>
              <a:rPr lang="en-US" sz="1000" dirty="0" err="1">
                <a:latin typeface="+mn-lt"/>
              </a:rPr>
              <a:t>href</a:t>
            </a:r>
            <a:r>
              <a:rPr lang="en-US" sz="1000" dirty="0">
                <a:latin typeface="+mn-lt"/>
              </a:rPr>
              <a:t>="index.html"&gt;Home&lt;/a&gt;&lt;/li&gt; &lt;li&gt;&lt;a </a:t>
            </a:r>
            <a:r>
              <a:rPr lang="en-US" sz="1000" dirty="0" err="1">
                <a:latin typeface="+mn-lt"/>
              </a:rPr>
              <a:t>href</a:t>
            </a:r>
            <a:r>
              <a:rPr lang="en-US" sz="1000" dirty="0">
                <a:latin typeface="+mn-lt"/>
              </a:rPr>
              <a:t>="coffee.html"&gt;Coffee&lt;/a&gt;&lt;/li&gt; &lt;li&gt;&lt;a </a:t>
            </a:r>
            <a:r>
              <a:rPr lang="en-US" sz="1000" dirty="0" err="1">
                <a:latin typeface="+mn-lt"/>
              </a:rPr>
              <a:t>href</a:t>
            </a:r>
            <a:r>
              <a:rPr lang="en-US" sz="1000" dirty="0">
                <a:latin typeface="+mn-lt"/>
              </a:rPr>
              <a:t>="cuisine.html"&gt;Cuisine&lt;/a&gt;</a:t>
            </a:r>
          </a:p>
          <a:p>
            <a:r>
              <a:rPr lang="en-US" sz="1000" dirty="0">
                <a:latin typeface="+mn-lt"/>
              </a:rPr>
              <a:t>&lt;</a:t>
            </a:r>
            <a:r>
              <a:rPr lang="en-US" sz="1000" dirty="0" err="1">
                <a:latin typeface="+mn-lt"/>
              </a:rPr>
              <a:t>ul</a:t>
            </a:r>
            <a:r>
              <a:rPr lang="en-US" sz="1000" dirty="0">
                <a:latin typeface="+mn-lt"/>
              </a:rPr>
              <a:t>&gt; &lt;li&gt;&lt;a </a:t>
            </a:r>
            <a:r>
              <a:rPr lang="en-US" sz="1000" dirty="0" err="1">
                <a:latin typeface="+mn-lt"/>
              </a:rPr>
              <a:t>href</a:t>
            </a:r>
            <a:r>
              <a:rPr lang="en-US" sz="1000" dirty="0">
                <a:latin typeface="+mn-lt"/>
              </a:rPr>
              <a:t>="breakfast.html"&gt;Breakfast&lt;/a&gt;&lt;/li&gt; &lt;li&gt;&lt;a </a:t>
            </a:r>
            <a:r>
              <a:rPr lang="en-US" sz="1000" dirty="0" err="1">
                <a:latin typeface="+mn-lt"/>
              </a:rPr>
              <a:t>href</a:t>
            </a:r>
            <a:r>
              <a:rPr lang="en-US" sz="1000" dirty="0">
                <a:latin typeface="+mn-lt"/>
              </a:rPr>
              <a:t>="lunch.html"&gt;Lunch&lt;/a&gt;&lt;/li&gt; &lt;li&gt;&lt;a </a:t>
            </a:r>
            <a:r>
              <a:rPr lang="en-US" sz="1000" dirty="0" err="1">
                <a:latin typeface="+mn-lt"/>
              </a:rPr>
              <a:t>href</a:t>
            </a:r>
            <a:r>
              <a:rPr lang="en-US" sz="1000" dirty="0">
                <a:latin typeface="+mn-lt"/>
              </a:rPr>
              <a:t>="dinner.html"&gt;Dinner&lt;/a&gt;&lt;/li&gt;</a:t>
            </a:r>
          </a:p>
          <a:p>
            <a:r>
              <a:rPr lang="en-US" sz="1000" dirty="0">
                <a:latin typeface="+mn-lt"/>
              </a:rPr>
              <a:t>&lt;/</a:t>
            </a:r>
            <a:r>
              <a:rPr lang="en-US" sz="1000" dirty="0" err="1">
                <a:latin typeface="+mn-lt"/>
              </a:rPr>
              <a:t>ul</a:t>
            </a:r>
            <a:r>
              <a:rPr lang="en-US" sz="1000" dirty="0">
                <a:latin typeface="+mn-lt"/>
              </a:rPr>
              <a:t>&gt;</a:t>
            </a:r>
          </a:p>
          <a:p>
            <a:r>
              <a:rPr lang="en-US" sz="1000" dirty="0">
                <a:latin typeface="+mn-lt"/>
              </a:rPr>
              <a:t>&lt;/li&gt; &lt;li&gt;&lt;a </a:t>
            </a:r>
            <a:r>
              <a:rPr lang="en-US" sz="1000" dirty="0" err="1">
                <a:latin typeface="+mn-lt"/>
              </a:rPr>
              <a:t>href</a:t>
            </a:r>
            <a:r>
              <a:rPr lang="en-US" sz="1000" dirty="0">
                <a:latin typeface="+mn-lt"/>
              </a:rPr>
              <a:t>="directions.html"&gt;Directions&lt;/a&gt;&lt;/li&gt; &lt;li&gt;&lt;a </a:t>
            </a:r>
            <a:r>
              <a:rPr lang="en-US" sz="1000" dirty="0" err="1">
                <a:latin typeface="+mn-lt"/>
              </a:rPr>
              <a:t>href</a:t>
            </a:r>
            <a:r>
              <a:rPr lang="en-US" sz="1000" dirty="0">
                <a:latin typeface="+mn-lt"/>
              </a:rPr>
              <a:t>="contact.html"&gt;Contact&lt;/a&gt;&lt;/li&gt;</a:t>
            </a:r>
          </a:p>
          <a:p>
            <a:r>
              <a:rPr lang="en-US" sz="1000" dirty="0">
                <a:latin typeface="+mn-lt"/>
              </a:rPr>
              <a:t>&lt;/</a:t>
            </a:r>
            <a:r>
              <a:rPr lang="en-US" sz="1000" dirty="0" err="1">
                <a:latin typeface="+mn-lt"/>
              </a:rPr>
              <a:t>ul</a:t>
            </a:r>
            <a:r>
              <a:rPr lang="en-US" sz="1000" dirty="0">
                <a:latin typeface="+mn-lt"/>
              </a:rPr>
              <a:t>&gt; &lt;/</a:t>
            </a:r>
            <a:r>
              <a:rPr lang="en-US" sz="1000" dirty="0" err="1">
                <a:latin typeface="+mn-lt"/>
              </a:rPr>
              <a:t>nav</a:t>
            </a:r>
            <a:r>
              <a:rPr lang="en-US" sz="1000" dirty="0">
                <a:latin typeface="+mn-lt"/>
              </a:rPr>
              <a:t>&gt;</a:t>
            </a:r>
          </a:p>
        </p:txBody>
      </p:sp>
    </p:spTree>
    <p:extLst>
      <p:ext uri="{BB962C8B-B14F-4D97-AF65-F5344CB8AC3E}">
        <p14:creationId xmlns:p14="http://schemas.microsoft.com/office/powerpoint/2010/main" val="18696858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1">
                    <a:lumMod val="75000"/>
                    <a:lumOff val="25000"/>
                  </a:schemeClr>
                </a:solidFill>
              </a:rPr>
              <a:t>CSS3 Transform  &amp; Transition Properties</a:t>
            </a:r>
          </a:p>
        </p:txBody>
      </p:sp>
      <p:sp>
        <p:nvSpPr>
          <p:cNvPr id="3" name="Content Placeholder 2"/>
          <p:cNvSpPr>
            <a:spLocks noGrp="1"/>
          </p:cNvSpPr>
          <p:nvPr>
            <p:ph idx="1"/>
          </p:nvPr>
        </p:nvSpPr>
        <p:spPr>
          <a:xfrm>
            <a:off x="412044" y="914400"/>
            <a:ext cx="7741356" cy="4572000"/>
          </a:xfrm>
        </p:spPr>
        <p:txBody>
          <a:bodyPr rtlCol="0">
            <a:normAutofit/>
          </a:bodyPr>
          <a:lstStyle/>
          <a:p>
            <a:pPr fontAlgn="auto">
              <a:buFont typeface="Arial" charset="0"/>
              <a:buChar char="•"/>
              <a:defRPr/>
            </a:pPr>
            <a:r>
              <a:rPr lang="en-US" sz="1800" b="1" dirty="0">
                <a:solidFill>
                  <a:schemeClr val="tx1">
                    <a:lumMod val="75000"/>
                    <a:lumOff val="25000"/>
                  </a:schemeClr>
                </a:solidFill>
              </a:rPr>
              <a:t>Transform Property</a:t>
            </a:r>
          </a:p>
          <a:p>
            <a:pPr lvl="1">
              <a:buFont typeface="Wingdings" charset="2"/>
              <a:buChar char="ü"/>
              <a:defRPr/>
            </a:pPr>
            <a:r>
              <a:rPr lang="en-US" sz="1800" b="1" dirty="0">
                <a:solidFill>
                  <a:schemeClr val="tx1">
                    <a:lumMod val="75000"/>
                    <a:lumOff val="25000"/>
                  </a:schemeClr>
                </a:solidFill>
              </a:rPr>
              <a:t>Allows you to rotate, scale, skew, or move an element</a:t>
            </a:r>
          </a:p>
          <a:p>
            <a:pPr lvl="1">
              <a:buFont typeface="Wingdings" charset="2"/>
              <a:buChar char="ü"/>
              <a:defRPr/>
            </a:pPr>
            <a:r>
              <a:rPr lang="en-US" sz="1800" b="1" dirty="0">
                <a:solidFill>
                  <a:schemeClr val="tx1">
                    <a:lumMod val="75000"/>
                    <a:lumOff val="25000"/>
                  </a:schemeClr>
                </a:solidFill>
              </a:rPr>
              <a:t>Example:</a:t>
            </a:r>
          </a:p>
          <a:p>
            <a:pPr marL="920750" lvl="2" indent="0">
              <a:spcBef>
                <a:spcPts val="0"/>
              </a:spcBef>
              <a:buNone/>
              <a:defRPr/>
            </a:pPr>
            <a:r>
              <a:rPr lang="en-US" sz="1800" b="1" dirty="0">
                <a:solidFill>
                  <a:schemeClr val="tx2"/>
                </a:solidFill>
                <a:cs typeface="Times New Roman" pitchFamily="18" charset="0"/>
              </a:rPr>
              <a:t>transform: rotate(3deg);</a:t>
            </a:r>
          </a:p>
          <a:p>
            <a:pPr fontAlgn="auto">
              <a:spcAft>
                <a:spcPts val="0"/>
              </a:spcAft>
              <a:buFont typeface="Arial" charset="0"/>
              <a:buChar char="•"/>
              <a:defRPr/>
            </a:pPr>
            <a:r>
              <a:rPr lang="en-US" sz="1800" b="1" dirty="0">
                <a:solidFill>
                  <a:schemeClr val="tx1">
                    <a:lumMod val="75000"/>
                    <a:lumOff val="25000"/>
                  </a:schemeClr>
                </a:solidFill>
              </a:rPr>
              <a:t>Transition Property</a:t>
            </a:r>
          </a:p>
          <a:p>
            <a:pPr lvl="1">
              <a:buFont typeface="Wingdings" charset="2"/>
              <a:buChar char="ü"/>
              <a:defRPr/>
            </a:pPr>
            <a:r>
              <a:rPr lang="en-US" sz="1800" b="1" dirty="0">
                <a:solidFill>
                  <a:schemeClr val="tx1">
                    <a:lumMod val="75000"/>
                    <a:lumOff val="25000"/>
                  </a:schemeClr>
                </a:solidFill>
              </a:rPr>
              <a:t>Provides for changes in property values to display in a smoother manner over a specified time. </a:t>
            </a:r>
          </a:p>
          <a:p>
            <a:pPr lvl="1">
              <a:buFont typeface="Wingdings" charset="2"/>
              <a:buChar char="ü"/>
              <a:defRPr/>
            </a:pPr>
            <a:r>
              <a:rPr lang="en-US" sz="1800" b="1" dirty="0">
                <a:solidFill>
                  <a:schemeClr val="tx1">
                    <a:lumMod val="75000"/>
                    <a:lumOff val="25000"/>
                  </a:schemeClr>
                </a:solidFill>
              </a:rPr>
              <a:t>Example:</a:t>
            </a:r>
          </a:p>
          <a:p>
            <a:pPr marL="898525" lvl="2" indent="0">
              <a:buNone/>
              <a:defRPr/>
            </a:pPr>
            <a:r>
              <a:rPr lang="en-US" sz="1800" b="1" dirty="0" err="1">
                <a:solidFill>
                  <a:schemeClr val="tx1">
                    <a:lumMod val="75000"/>
                    <a:lumOff val="25000"/>
                  </a:schemeClr>
                </a:solidFill>
                <a:cs typeface="Courier New" pitchFamily="49" charset="0"/>
              </a:rPr>
              <a:t>nav</a:t>
            </a:r>
            <a:r>
              <a:rPr lang="en-US" sz="1800" b="1" dirty="0">
                <a:solidFill>
                  <a:schemeClr val="tx1">
                    <a:lumMod val="75000"/>
                    <a:lumOff val="25000"/>
                  </a:schemeClr>
                </a:solidFill>
                <a:cs typeface="Courier New" pitchFamily="49" charset="0"/>
              </a:rPr>
              <a:t> </a:t>
            </a:r>
            <a:r>
              <a:rPr lang="en-US" sz="1800" b="1" dirty="0" err="1">
                <a:solidFill>
                  <a:schemeClr val="tx1">
                    <a:lumMod val="75000"/>
                    <a:lumOff val="25000"/>
                  </a:schemeClr>
                </a:solidFill>
                <a:cs typeface="Courier New" pitchFamily="49" charset="0"/>
              </a:rPr>
              <a:t>a:hover</a:t>
            </a:r>
            <a:r>
              <a:rPr lang="en-US" sz="1800" b="1" dirty="0">
                <a:solidFill>
                  <a:schemeClr val="tx1">
                    <a:lumMod val="75000"/>
                    <a:lumOff val="25000"/>
                  </a:schemeClr>
                </a:solidFill>
                <a:cs typeface="Courier New" pitchFamily="49" charset="0"/>
              </a:rPr>
              <a:t> { color: #869dc7; background-color: #</a:t>
            </a:r>
            <a:r>
              <a:rPr lang="en-US" sz="1800" b="1" dirty="0" err="1">
                <a:solidFill>
                  <a:schemeClr val="tx1">
                    <a:lumMod val="75000"/>
                    <a:lumOff val="25000"/>
                  </a:schemeClr>
                </a:solidFill>
                <a:cs typeface="Courier New" pitchFamily="49" charset="0"/>
              </a:rPr>
              <a:t>eaeaea</a:t>
            </a:r>
            <a:r>
              <a:rPr lang="en-US" sz="1800" b="1" dirty="0">
                <a:solidFill>
                  <a:schemeClr val="tx1">
                    <a:lumMod val="75000"/>
                    <a:lumOff val="25000"/>
                  </a:schemeClr>
                </a:solidFill>
                <a:cs typeface="Courier New" pitchFamily="49" charset="0"/>
              </a:rPr>
              <a:t>;</a:t>
            </a:r>
          </a:p>
          <a:p>
            <a:pPr marL="898525" lvl="2" indent="0">
              <a:buNone/>
              <a:defRPr/>
            </a:pPr>
            <a:r>
              <a:rPr lang="en-US" sz="1800" b="1" dirty="0">
                <a:solidFill>
                  <a:schemeClr val="tx2"/>
                </a:solidFill>
                <a:cs typeface="Courier New" pitchFamily="49" charset="0"/>
              </a:rPr>
              <a:t>transition: background-color 2s linear; }</a:t>
            </a:r>
          </a:p>
          <a:p>
            <a:pPr>
              <a:spcBef>
                <a:spcPts val="0"/>
              </a:spcBef>
              <a:buFont typeface="Arial" charset="0"/>
              <a:buChar char="•"/>
              <a:defRPr/>
            </a:pPr>
            <a:endParaRPr lang="en-US" sz="1800" b="1" dirty="0">
              <a:solidFill>
                <a:schemeClr val="tx1">
                  <a:lumMod val="75000"/>
                  <a:lumOff val="25000"/>
                </a:schemeClr>
              </a:solidFill>
              <a:cs typeface="Times New Roman" pitchFamily="18" charset="0"/>
            </a:endParaRPr>
          </a:p>
        </p:txBody>
      </p:sp>
      <p:pic>
        <p:nvPicPr>
          <p:cNvPr id="35845" name="Picture 4" descr="Figure8.3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4381500"/>
            <a:ext cx="2733174"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4409722"/>
            <a:ext cx="31471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102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381000" y="230188"/>
            <a:ext cx="8382000" cy="387798"/>
          </a:xfrm>
        </p:spPr>
        <p:txBody>
          <a:bodyPr/>
          <a:lstStyle/>
          <a:p>
            <a:pPr fontAlgn="auto">
              <a:spcAft>
                <a:spcPts val="0"/>
              </a:spcAft>
              <a:defRPr/>
            </a:pPr>
            <a:r>
              <a:rPr lang="en-US" dirty="0">
                <a:solidFill>
                  <a:schemeClr val="tx2">
                    <a:satMod val="130000"/>
                  </a:schemeClr>
                </a:solidFill>
              </a:rPr>
              <a:t>Hands-On Practice 11.6 Transform Property</a:t>
            </a:r>
          </a:p>
        </p:txBody>
      </p:sp>
      <p:pic>
        <p:nvPicPr>
          <p:cNvPr id="2" name="Picture 1"/>
          <p:cNvPicPr>
            <a:picLocks noChangeAspect="1"/>
          </p:cNvPicPr>
          <p:nvPr/>
        </p:nvPicPr>
        <p:blipFill>
          <a:blip r:embed="rId3"/>
          <a:stretch>
            <a:fillRect/>
          </a:stretch>
        </p:blipFill>
        <p:spPr>
          <a:xfrm>
            <a:off x="228600" y="619490"/>
            <a:ext cx="4594048" cy="1480203"/>
          </a:xfrm>
          <a:prstGeom prst="rect">
            <a:avLst/>
          </a:prstGeom>
        </p:spPr>
      </p:pic>
      <p:pic>
        <p:nvPicPr>
          <p:cNvPr id="4" name="Picture 3"/>
          <p:cNvPicPr>
            <a:picLocks noChangeAspect="1"/>
          </p:cNvPicPr>
          <p:nvPr/>
        </p:nvPicPr>
        <p:blipFill>
          <a:blip r:embed="rId4"/>
          <a:stretch>
            <a:fillRect/>
          </a:stretch>
        </p:blipFill>
        <p:spPr>
          <a:xfrm>
            <a:off x="3962400" y="1600200"/>
            <a:ext cx="5069941" cy="5080081"/>
          </a:xfrm>
          <a:prstGeom prst="rect">
            <a:avLst/>
          </a:prstGeom>
        </p:spPr>
      </p:pic>
      <p:sp>
        <p:nvSpPr>
          <p:cNvPr id="8" name="TextBox 7"/>
          <p:cNvSpPr txBox="1"/>
          <p:nvPr/>
        </p:nvSpPr>
        <p:spPr>
          <a:xfrm>
            <a:off x="509026" y="2411696"/>
            <a:ext cx="2895931" cy="707886"/>
          </a:xfrm>
          <a:prstGeom prst="rect">
            <a:avLst/>
          </a:prstGeom>
          <a:solidFill>
            <a:srgbClr val="0070C0"/>
          </a:solidFill>
        </p:spPr>
        <p:txBody>
          <a:bodyPr wrap="square" rtlCol="0">
            <a:spAutoFit/>
          </a:bodyPr>
          <a:lstStyle/>
          <a:p>
            <a:r>
              <a:rPr lang="en-US" sz="1000">
                <a:latin typeface="+mn-lt"/>
              </a:rPr>
              <a:t>figure { float: right; margin: 10px; background-color: #FFF; padding: 5px; border: 1px solid #CCC; box-shadow: 5px 5px 5px #828282; </a:t>
            </a:r>
            <a:r>
              <a:rPr lang="en-US" sz="1000">
                <a:solidFill>
                  <a:schemeClr val="tx2"/>
                </a:solidFill>
                <a:latin typeface="+mn-lt"/>
              </a:rPr>
              <a:t>transform: rotate(3deg); </a:t>
            </a:r>
            <a:r>
              <a:rPr lang="en-US" sz="1000">
                <a:latin typeface="+mn-lt"/>
              </a:rPr>
              <a:t>}</a:t>
            </a:r>
            <a:endParaRPr lang="en-US" sz="1000" dirty="0">
              <a:latin typeface="+mn-lt"/>
            </a:endParaRPr>
          </a:p>
        </p:txBody>
      </p:sp>
      <p:sp>
        <p:nvSpPr>
          <p:cNvPr id="9" name="TextBox 8"/>
          <p:cNvSpPr txBox="1"/>
          <p:nvPr/>
        </p:nvSpPr>
        <p:spPr>
          <a:xfrm>
            <a:off x="509026" y="3737325"/>
            <a:ext cx="2895931" cy="553998"/>
          </a:xfrm>
          <a:prstGeom prst="rect">
            <a:avLst/>
          </a:prstGeom>
          <a:solidFill>
            <a:srgbClr val="0070C0"/>
          </a:solidFill>
        </p:spPr>
        <p:txBody>
          <a:bodyPr wrap="square" rtlCol="0">
            <a:spAutoFit/>
          </a:bodyPr>
          <a:lstStyle/>
          <a:p>
            <a:r>
              <a:rPr lang="en-US" sz="1000">
                <a:latin typeface="+mn-lt"/>
              </a:rPr>
              <a:t>#offer { background-color: #eaeaea; width: 10em;</a:t>
            </a:r>
          </a:p>
          <a:p>
            <a:r>
              <a:rPr lang="en-US" sz="1000">
                <a:latin typeface="+mn-lt"/>
              </a:rPr>
              <a:t>margin: auto; text-align: center; </a:t>
            </a:r>
            <a:r>
              <a:rPr lang="en-US" sz="1000">
                <a:solidFill>
                  <a:schemeClr val="tx2"/>
                </a:solidFill>
                <a:latin typeface="+mn-lt"/>
              </a:rPr>
              <a:t>transform: scale(2);</a:t>
            </a:r>
            <a:endParaRPr lang="en-US" sz="1000" dirty="0">
              <a:latin typeface="+mn-lt"/>
            </a:endParaRPr>
          </a:p>
        </p:txBody>
      </p:sp>
    </p:spTree>
    <p:extLst>
      <p:ext uri="{BB962C8B-B14F-4D97-AF65-F5344CB8AC3E}">
        <p14:creationId xmlns:p14="http://schemas.microsoft.com/office/powerpoint/2010/main" val="87753321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381000" y="230188"/>
            <a:ext cx="8382000" cy="387798"/>
          </a:xfrm>
        </p:spPr>
        <p:txBody>
          <a:bodyPr/>
          <a:lstStyle/>
          <a:p>
            <a:pPr fontAlgn="auto">
              <a:spcAft>
                <a:spcPts val="0"/>
              </a:spcAft>
              <a:defRPr/>
            </a:pPr>
            <a:r>
              <a:rPr lang="en-US" dirty="0">
                <a:solidFill>
                  <a:schemeClr val="tx2">
                    <a:satMod val="130000"/>
                  </a:schemeClr>
                </a:solidFill>
              </a:rPr>
              <a:t>Hands-On Practice 11.7 Transition Property</a:t>
            </a:r>
          </a:p>
        </p:txBody>
      </p:sp>
      <p:pic>
        <p:nvPicPr>
          <p:cNvPr id="3" name="Picture 2"/>
          <p:cNvPicPr>
            <a:picLocks noChangeAspect="1"/>
          </p:cNvPicPr>
          <p:nvPr/>
        </p:nvPicPr>
        <p:blipFill>
          <a:blip r:embed="rId3"/>
          <a:stretch>
            <a:fillRect/>
          </a:stretch>
        </p:blipFill>
        <p:spPr>
          <a:xfrm>
            <a:off x="381000" y="617986"/>
            <a:ext cx="6096000" cy="3745023"/>
          </a:xfrm>
          <a:prstGeom prst="rect">
            <a:avLst/>
          </a:prstGeom>
        </p:spPr>
      </p:pic>
      <p:pic>
        <p:nvPicPr>
          <p:cNvPr id="6" name="Picture 5"/>
          <p:cNvPicPr>
            <a:picLocks noChangeAspect="1"/>
          </p:cNvPicPr>
          <p:nvPr/>
        </p:nvPicPr>
        <p:blipFill>
          <a:blip r:embed="rId4"/>
          <a:stretch>
            <a:fillRect/>
          </a:stretch>
        </p:blipFill>
        <p:spPr>
          <a:xfrm>
            <a:off x="381000" y="4424169"/>
            <a:ext cx="6096000" cy="2331190"/>
          </a:xfrm>
          <a:prstGeom prst="rect">
            <a:avLst/>
          </a:prstGeom>
        </p:spPr>
      </p:pic>
      <p:sp>
        <p:nvSpPr>
          <p:cNvPr id="7" name="TextBox 6"/>
          <p:cNvSpPr txBox="1"/>
          <p:nvPr/>
        </p:nvSpPr>
        <p:spPr>
          <a:xfrm>
            <a:off x="6629400" y="5312765"/>
            <a:ext cx="2286000" cy="553998"/>
          </a:xfrm>
          <a:prstGeom prst="rect">
            <a:avLst/>
          </a:prstGeom>
          <a:solidFill>
            <a:srgbClr val="0070C0"/>
          </a:solidFill>
        </p:spPr>
        <p:txBody>
          <a:bodyPr wrap="square" rtlCol="0">
            <a:spAutoFit/>
          </a:bodyPr>
          <a:lstStyle/>
          <a:p>
            <a:r>
              <a:rPr lang="en-US" sz="1000" dirty="0" err="1">
                <a:latin typeface="+mn-lt"/>
              </a:rPr>
              <a:t>nav</a:t>
            </a:r>
            <a:r>
              <a:rPr lang="en-US" sz="1000" dirty="0">
                <a:latin typeface="+mn-lt"/>
              </a:rPr>
              <a:t> a { text-decoration: none; display: block; padding: 15px;</a:t>
            </a:r>
          </a:p>
          <a:p>
            <a:r>
              <a:rPr lang="en-US" sz="1000" dirty="0">
                <a:solidFill>
                  <a:schemeClr val="tx2"/>
                </a:solidFill>
                <a:latin typeface="+mn-lt"/>
              </a:rPr>
              <a:t>transition: background-color 2s linear;</a:t>
            </a:r>
            <a:endParaRPr lang="en-US" sz="1000" dirty="0">
              <a:latin typeface="+mn-lt"/>
            </a:endParaRPr>
          </a:p>
        </p:txBody>
      </p:sp>
    </p:spTree>
    <p:extLst>
      <p:ext uri="{BB962C8B-B14F-4D97-AF65-F5344CB8AC3E}">
        <p14:creationId xmlns:p14="http://schemas.microsoft.com/office/powerpoint/2010/main" val="79647287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381000" y="230188"/>
            <a:ext cx="8382000" cy="387798"/>
          </a:xfrm>
        </p:spPr>
        <p:txBody>
          <a:bodyPr/>
          <a:lstStyle/>
          <a:p>
            <a:pPr fontAlgn="auto">
              <a:spcAft>
                <a:spcPts val="0"/>
              </a:spcAft>
              <a:defRPr/>
            </a:pPr>
            <a:r>
              <a:rPr lang="en-US" dirty="0">
                <a:solidFill>
                  <a:schemeClr val="tx2">
                    <a:satMod val="130000"/>
                  </a:schemeClr>
                </a:solidFill>
              </a:rPr>
              <a:t>Hands-On Practice 11.8 Practice with Transitions</a:t>
            </a:r>
          </a:p>
        </p:txBody>
      </p:sp>
      <p:pic>
        <p:nvPicPr>
          <p:cNvPr id="4" name="Picture 3"/>
          <p:cNvPicPr>
            <a:picLocks noChangeAspect="1"/>
          </p:cNvPicPr>
          <p:nvPr/>
        </p:nvPicPr>
        <p:blipFill>
          <a:blip r:embed="rId3"/>
          <a:stretch>
            <a:fillRect/>
          </a:stretch>
        </p:blipFill>
        <p:spPr>
          <a:xfrm>
            <a:off x="1270000" y="1066800"/>
            <a:ext cx="6604000" cy="4927600"/>
          </a:xfrm>
          <a:prstGeom prst="rect">
            <a:avLst/>
          </a:prstGeom>
        </p:spPr>
      </p:pic>
    </p:spTree>
    <p:extLst>
      <p:ext uri="{BB962C8B-B14F-4D97-AF65-F5344CB8AC3E}">
        <p14:creationId xmlns:p14="http://schemas.microsoft.com/office/powerpoint/2010/main" val="104156518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381000" y="230188"/>
            <a:ext cx="8382000" cy="332399"/>
          </a:xfrm>
        </p:spPr>
        <p:txBody>
          <a:bodyPr/>
          <a:lstStyle/>
          <a:p>
            <a:pPr fontAlgn="auto">
              <a:spcAft>
                <a:spcPts val="0"/>
              </a:spcAft>
              <a:defRPr/>
            </a:pPr>
            <a:r>
              <a:rPr lang="en-US" sz="2400" dirty="0">
                <a:solidFill>
                  <a:schemeClr val="tx2">
                    <a:satMod val="130000"/>
                  </a:schemeClr>
                </a:solidFill>
              </a:rPr>
              <a:t>Hands-On Practice 11.8 Practice with Transitions (Cont’d)</a:t>
            </a:r>
          </a:p>
        </p:txBody>
      </p:sp>
      <p:pic>
        <p:nvPicPr>
          <p:cNvPr id="2" name="Picture 1"/>
          <p:cNvPicPr>
            <a:picLocks noChangeAspect="1"/>
          </p:cNvPicPr>
          <p:nvPr/>
        </p:nvPicPr>
        <p:blipFill>
          <a:blip r:embed="rId3"/>
          <a:stretch>
            <a:fillRect/>
          </a:stretch>
        </p:blipFill>
        <p:spPr>
          <a:xfrm>
            <a:off x="228600" y="1145822"/>
            <a:ext cx="3889930" cy="5562600"/>
          </a:xfrm>
          <a:prstGeom prst="rect">
            <a:avLst/>
          </a:prstGeom>
        </p:spPr>
      </p:pic>
      <p:pic>
        <p:nvPicPr>
          <p:cNvPr id="3" name="Picture 2"/>
          <p:cNvPicPr>
            <a:picLocks noChangeAspect="1"/>
          </p:cNvPicPr>
          <p:nvPr/>
        </p:nvPicPr>
        <p:blipFill>
          <a:blip r:embed="rId4"/>
          <a:stretch>
            <a:fillRect/>
          </a:stretch>
        </p:blipFill>
        <p:spPr>
          <a:xfrm>
            <a:off x="4266525" y="685800"/>
            <a:ext cx="4809742" cy="3981450"/>
          </a:xfrm>
          <a:prstGeom prst="rect">
            <a:avLst/>
          </a:prstGeom>
        </p:spPr>
      </p:pic>
      <p:sp>
        <p:nvSpPr>
          <p:cNvPr id="8" name="TextBox 7"/>
          <p:cNvSpPr txBox="1"/>
          <p:nvPr/>
        </p:nvSpPr>
        <p:spPr>
          <a:xfrm>
            <a:off x="4406178" y="6169979"/>
            <a:ext cx="4551218" cy="400110"/>
          </a:xfrm>
          <a:prstGeom prst="rect">
            <a:avLst/>
          </a:prstGeom>
          <a:solidFill>
            <a:srgbClr val="0070C0"/>
          </a:solidFill>
        </p:spPr>
        <p:txBody>
          <a:bodyPr wrap="square" rtlCol="0">
            <a:spAutoFit/>
          </a:bodyPr>
          <a:lstStyle/>
          <a:p>
            <a:r>
              <a:rPr lang="en-US" sz="1000" dirty="0">
                <a:latin typeface="+mn-lt"/>
              </a:rPr>
              <a:t>#gallery a:hover span { position: absolute; top: 16px; left: 320px; text-align: center; opacity: 1; }</a:t>
            </a:r>
          </a:p>
        </p:txBody>
      </p:sp>
      <p:sp>
        <p:nvSpPr>
          <p:cNvPr id="9" name="TextBox 8"/>
          <p:cNvSpPr txBox="1"/>
          <p:nvPr/>
        </p:nvSpPr>
        <p:spPr>
          <a:xfrm>
            <a:off x="4406178" y="5706774"/>
            <a:ext cx="4551218" cy="400110"/>
          </a:xfrm>
          <a:prstGeom prst="rect">
            <a:avLst/>
          </a:prstGeom>
          <a:solidFill>
            <a:srgbClr val="0070C0"/>
          </a:solidFill>
        </p:spPr>
        <p:txBody>
          <a:bodyPr wrap="square" rtlCol="0">
            <a:spAutoFit/>
          </a:bodyPr>
          <a:lstStyle/>
          <a:p>
            <a:r>
              <a:rPr lang="en-US" sz="1000" dirty="0">
                <a:latin typeface="+mn-lt"/>
              </a:rPr>
              <a:t>#gallery span { position: absolute; left: -1000px; opacity: 0; transition: opacity 3s ease-in-out; }</a:t>
            </a:r>
          </a:p>
        </p:txBody>
      </p:sp>
      <p:sp>
        <p:nvSpPr>
          <p:cNvPr id="10" name="TextBox 9"/>
          <p:cNvSpPr txBox="1"/>
          <p:nvPr/>
        </p:nvSpPr>
        <p:spPr>
          <a:xfrm>
            <a:off x="4395787" y="4935793"/>
            <a:ext cx="4551218" cy="707886"/>
          </a:xfrm>
          <a:prstGeom prst="rect">
            <a:avLst/>
          </a:prstGeom>
          <a:solidFill>
            <a:srgbClr val="0070C0"/>
          </a:solidFill>
        </p:spPr>
        <p:txBody>
          <a:bodyPr wrap="square" rtlCol="0">
            <a:spAutoFit/>
          </a:bodyPr>
          <a:lstStyle/>
          <a:p>
            <a:r>
              <a:rPr lang="en-US" sz="1000" dirty="0">
                <a:latin typeface="+mn-lt"/>
              </a:rPr>
              <a:t>&lt;li&gt;&lt;a </a:t>
            </a:r>
            <a:r>
              <a:rPr lang="en-US" sz="1000" dirty="0" err="1">
                <a:latin typeface="+mn-lt"/>
              </a:rPr>
              <a:t>href</a:t>
            </a:r>
            <a:r>
              <a:rPr lang="en-US" sz="1000" dirty="0">
                <a:latin typeface="+mn-lt"/>
              </a:rPr>
              <a:t>="photo1.jpg"&gt;&lt;</a:t>
            </a:r>
            <a:r>
              <a:rPr lang="en-US" sz="1000" dirty="0" err="1">
                <a:latin typeface="+mn-lt"/>
              </a:rPr>
              <a:t>img</a:t>
            </a:r>
            <a:r>
              <a:rPr lang="en-US" sz="1000" dirty="0">
                <a:latin typeface="+mn-lt"/>
              </a:rPr>
              <a:t> </a:t>
            </a:r>
            <a:r>
              <a:rPr lang="en-US" sz="1000" dirty="0" err="1">
                <a:latin typeface="+mn-lt"/>
              </a:rPr>
              <a:t>src</a:t>
            </a:r>
            <a:r>
              <a:rPr lang="en-US" sz="1000" dirty="0">
                <a:latin typeface="+mn-lt"/>
              </a:rPr>
              <a:t>="photo1thumb.jpg" width="100" height="75" alt="Golden Gate Bridge"&gt; &lt;span&gt;&lt;</a:t>
            </a:r>
            <a:r>
              <a:rPr lang="en-US" sz="1000" dirty="0" err="1">
                <a:latin typeface="+mn-lt"/>
              </a:rPr>
              <a:t>img</a:t>
            </a:r>
            <a:r>
              <a:rPr lang="en-US" sz="1000" dirty="0">
                <a:latin typeface="+mn-lt"/>
              </a:rPr>
              <a:t> </a:t>
            </a:r>
            <a:r>
              <a:rPr lang="en-US" sz="1000" dirty="0" err="1">
                <a:latin typeface="+mn-lt"/>
              </a:rPr>
              <a:t>src</a:t>
            </a:r>
            <a:r>
              <a:rPr lang="en-US" sz="1000" dirty="0">
                <a:latin typeface="+mn-lt"/>
              </a:rPr>
              <a:t>="photo1.jpg" width="400" height="300" alt="Golden Gate Bridge"&gt;&lt;</a:t>
            </a:r>
            <a:r>
              <a:rPr lang="en-US" sz="1000" dirty="0" err="1">
                <a:latin typeface="+mn-lt"/>
              </a:rPr>
              <a:t>br</a:t>
            </a:r>
            <a:r>
              <a:rPr lang="en-US" sz="1000" dirty="0">
                <a:latin typeface="+mn-lt"/>
              </a:rPr>
              <a:t>&gt;Golden Gate Bridge&lt;/span&gt;&lt;/a&gt;</a:t>
            </a:r>
          </a:p>
          <a:p>
            <a:r>
              <a:rPr lang="en-US" sz="1000" dirty="0">
                <a:latin typeface="+mn-lt"/>
              </a:rPr>
              <a:t>&lt;/li&gt;</a:t>
            </a:r>
          </a:p>
        </p:txBody>
      </p:sp>
    </p:spTree>
    <p:extLst>
      <p:ext uri="{BB962C8B-B14F-4D97-AF65-F5344CB8AC3E}">
        <p14:creationId xmlns:p14="http://schemas.microsoft.com/office/powerpoint/2010/main" val="6951601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533400" y="304800"/>
            <a:ext cx="2514600" cy="533400"/>
          </a:xfrm>
        </p:spPr>
        <p:txBody>
          <a:bodyPr>
            <a:normAutofit/>
          </a:bodyPr>
          <a:lstStyle/>
          <a:p>
            <a:pPr fontAlgn="auto">
              <a:spcAft>
                <a:spcPts val="0"/>
              </a:spcAft>
              <a:defRPr/>
            </a:pPr>
            <a:r>
              <a:rPr lang="en-US">
                <a:solidFill>
                  <a:schemeClr val="tx2">
                    <a:satMod val="130000"/>
                  </a:schemeClr>
                </a:solidFill>
              </a:rPr>
              <a:t>Java</a:t>
            </a:r>
            <a:endParaRPr lang="en-US" dirty="0">
              <a:solidFill>
                <a:schemeClr val="tx2">
                  <a:satMod val="130000"/>
                </a:schemeClr>
              </a:solidFill>
            </a:endParaRPr>
          </a:p>
        </p:txBody>
      </p:sp>
      <p:sp>
        <p:nvSpPr>
          <p:cNvPr id="2" name="Rectangle 3"/>
          <p:cNvSpPr>
            <a:spLocks noGrp="1" noChangeArrowheads="1"/>
          </p:cNvSpPr>
          <p:nvPr>
            <p:ph idx="1"/>
          </p:nvPr>
        </p:nvSpPr>
        <p:spPr>
          <a:xfrm>
            <a:off x="533400" y="990600"/>
            <a:ext cx="6553200" cy="4708981"/>
          </a:xfrm>
        </p:spPr>
        <p:txBody>
          <a:bodyPr/>
          <a:lstStyle/>
          <a:p>
            <a:pPr>
              <a:buFont typeface="Arial" panose="020B0604020202020204" pitchFamily="34" charset="0"/>
              <a:buChar char="•"/>
            </a:pPr>
            <a:r>
              <a:rPr lang="en-US" altLang="en-US" sz="1800" b="1" dirty="0">
                <a:solidFill>
                  <a:schemeClr val="tx2"/>
                </a:solidFill>
                <a:cs typeface="Times New Roman" panose="02020603050405020304" pitchFamily="18" charset="0"/>
              </a:rPr>
              <a:t>What is Java?</a:t>
            </a:r>
          </a:p>
          <a:p>
            <a:pPr lvl="1">
              <a:buFont typeface="Wingdings" charset="2"/>
              <a:buChar char="ü"/>
            </a:pPr>
            <a:r>
              <a:rPr lang="en-US" altLang="en-US" sz="1800" b="1" dirty="0">
                <a:cs typeface="Times New Roman" panose="02020603050405020304" pitchFamily="18" charset="0"/>
              </a:rPr>
              <a:t>Object Oriented Programming (OOP)</a:t>
            </a:r>
          </a:p>
          <a:p>
            <a:pPr lvl="1">
              <a:buFont typeface="Wingdings" charset="2"/>
              <a:buChar char="ü"/>
            </a:pPr>
            <a:r>
              <a:rPr lang="en-US" altLang="en-US" sz="1800" b="1" dirty="0">
                <a:cs typeface="Times New Roman" panose="02020603050405020304" pitchFamily="18" charset="0"/>
              </a:rPr>
              <a:t>Developed by Sun Microsystems</a:t>
            </a:r>
          </a:p>
          <a:p>
            <a:pPr lvl="1">
              <a:buFont typeface="Wingdings" charset="2"/>
              <a:buChar char="ü"/>
            </a:pPr>
            <a:r>
              <a:rPr lang="en-US" altLang="en-US" sz="1800" b="1" dirty="0">
                <a:cs typeface="Times New Roman" panose="02020603050405020304" pitchFamily="18" charset="0"/>
              </a:rPr>
              <a:t>Java is not the same language as JavaScript.</a:t>
            </a:r>
          </a:p>
          <a:p>
            <a:pPr lvl="1">
              <a:buFont typeface="Wingdings" charset="2"/>
              <a:buChar char="ü"/>
            </a:pPr>
            <a:r>
              <a:rPr lang="en-US" altLang="en-US" sz="1800" b="1" dirty="0">
                <a:cs typeface="Times New Roman" panose="02020603050405020304" pitchFamily="18" charset="0"/>
              </a:rPr>
              <a:t>Java is more powerful and much more flexible than JavaScript.  </a:t>
            </a:r>
          </a:p>
          <a:p>
            <a:pPr lvl="1">
              <a:buFont typeface="Wingdings" charset="2"/>
              <a:buChar char="ü"/>
            </a:pPr>
            <a:r>
              <a:rPr lang="en-US" altLang="en-US" sz="1800" b="1" dirty="0">
                <a:cs typeface="Times New Roman" panose="02020603050405020304" pitchFamily="18" charset="0"/>
              </a:rPr>
              <a:t>Java can be used to:</a:t>
            </a:r>
          </a:p>
          <a:p>
            <a:pPr marL="1146175" lvl="2" indent="0">
              <a:buNone/>
            </a:pPr>
            <a:r>
              <a:rPr lang="en-US" altLang="en-US" sz="1800" b="1" dirty="0">
                <a:cs typeface="Times New Roman" panose="02020603050405020304" pitchFamily="18" charset="0"/>
              </a:rPr>
              <a:t>develop stand-alone executable applications</a:t>
            </a:r>
          </a:p>
          <a:p>
            <a:pPr marL="1146175" lvl="2" indent="0">
              <a:buNone/>
            </a:pPr>
            <a:r>
              <a:rPr lang="en-US" altLang="en-US" sz="1800" b="1" dirty="0">
                <a:cs typeface="Times New Roman" panose="02020603050405020304" pitchFamily="18" charset="0"/>
              </a:rPr>
              <a:t>applets that are invoked by Web pages</a:t>
            </a:r>
          </a:p>
          <a:p>
            <a:pPr marL="292100" indent="-280988">
              <a:buFont typeface="Arial" charset="0"/>
              <a:buChar char="•"/>
            </a:pPr>
            <a:r>
              <a:rPr lang="en-US" altLang="en-US" sz="1800" b="1" dirty="0">
                <a:solidFill>
                  <a:schemeClr val="tx2"/>
                </a:solidFill>
                <a:cs typeface="Times New Roman" panose="02020603050405020304" pitchFamily="18" charset="0"/>
              </a:rPr>
              <a:t>Java Applets</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Compiled -- translated from the </a:t>
            </a:r>
            <a:br>
              <a:rPr lang="en-US" altLang="en-US" sz="1800" b="1" dirty="0">
                <a:solidFill>
                  <a:schemeClr val="tx1">
                    <a:lumMod val="75000"/>
                    <a:lumOff val="25000"/>
                  </a:schemeClr>
                </a:solidFill>
                <a:cs typeface="Times New Roman" panose="02020603050405020304" pitchFamily="18" charset="0"/>
              </a:rPr>
            </a:br>
            <a:r>
              <a:rPr lang="en-US" altLang="en-US" sz="1800" b="1" dirty="0">
                <a:solidFill>
                  <a:schemeClr val="tx1">
                    <a:lumMod val="75000"/>
                    <a:lumOff val="25000"/>
                  </a:schemeClr>
                </a:solidFill>
                <a:cs typeface="Times New Roman" panose="02020603050405020304" pitchFamily="18" charset="0"/>
              </a:rPr>
              <a:t>English-like Java statements to an encoded form called Byte Code.</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Use the “.class” file extension</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Java Virtual Machine (JVM)</a:t>
            </a:r>
          </a:p>
          <a:p>
            <a:pPr marL="888556" lvl="2" indent="-342900">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interprets the byte code into the proper machine language for the operating system</a:t>
            </a:r>
          </a:p>
          <a:p>
            <a:pPr marL="888556" lvl="2" indent="-342900">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After translation, the applet is executed and appears on the Web page. </a:t>
            </a:r>
            <a:r>
              <a:rPr lang="en-US" altLang="en-US" sz="1800" b="1" dirty="0">
                <a:cs typeface="Times New Roman" panose="02020603050405020304" pitchFamily="18" charset="0"/>
              </a:rPr>
              <a:t> </a:t>
            </a:r>
          </a:p>
        </p:txBody>
      </p:sp>
      <p:sp>
        <p:nvSpPr>
          <p:cNvPr id="38916"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591611A8-7775-4329-AF23-8D9FC219154C}"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26</a:t>
            </a:fld>
            <a:endParaRPr lang="en-US" altLang="en-US" sz="1100">
              <a:solidFill>
                <a:srgbClr val="4D4D4D"/>
              </a:solidFill>
              <a:latin typeface="Times New Roman" panose="02020603050405020304" pitchFamily="18" charset="0"/>
            </a:endParaRPr>
          </a:p>
        </p:txBody>
      </p:sp>
      <p:pic>
        <p:nvPicPr>
          <p:cNvPr id="5" name="Picture 2" descr="Figure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038600"/>
            <a:ext cx="1800341"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7314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057400"/>
            <a:ext cx="8077200" cy="3352800"/>
          </a:xfrm>
          <a:prstGeom prst="rect">
            <a:avLst/>
          </a:prstGeom>
          <a:solidFill>
            <a:schemeClr val="bg2">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987" name="Rectangle 2"/>
          <p:cNvSpPr>
            <a:spLocks noGrp="1" noChangeArrowheads="1"/>
          </p:cNvSpPr>
          <p:nvPr>
            <p:ph type="title"/>
          </p:nvPr>
        </p:nvSpPr>
        <p:spPr>
          <a:xfrm>
            <a:off x="304800" y="439914"/>
            <a:ext cx="8705850" cy="384175"/>
          </a:xfrm>
        </p:spPr>
        <p:txBody>
          <a:bodyPr>
            <a:noAutofit/>
          </a:bodyPr>
          <a:lstStyle/>
          <a:p>
            <a:pPr fontAlgn="auto">
              <a:spcAft>
                <a:spcPts val="0"/>
              </a:spcAft>
              <a:defRPr/>
            </a:pPr>
            <a:r>
              <a:rPr lang="en-US" dirty="0">
                <a:solidFill>
                  <a:schemeClr val="tx2">
                    <a:satMod val="130000"/>
                  </a:schemeClr>
                </a:solidFill>
              </a:rPr>
              <a:t>Adding a Java Applet to a Web Page</a:t>
            </a:r>
          </a:p>
        </p:txBody>
      </p:sp>
      <p:sp>
        <p:nvSpPr>
          <p:cNvPr id="36867" name="Rectangle 3"/>
          <p:cNvSpPr>
            <a:spLocks noGrp="1" noChangeArrowheads="1"/>
          </p:cNvSpPr>
          <p:nvPr>
            <p:ph idx="1"/>
          </p:nvPr>
        </p:nvSpPr>
        <p:spPr>
          <a:xfrm>
            <a:off x="838200" y="914400"/>
            <a:ext cx="7162800" cy="4724400"/>
          </a:xfrm>
        </p:spPr>
        <p:txBody>
          <a:bodyPr rtlCol="0">
            <a:normAutofit/>
          </a:bodyPr>
          <a:lstStyle/>
          <a:p>
            <a:pPr fontAlgn="auto">
              <a:buFont typeface="Arial" panose="020B0604020202020204" pitchFamily="34" charset="0"/>
              <a:buChar char="•"/>
              <a:defRPr/>
            </a:pPr>
            <a:r>
              <a:rPr lang="en-US" sz="2400" dirty="0">
                <a:solidFill>
                  <a:schemeClr val="tx1">
                    <a:lumMod val="75000"/>
                    <a:lumOff val="25000"/>
                  </a:schemeClr>
                </a:solidFill>
                <a:cs typeface="Arial" pitchFamily="34" charset="0"/>
              </a:rPr>
              <a:t>OBSOLETE: the applet element</a:t>
            </a:r>
          </a:p>
          <a:p>
            <a:pPr fontAlgn="auto">
              <a:buFont typeface="Arial" panose="020B0604020202020204" pitchFamily="34" charset="0"/>
              <a:buChar char="•"/>
              <a:defRPr/>
            </a:pPr>
            <a:r>
              <a:rPr lang="en-US" sz="2400" dirty="0">
                <a:solidFill>
                  <a:schemeClr val="tx1">
                    <a:lumMod val="75000"/>
                    <a:lumOff val="25000"/>
                  </a:schemeClr>
                </a:solidFill>
                <a:cs typeface="Arial" pitchFamily="34" charset="0"/>
              </a:rPr>
              <a:t>HTML5: the object element</a:t>
            </a:r>
            <a:r>
              <a:rPr lang="en-US" sz="2800" dirty="0">
                <a:solidFill>
                  <a:schemeClr val="tx1">
                    <a:lumMod val="75000"/>
                    <a:lumOff val="25000"/>
                  </a:schemeClr>
                </a:solidFill>
                <a:cs typeface="Arial" pitchFamily="34" charset="0"/>
              </a:rPr>
              <a:t/>
            </a:r>
            <a:br>
              <a:rPr lang="en-US" sz="2800" dirty="0">
                <a:solidFill>
                  <a:schemeClr val="tx1">
                    <a:lumMod val="75000"/>
                    <a:lumOff val="25000"/>
                  </a:schemeClr>
                </a:solidFill>
                <a:cs typeface="Arial" pitchFamily="34" charset="0"/>
              </a:rPr>
            </a:br>
            <a:endParaRPr lang="en-US" sz="2800" dirty="0">
              <a:solidFill>
                <a:schemeClr val="tx1">
                  <a:lumMod val="75000"/>
                  <a:lumOff val="25000"/>
                </a:schemeClr>
              </a:solidFill>
              <a:cs typeface="Arial" pitchFamily="34" charset="0"/>
            </a:endParaRPr>
          </a:p>
          <a:p>
            <a:pPr marL="0" indent="0" fontAlgn="auto">
              <a:buNone/>
              <a:defRPr/>
            </a:pPr>
            <a:r>
              <a:rPr lang="en-US" sz="1800" dirty="0">
                <a:solidFill>
                  <a:schemeClr val="tx1">
                    <a:lumMod val="75000"/>
                    <a:lumOff val="25000"/>
                  </a:schemeClr>
                </a:solidFill>
                <a:cs typeface="Times New Roman" panose="02020603050405020304" pitchFamily="18" charset="0"/>
              </a:rPr>
              <a:t>&lt;object type="application/x-java-applet" width="610" height="30"</a:t>
            </a:r>
          </a:p>
          <a:p>
            <a:pPr marL="0" indent="0" fontAlgn="auto">
              <a:buNone/>
              <a:defRPr/>
            </a:pPr>
            <a:r>
              <a:rPr lang="en-US" sz="1800" dirty="0">
                <a:solidFill>
                  <a:schemeClr val="tx1">
                    <a:lumMod val="75000"/>
                    <a:lumOff val="25000"/>
                  </a:schemeClr>
                </a:solidFill>
                <a:cs typeface="Times New Roman" panose="02020603050405020304" pitchFamily="18" charset="0"/>
              </a:rPr>
              <a:t>title="This Java Applet displays a message"&gt;</a:t>
            </a:r>
          </a:p>
          <a:p>
            <a:pPr marL="0" indent="0" fontAlgn="auto">
              <a:buNone/>
              <a:defRPr/>
            </a:pPr>
            <a:r>
              <a:rPr lang="en-US" sz="1800" dirty="0">
                <a:solidFill>
                  <a:schemeClr val="tx1">
                    <a:lumMod val="75000"/>
                    <a:lumOff val="25000"/>
                  </a:schemeClr>
                </a:solidFill>
                <a:cs typeface="Times New Roman" panose="02020603050405020304" pitchFamily="18" charset="0"/>
              </a:rPr>
              <a:t>&lt;</a:t>
            </a:r>
            <a:r>
              <a:rPr lang="en-US" sz="1800" dirty="0" err="1">
                <a:solidFill>
                  <a:schemeClr val="tx1">
                    <a:lumMod val="75000"/>
                    <a:lumOff val="25000"/>
                  </a:schemeClr>
                </a:solidFill>
                <a:cs typeface="Times New Roman" panose="02020603050405020304" pitchFamily="18" charset="0"/>
              </a:rPr>
              <a:t>param</a:t>
            </a:r>
            <a:r>
              <a:rPr lang="en-US" sz="1800" dirty="0">
                <a:solidFill>
                  <a:schemeClr val="tx1">
                    <a:lumMod val="75000"/>
                    <a:lumOff val="25000"/>
                  </a:schemeClr>
                </a:solidFill>
                <a:cs typeface="Times New Roman" panose="02020603050405020304" pitchFamily="18" charset="0"/>
              </a:rPr>
              <a:t> name="code" value="</a:t>
            </a:r>
            <a:r>
              <a:rPr lang="en-US" sz="1800" dirty="0" err="1">
                <a:solidFill>
                  <a:schemeClr val="tx1">
                    <a:lumMod val="75000"/>
                    <a:lumOff val="25000"/>
                  </a:schemeClr>
                </a:solidFill>
                <a:cs typeface="Times New Roman" panose="02020603050405020304" pitchFamily="18" charset="0"/>
              </a:rPr>
              <a:t>example.class</a:t>
            </a:r>
            <a:r>
              <a:rPr lang="en-US" sz="1800" dirty="0">
                <a:solidFill>
                  <a:schemeClr val="tx1">
                    <a:lumMod val="75000"/>
                    <a:lumOff val="25000"/>
                  </a:schemeClr>
                </a:solidFill>
                <a:cs typeface="Times New Roman" panose="02020603050405020304" pitchFamily="18" charset="0"/>
              </a:rPr>
              <a:t>"&gt;</a:t>
            </a:r>
          </a:p>
          <a:p>
            <a:pPr marL="0" indent="0" fontAlgn="auto">
              <a:buNone/>
              <a:defRPr/>
            </a:pPr>
            <a:r>
              <a:rPr lang="en-US" sz="1800" dirty="0">
                <a:solidFill>
                  <a:schemeClr val="tx1">
                    <a:lumMod val="75000"/>
                    <a:lumOff val="25000"/>
                  </a:schemeClr>
                </a:solidFill>
                <a:cs typeface="Times New Roman" panose="02020603050405020304" pitchFamily="18" charset="0"/>
              </a:rPr>
              <a:t>&lt;</a:t>
            </a:r>
            <a:r>
              <a:rPr lang="en-US" sz="1800" dirty="0" err="1">
                <a:solidFill>
                  <a:schemeClr val="tx1">
                    <a:lumMod val="75000"/>
                    <a:lumOff val="25000"/>
                  </a:schemeClr>
                </a:solidFill>
                <a:cs typeface="Times New Roman" panose="02020603050405020304" pitchFamily="18" charset="0"/>
              </a:rPr>
              <a:t>param</a:t>
            </a:r>
            <a:r>
              <a:rPr lang="en-US" sz="1800" dirty="0">
                <a:solidFill>
                  <a:schemeClr val="tx1">
                    <a:lumMod val="75000"/>
                    <a:lumOff val="25000"/>
                  </a:schemeClr>
                </a:solidFill>
                <a:cs typeface="Times New Roman" panose="02020603050405020304" pitchFamily="18" charset="0"/>
              </a:rPr>
              <a:t> name="</a:t>
            </a:r>
            <a:r>
              <a:rPr lang="en-US" sz="1800" dirty="0" err="1">
                <a:solidFill>
                  <a:schemeClr val="tx1">
                    <a:lumMod val="75000"/>
                    <a:lumOff val="25000"/>
                  </a:schemeClr>
                </a:solidFill>
                <a:cs typeface="Times New Roman" panose="02020603050405020304" pitchFamily="18" charset="0"/>
              </a:rPr>
              <a:t>textColor</a:t>
            </a:r>
            <a:r>
              <a:rPr lang="en-US" sz="1800" dirty="0">
                <a:solidFill>
                  <a:schemeClr val="tx1">
                    <a:lumMod val="75000"/>
                    <a:lumOff val="25000"/>
                  </a:schemeClr>
                </a:solidFill>
                <a:cs typeface="Times New Roman" panose="02020603050405020304" pitchFamily="18" charset="0"/>
              </a:rPr>
              <a:t>" value="#FF0000"&gt;</a:t>
            </a:r>
          </a:p>
          <a:p>
            <a:pPr marL="0" indent="0" fontAlgn="auto">
              <a:buNone/>
              <a:defRPr/>
            </a:pPr>
            <a:r>
              <a:rPr lang="en-US" sz="1800" dirty="0">
                <a:solidFill>
                  <a:schemeClr val="tx1">
                    <a:lumMod val="75000"/>
                    <a:lumOff val="25000"/>
                  </a:schemeClr>
                </a:solidFill>
                <a:cs typeface="Times New Roman" panose="02020603050405020304" pitchFamily="18" charset="0"/>
              </a:rPr>
              <a:t>&lt;</a:t>
            </a:r>
            <a:r>
              <a:rPr lang="en-US" sz="1800" dirty="0" err="1">
                <a:solidFill>
                  <a:schemeClr val="tx1">
                    <a:lumMod val="75000"/>
                    <a:lumOff val="25000"/>
                  </a:schemeClr>
                </a:solidFill>
                <a:cs typeface="Times New Roman" panose="02020603050405020304" pitchFamily="18" charset="0"/>
              </a:rPr>
              <a:t>param</a:t>
            </a:r>
            <a:r>
              <a:rPr lang="en-US" sz="1800" dirty="0">
                <a:solidFill>
                  <a:schemeClr val="tx1">
                    <a:lumMod val="75000"/>
                    <a:lumOff val="25000"/>
                  </a:schemeClr>
                </a:solidFill>
                <a:cs typeface="Times New Roman" panose="02020603050405020304" pitchFamily="18" charset="0"/>
              </a:rPr>
              <a:t> name="message" value="This is a Java Applet"&gt;</a:t>
            </a:r>
          </a:p>
          <a:p>
            <a:pPr marL="0" indent="0" fontAlgn="auto">
              <a:buNone/>
              <a:defRPr/>
            </a:pPr>
            <a:r>
              <a:rPr lang="en-US" sz="1800" dirty="0">
                <a:solidFill>
                  <a:schemeClr val="tx1">
                    <a:lumMod val="75000"/>
                    <a:lumOff val="25000"/>
                  </a:schemeClr>
                </a:solidFill>
                <a:cs typeface="Times New Roman" panose="02020603050405020304" pitchFamily="18" charset="0"/>
              </a:rPr>
              <a:t>&lt;</a:t>
            </a:r>
            <a:r>
              <a:rPr lang="en-US" sz="1800" dirty="0" err="1">
                <a:solidFill>
                  <a:schemeClr val="tx1">
                    <a:lumMod val="75000"/>
                    <a:lumOff val="25000"/>
                  </a:schemeClr>
                </a:solidFill>
                <a:cs typeface="Times New Roman" panose="02020603050405020304" pitchFamily="18" charset="0"/>
              </a:rPr>
              <a:t>param</a:t>
            </a:r>
            <a:r>
              <a:rPr lang="en-US" sz="1800" dirty="0">
                <a:solidFill>
                  <a:schemeClr val="tx1">
                    <a:lumMod val="75000"/>
                    <a:lumOff val="25000"/>
                  </a:schemeClr>
                </a:solidFill>
                <a:cs typeface="Times New Roman" panose="02020603050405020304" pitchFamily="18" charset="0"/>
              </a:rPr>
              <a:t> name="</a:t>
            </a:r>
            <a:r>
              <a:rPr lang="en-US" sz="1800" dirty="0" err="1">
                <a:solidFill>
                  <a:schemeClr val="tx1">
                    <a:lumMod val="75000"/>
                    <a:lumOff val="25000"/>
                  </a:schemeClr>
                </a:solidFill>
                <a:cs typeface="Times New Roman" panose="02020603050405020304" pitchFamily="18" charset="0"/>
              </a:rPr>
              <a:t>backColor</a:t>
            </a:r>
            <a:r>
              <a:rPr lang="en-US" sz="1800" dirty="0">
                <a:solidFill>
                  <a:schemeClr val="tx1">
                    <a:lumMod val="75000"/>
                    <a:lumOff val="25000"/>
                  </a:schemeClr>
                </a:solidFill>
                <a:cs typeface="Times New Roman" panose="02020603050405020304" pitchFamily="18" charset="0"/>
              </a:rPr>
              <a:t>" value="#FFFFFF"&gt;</a:t>
            </a:r>
          </a:p>
          <a:p>
            <a:pPr marL="0" indent="0" fontAlgn="auto">
              <a:buNone/>
              <a:defRPr/>
            </a:pPr>
            <a:r>
              <a:rPr lang="en-US" sz="1800" dirty="0">
                <a:solidFill>
                  <a:schemeClr val="tx1">
                    <a:lumMod val="75000"/>
                    <a:lumOff val="25000"/>
                  </a:schemeClr>
                </a:solidFill>
                <a:cs typeface="Times New Roman" panose="02020603050405020304" pitchFamily="18" charset="0"/>
              </a:rPr>
              <a:t>Java Applets can be used to display text, manipulate graphics, play</a:t>
            </a:r>
          </a:p>
          <a:p>
            <a:pPr marL="0" indent="0" fontAlgn="auto">
              <a:buNone/>
              <a:defRPr/>
            </a:pPr>
            <a:r>
              <a:rPr lang="en-US" sz="1800" dirty="0">
                <a:solidFill>
                  <a:schemeClr val="tx1">
                    <a:lumMod val="75000"/>
                    <a:lumOff val="25000"/>
                  </a:schemeClr>
                </a:solidFill>
                <a:cs typeface="Times New Roman" panose="02020603050405020304" pitchFamily="18" charset="0"/>
              </a:rPr>
              <a:t>games, and more.</a:t>
            </a:r>
          </a:p>
          <a:p>
            <a:pPr marL="0" indent="0" fontAlgn="auto">
              <a:buNone/>
              <a:defRPr/>
            </a:pPr>
            <a:r>
              <a:rPr lang="en-US" sz="1800" dirty="0">
                <a:solidFill>
                  <a:schemeClr val="tx1">
                    <a:lumMod val="75000"/>
                    <a:lumOff val="25000"/>
                  </a:schemeClr>
                </a:solidFill>
                <a:cs typeface="Times New Roman" panose="02020603050405020304" pitchFamily="18" charset="0"/>
              </a:rPr>
              <a:t>Visit &lt;a </a:t>
            </a:r>
            <a:r>
              <a:rPr lang="en-US" sz="1800" dirty="0" err="1">
                <a:solidFill>
                  <a:schemeClr val="tx1">
                    <a:lumMod val="75000"/>
                    <a:lumOff val="25000"/>
                  </a:schemeClr>
                </a:solidFill>
                <a:cs typeface="Times New Roman" panose="02020603050405020304" pitchFamily="18" charset="0"/>
              </a:rPr>
              <a:t>href</a:t>
            </a:r>
            <a:r>
              <a:rPr lang="en-US" sz="1800" dirty="0">
                <a:solidFill>
                  <a:schemeClr val="tx1">
                    <a:lumMod val="75000"/>
                    <a:lumOff val="25000"/>
                  </a:schemeClr>
                </a:solidFill>
                <a:cs typeface="Times New Roman" panose="02020603050405020304" pitchFamily="18" charset="0"/>
              </a:rPr>
              <a:t>="http://download.oracle.com/</a:t>
            </a:r>
            <a:r>
              <a:rPr lang="en-US" sz="1800" dirty="0" err="1">
                <a:solidFill>
                  <a:schemeClr val="tx1">
                    <a:lumMod val="75000"/>
                    <a:lumOff val="25000"/>
                  </a:schemeClr>
                </a:solidFill>
                <a:cs typeface="Times New Roman" panose="02020603050405020304" pitchFamily="18" charset="0"/>
              </a:rPr>
              <a:t>javase</a:t>
            </a:r>
            <a:r>
              <a:rPr lang="en-US" sz="1800" dirty="0">
                <a:solidFill>
                  <a:schemeClr val="tx1">
                    <a:lumMod val="75000"/>
                    <a:lumOff val="25000"/>
                  </a:schemeClr>
                </a:solidFill>
                <a:cs typeface="Times New Roman" panose="02020603050405020304" pitchFamily="18" charset="0"/>
              </a:rPr>
              <a:t>/tutorial/"&gt;Oracle&lt;/a&gt;</a:t>
            </a:r>
          </a:p>
          <a:p>
            <a:pPr marL="0" indent="0" fontAlgn="auto">
              <a:buNone/>
              <a:defRPr/>
            </a:pPr>
            <a:r>
              <a:rPr lang="en-US" sz="1800" dirty="0">
                <a:solidFill>
                  <a:schemeClr val="tx1">
                    <a:lumMod val="75000"/>
                    <a:lumOff val="25000"/>
                  </a:schemeClr>
                </a:solidFill>
                <a:cs typeface="Times New Roman" panose="02020603050405020304" pitchFamily="18" charset="0"/>
              </a:rPr>
              <a:t>for more information.</a:t>
            </a:r>
          </a:p>
          <a:p>
            <a:pPr marL="0" indent="0" fontAlgn="auto">
              <a:buNone/>
              <a:defRPr/>
            </a:pPr>
            <a:r>
              <a:rPr lang="en-US" sz="1800" dirty="0">
                <a:solidFill>
                  <a:schemeClr val="tx1">
                    <a:lumMod val="75000"/>
                    <a:lumOff val="25000"/>
                  </a:schemeClr>
                </a:solidFill>
                <a:cs typeface="Times New Roman" panose="02020603050405020304" pitchFamily="18" charset="0"/>
              </a:rPr>
              <a:t>&lt;/object&gt;</a:t>
            </a:r>
            <a:endParaRPr lang="en-US" sz="1800" dirty="0">
              <a:solidFill>
                <a:schemeClr val="tx1"/>
              </a:solidFill>
              <a:cs typeface="Times New Roman" pitchFamily="18" charset="0"/>
            </a:endParaRPr>
          </a:p>
        </p:txBody>
      </p:sp>
      <p:sp>
        <p:nvSpPr>
          <p:cNvPr id="43014"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01179759-2767-4831-AAC2-4D09F0DFBA92}"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27</a:t>
            </a:fld>
            <a:endParaRPr lang="en-US" altLang="en-US" sz="1100">
              <a:solidFill>
                <a:srgbClr val="4D4D4D"/>
              </a:solidFill>
              <a:latin typeface="Times New Roman" panose="02020603050405020304" pitchFamily="18" charset="0"/>
            </a:endParaRPr>
          </a:p>
        </p:txBody>
      </p:sp>
      <p:pic>
        <p:nvPicPr>
          <p:cNvPr id="430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8700" y="128587"/>
            <a:ext cx="24257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67000" y="5850467"/>
            <a:ext cx="3095719" cy="369332"/>
          </a:xfrm>
          <a:prstGeom prst="rect">
            <a:avLst/>
          </a:prstGeom>
          <a:noFill/>
        </p:spPr>
        <p:txBody>
          <a:bodyPr wrap="none" rtlCol="0">
            <a:spAutoFit/>
          </a:bodyPr>
          <a:lstStyle/>
          <a:p>
            <a:r>
              <a:rPr lang="en-US" dirty="0" smtClean="0">
                <a:hlinkClick r:id="rId4"/>
              </a:rPr>
              <a:t>Enabling Java in browsers</a:t>
            </a:r>
            <a:endParaRPr lang="en-US" dirty="0"/>
          </a:p>
        </p:txBody>
      </p:sp>
    </p:spTree>
    <p:extLst>
      <p:ext uri="{BB962C8B-B14F-4D97-AF65-F5344CB8AC3E}">
        <p14:creationId xmlns:p14="http://schemas.microsoft.com/office/powerpoint/2010/main" val="351150822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a:xfrm>
            <a:off x="609600" y="381000"/>
            <a:ext cx="2590800" cy="387798"/>
          </a:xfrm>
        </p:spPr>
        <p:txBody>
          <a:bodyPr/>
          <a:lstStyle/>
          <a:p>
            <a:pPr fontAlgn="auto">
              <a:spcAft>
                <a:spcPts val="0"/>
              </a:spcAft>
              <a:defRPr/>
            </a:pPr>
            <a:r>
              <a:rPr lang="en-US">
                <a:solidFill>
                  <a:schemeClr val="tx2">
                    <a:satMod val="130000"/>
                  </a:schemeClr>
                </a:solidFill>
              </a:rPr>
              <a:t>JavaScript</a:t>
            </a:r>
            <a:endParaRPr lang="en-US" dirty="0">
              <a:solidFill>
                <a:schemeClr val="tx2">
                  <a:satMod val="130000"/>
                </a:schemeClr>
              </a:solidFill>
            </a:endParaRPr>
          </a:p>
        </p:txBody>
      </p:sp>
      <p:sp>
        <p:nvSpPr>
          <p:cNvPr id="38915" name="Rectangle 3"/>
          <p:cNvSpPr>
            <a:spLocks noGrp="1" noChangeArrowheads="1"/>
          </p:cNvSpPr>
          <p:nvPr>
            <p:ph idx="1"/>
          </p:nvPr>
        </p:nvSpPr>
        <p:spPr>
          <a:xfrm>
            <a:off x="601133" y="914400"/>
            <a:ext cx="6934200" cy="5486400"/>
          </a:xfrm>
        </p:spPr>
        <p:txBody>
          <a:bodyPr rtlCol="0">
            <a:noAutofit/>
          </a:bodyPr>
          <a:lstStyle/>
          <a:p>
            <a:pPr fontAlgn="auto">
              <a:buFont typeface="Arial" charset="0"/>
              <a:buChar char="•"/>
              <a:defRPr/>
            </a:pPr>
            <a:r>
              <a:rPr lang="en-US" altLang="en-US" sz="1800" b="1" dirty="0">
                <a:solidFill>
                  <a:schemeClr val="tx2">
                    <a:satMod val="130000"/>
                  </a:schemeClr>
                </a:solidFill>
              </a:rPr>
              <a:t>What is </a:t>
            </a:r>
            <a:r>
              <a:rPr lang="en-US" altLang="en-US" sz="1800" b="1" dirty="0" err="1">
                <a:solidFill>
                  <a:schemeClr val="tx2">
                    <a:satMod val="130000"/>
                  </a:schemeClr>
                </a:solidFill>
              </a:rPr>
              <a:t>Javascript</a:t>
            </a:r>
            <a:r>
              <a:rPr lang="en-US" altLang="en-US" sz="1800" b="1" dirty="0">
                <a:solidFill>
                  <a:schemeClr val="tx2">
                    <a:satMod val="130000"/>
                  </a:schemeClr>
                </a:solidFill>
              </a:rPr>
              <a:t>?</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Object-based  client-side scripting language</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Originally developed by Brendan </a:t>
            </a:r>
            <a:r>
              <a:rPr lang="en-US" altLang="en-US" sz="1800" b="1" dirty="0" err="1">
                <a:solidFill>
                  <a:schemeClr val="tx1">
                    <a:lumMod val="75000"/>
                    <a:lumOff val="25000"/>
                  </a:schemeClr>
                </a:solidFill>
                <a:cs typeface="Times New Roman" panose="02020603050405020304" pitchFamily="18" charset="0"/>
              </a:rPr>
              <a:t>Eich</a:t>
            </a:r>
            <a:r>
              <a:rPr lang="en-US" altLang="en-US" sz="1800" b="1" dirty="0">
                <a:solidFill>
                  <a:schemeClr val="tx1">
                    <a:lumMod val="75000"/>
                    <a:lumOff val="25000"/>
                  </a:schemeClr>
                </a:solidFill>
                <a:cs typeface="Times New Roman" panose="02020603050405020304" pitchFamily="18" charset="0"/>
              </a:rPr>
              <a:t> at Netscape</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 JavaScript is NOT Java</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Manipulates the objects associated with a web page document:</a:t>
            </a:r>
          </a:p>
          <a:p>
            <a:pPr marL="863600" lvl="3" indent="0">
              <a:buNone/>
              <a:defRPr/>
            </a:pPr>
            <a:r>
              <a:rPr lang="en-US" altLang="en-US" sz="1800" b="1" dirty="0">
                <a:solidFill>
                  <a:schemeClr val="tx1">
                    <a:lumMod val="75000"/>
                    <a:lumOff val="25000"/>
                  </a:schemeClr>
                </a:solidFill>
                <a:cs typeface="Times New Roman" panose="02020603050405020304" pitchFamily="18" charset="0"/>
              </a:rPr>
              <a:t>the window</a:t>
            </a:r>
          </a:p>
          <a:p>
            <a:pPr marL="863600" lvl="3" indent="0">
              <a:buNone/>
              <a:defRPr/>
            </a:pPr>
            <a:r>
              <a:rPr lang="en-US" altLang="en-US" sz="1800" b="1" dirty="0">
                <a:solidFill>
                  <a:schemeClr val="tx1">
                    <a:lumMod val="75000"/>
                    <a:lumOff val="25000"/>
                  </a:schemeClr>
                </a:solidFill>
                <a:cs typeface="Times New Roman" panose="02020603050405020304" pitchFamily="18" charset="0"/>
              </a:rPr>
              <a:t>the document</a:t>
            </a:r>
          </a:p>
          <a:p>
            <a:pPr marL="863600" lvl="3" indent="0">
              <a:buNone/>
              <a:defRPr/>
            </a:pPr>
            <a:r>
              <a:rPr lang="en-US" altLang="en-US" sz="1800" b="1" dirty="0">
                <a:solidFill>
                  <a:schemeClr val="tx1">
                    <a:lumMod val="75000"/>
                    <a:lumOff val="25000"/>
                  </a:schemeClr>
                </a:solidFill>
                <a:cs typeface="Times New Roman" panose="02020603050405020304" pitchFamily="18" charset="0"/>
              </a:rPr>
              <a:t>the elements such as forms, images, hyperlinks, and so on</a:t>
            </a:r>
          </a:p>
          <a:p>
            <a:pPr fontAlgn="auto">
              <a:buFont typeface="Arial" charset="0"/>
              <a:buChar char="•"/>
              <a:defRPr/>
            </a:pPr>
            <a:r>
              <a:rPr lang="en-US" sz="1800" b="1" dirty="0">
                <a:solidFill>
                  <a:schemeClr val="tx2">
                    <a:satMod val="130000"/>
                  </a:schemeClr>
                </a:solidFill>
              </a:rPr>
              <a:t>Common Uses of JavaScript </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Display a message box</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Select list navigation</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Edit and validate form information</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Create a new window with a specified size and screen position</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Image Rollovers</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Status Messages</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Display Current Date</a:t>
            </a:r>
          </a:p>
          <a:p>
            <a:pPr lvl="1">
              <a:buFont typeface="Wingdings" charset="2"/>
              <a:buChar char="ü"/>
              <a:defRPr/>
            </a:pPr>
            <a:r>
              <a:rPr lang="en-US" altLang="en-US" sz="1800" b="1" dirty="0">
                <a:solidFill>
                  <a:schemeClr val="tx1">
                    <a:lumMod val="75000"/>
                    <a:lumOff val="25000"/>
                  </a:schemeClr>
                </a:solidFill>
                <a:cs typeface="Times New Roman" panose="02020603050405020304" pitchFamily="18" charset="0"/>
              </a:rPr>
              <a:t>Calculations</a:t>
            </a:r>
          </a:p>
        </p:txBody>
      </p:sp>
      <p:sp>
        <p:nvSpPr>
          <p:cNvPr id="48132"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C5030DB5-38CC-4AA7-882B-B9383564FEE2}"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28</a:t>
            </a:fld>
            <a:endParaRPr lang="en-US" altLang="en-US" sz="1100">
              <a:solidFill>
                <a:srgbClr val="4D4D4D"/>
              </a:solidFill>
              <a:latin typeface="Times New Roman" panose="02020603050405020304" pitchFamily="18" charset="0"/>
            </a:endParaRPr>
          </a:p>
        </p:txBody>
      </p:sp>
    </p:spTree>
    <p:extLst>
      <p:ext uri="{BB962C8B-B14F-4D97-AF65-F5344CB8AC3E}">
        <p14:creationId xmlns:p14="http://schemas.microsoft.com/office/powerpoint/2010/main" val="327309526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180975" y="192088"/>
            <a:ext cx="8670925" cy="387798"/>
          </a:xfrm>
        </p:spPr>
        <p:txBody>
          <a:bodyPr/>
          <a:lstStyle/>
          <a:p>
            <a:pPr fontAlgn="auto">
              <a:spcAft>
                <a:spcPts val="0"/>
              </a:spcAft>
              <a:defRPr/>
            </a:pPr>
            <a:r>
              <a:rPr lang="en-US" dirty="0">
                <a:solidFill>
                  <a:schemeClr val="tx2">
                    <a:satMod val="130000"/>
                  </a:schemeClr>
                </a:solidFill>
              </a:rPr>
              <a:t>Document Object Model (DOM)</a:t>
            </a:r>
          </a:p>
        </p:txBody>
      </p:sp>
      <p:sp>
        <p:nvSpPr>
          <p:cNvPr id="49156" name="Rectangle 3"/>
          <p:cNvSpPr>
            <a:spLocks noGrp="1" noChangeArrowheads="1"/>
          </p:cNvSpPr>
          <p:nvPr>
            <p:ph idx="1"/>
          </p:nvPr>
        </p:nvSpPr>
        <p:spPr>
          <a:xfrm>
            <a:off x="457200" y="990600"/>
            <a:ext cx="7315200" cy="1524000"/>
          </a:xfrm>
        </p:spPr>
        <p:txBody>
          <a:bodyPr rtlCol="0">
            <a:normAutofit/>
          </a:bodyPr>
          <a:lstStyle/>
          <a:p>
            <a:pPr marL="365760" indent="-283464" fontAlgn="auto">
              <a:spcAft>
                <a:spcPts val="0"/>
              </a:spcAft>
              <a:buFont typeface="Wingdings 2"/>
              <a:buChar char=""/>
              <a:defRPr/>
            </a:pPr>
            <a:r>
              <a:rPr lang="en-US" sz="1800" b="1" dirty="0">
                <a:solidFill>
                  <a:schemeClr val="tx1">
                    <a:lumMod val="75000"/>
                    <a:lumOff val="25000"/>
                  </a:schemeClr>
                </a:solidFill>
                <a:cs typeface="Arial" pitchFamily="34" charset="0"/>
              </a:rPr>
              <a:t>A portion of the DOM is shown below.</a:t>
            </a:r>
          </a:p>
          <a:p>
            <a:pPr marL="365760" indent="-283464" fontAlgn="auto">
              <a:spcAft>
                <a:spcPts val="0"/>
              </a:spcAft>
              <a:buFont typeface="Wingdings 2"/>
              <a:buChar char=""/>
              <a:defRPr/>
            </a:pPr>
            <a:r>
              <a:rPr lang="en-US" sz="1800" b="1" dirty="0">
                <a:solidFill>
                  <a:schemeClr val="tx1">
                    <a:lumMod val="75000"/>
                    <a:lumOff val="25000"/>
                  </a:schemeClr>
                </a:solidFill>
                <a:cs typeface="Arial" pitchFamily="34" charset="0"/>
              </a:rPr>
              <a:t>Defines every object and element on a Web page</a:t>
            </a:r>
          </a:p>
          <a:p>
            <a:pPr marL="365760" indent="-283464" fontAlgn="auto">
              <a:spcAft>
                <a:spcPts val="0"/>
              </a:spcAft>
              <a:buFont typeface="Wingdings 2"/>
              <a:buChar char=""/>
              <a:defRPr/>
            </a:pPr>
            <a:r>
              <a:rPr lang="en-US" sz="1800" b="1" dirty="0">
                <a:solidFill>
                  <a:schemeClr val="tx1">
                    <a:lumMod val="75000"/>
                    <a:lumOff val="25000"/>
                  </a:schemeClr>
                </a:solidFill>
                <a:cs typeface="Arial" pitchFamily="34" charset="0"/>
              </a:rPr>
              <a:t>Hierarchical structure </a:t>
            </a:r>
          </a:p>
          <a:p>
            <a:pPr marL="365760" indent="-283464" fontAlgn="auto">
              <a:spcAft>
                <a:spcPts val="0"/>
              </a:spcAft>
              <a:buFont typeface="Wingdings 2"/>
              <a:buChar char=""/>
              <a:defRPr/>
            </a:pPr>
            <a:r>
              <a:rPr lang="en-US" sz="1800" b="1" dirty="0">
                <a:solidFill>
                  <a:schemeClr val="tx1">
                    <a:lumMod val="75000"/>
                    <a:lumOff val="25000"/>
                  </a:schemeClr>
                </a:solidFill>
                <a:cs typeface="Arial" pitchFamily="34" charset="0"/>
              </a:rPr>
              <a:t>Accesses page elements and apply styles to page elements </a:t>
            </a:r>
          </a:p>
          <a:p>
            <a:pPr marL="365760" indent="-283464" fontAlgn="auto">
              <a:spcAft>
                <a:spcPts val="0"/>
              </a:spcAft>
              <a:buFont typeface="Wingdings 2"/>
              <a:buChar char=""/>
              <a:defRPr/>
            </a:pPr>
            <a:endParaRPr lang="en-US" sz="1800" b="1" dirty="0">
              <a:solidFill>
                <a:schemeClr val="tx1">
                  <a:lumMod val="75000"/>
                  <a:lumOff val="25000"/>
                </a:schemeClr>
              </a:solidFill>
              <a:cs typeface="Arial" pitchFamily="34" charset="0"/>
            </a:endParaRPr>
          </a:p>
        </p:txBody>
      </p:sp>
      <p:sp>
        <p:nvSpPr>
          <p:cNvPr id="50181"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952F2771-02BB-4FCC-B365-69536D884DFE}"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29</a:t>
            </a:fld>
            <a:endParaRPr lang="en-US" altLang="en-US" sz="1100">
              <a:solidFill>
                <a:srgbClr val="4D4D4D"/>
              </a:solidFill>
              <a:latin typeface="Times New Roman" panose="02020603050405020304" pitchFamily="18" charset="0"/>
            </a:endParaRPr>
          </a:p>
        </p:txBody>
      </p:sp>
      <p:sp>
        <p:nvSpPr>
          <p:cNvPr id="50182" name="Rectangle 4"/>
          <p:cNvSpPr>
            <a:spLocks noChangeArrowheads="1"/>
          </p:cNvSpPr>
          <p:nvPr/>
        </p:nvSpPr>
        <p:spPr bwMode="auto">
          <a:xfrm>
            <a:off x="2390775" y="2352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endParaRPr lang="en-US" altLang="en-US" sz="2400">
              <a:solidFill>
                <a:schemeClr val="tx1"/>
              </a:solidFill>
              <a:latin typeface="Times New Roman" panose="02020603050405020304" pitchFamily="18" charset="0"/>
            </a:endParaRPr>
          </a:p>
        </p:txBody>
      </p:sp>
      <p:pic>
        <p:nvPicPr>
          <p:cNvPr id="123906" name="Picture 2" descr="Figure11"/>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66807" y="2590800"/>
            <a:ext cx="5295985" cy="3673549"/>
          </a:xfrm>
          <a:prstGeom prst="rect">
            <a:avLst/>
          </a:prstGeom>
          <a:noFill/>
          <a:ln>
            <a:noFill/>
          </a:ln>
          <a:effectLst>
            <a:outerShdw blurRad="50800" dist="50800" dir="54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3920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1371600"/>
            <a:ext cx="8458200" cy="4292332"/>
          </a:xfrm>
          <a:prstGeom prst="rect">
            <a:avLst/>
          </a:prstGeom>
        </p:spPr>
      </p:pic>
      <p:sp>
        <p:nvSpPr>
          <p:cNvPr id="2" name="Title 1"/>
          <p:cNvSpPr>
            <a:spLocks noGrp="1"/>
          </p:cNvSpPr>
          <p:nvPr>
            <p:ph type="title"/>
          </p:nvPr>
        </p:nvSpPr>
        <p:spPr/>
        <p:txBody>
          <a:bodyPr>
            <a:normAutofit/>
          </a:bodyPr>
          <a:lstStyle/>
          <a:p>
            <a:r>
              <a:rPr lang="en-US" dirty="0"/>
              <a:t>Course Schedule</a:t>
            </a:r>
          </a:p>
        </p:txBody>
      </p:sp>
      <p:sp>
        <p:nvSpPr>
          <p:cNvPr id="4" name="Right Arrow 3"/>
          <p:cNvSpPr/>
          <p:nvPr/>
        </p:nvSpPr>
        <p:spPr bwMode="auto">
          <a:xfrm>
            <a:off x="332509" y="3657600"/>
            <a:ext cx="495300" cy="1600200"/>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50194102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304800"/>
            <a:ext cx="7772400" cy="387798"/>
          </a:xfrm>
        </p:spPr>
        <p:txBody>
          <a:bodyPr/>
          <a:lstStyle/>
          <a:p>
            <a:pPr fontAlgn="auto">
              <a:spcAft>
                <a:spcPts val="0"/>
              </a:spcAft>
              <a:defRPr/>
            </a:pPr>
            <a:r>
              <a:rPr lang="en-US" dirty="0">
                <a:solidFill>
                  <a:schemeClr val="tx2">
                    <a:satMod val="130000"/>
                  </a:schemeClr>
                </a:solidFill>
              </a:rPr>
              <a:t>What is Ajax?</a:t>
            </a:r>
          </a:p>
        </p:txBody>
      </p:sp>
      <p:sp>
        <p:nvSpPr>
          <p:cNvPr id="52227" name="Content Placeholder 2"/>
          <p:cNvSpPr>
            <a:spLocks noGrp="1"/>
          </p:cNvSpPr>
          <p:nvPr>
            <p:ph idx="1"/>
          </p:nvPr>
        </p:nvSpPr>
        <p:spPr>
          <a:xfrm>
            <a:off x="445911" y="1143000"/>
            <a:ext cx="8229600" cy="3296287"/>
          </a:xfrm>
        </p:spPr>
        <p:txBody>
          <a:bodyPr/>
          <a:lstStyle/>
          <a:p>
            <a:pPr marL="368300" indent="-285750">
              <a:buFont typeface="Arial" charset="0"/>
              <a:buChar char="•"/>
            </a:pPr>
            <a:r>
              <a:rPr lang="en-US" altLang="en-US" sz="1800" b="1" dirty="0"/>
              <a:t>Asynchronous JavaScript and XML</a:t>
            </a:r>
          </a:p>
          <a:p>
            <a:pPr marL="368300" indent="-285750">
              <a:buFont typeface="Arial" charset="0"/>
              <a:buChar char="•"/>
            </a:pPr>
            <a:r>
              <a:rPr lang="en-US" altLang="en-US" sz="1800" b="1" dirty="0"/>
              <a:t>“Ajax” – Jesse James Garrett at Adaptive Path</a:t>
            </a:r>
          </a:p>
          <a:p>
            <a:pPr marL="368300" indent="-285750">
              <a:buFont typeface="Arial" charset="0"/>
              <a:buChar char="•"/>
            </a:pPr>
            <a:r>
              <a:rPr lang="en-US" altLang="en-US" sz="1800" b="1" dirty="0"/>
              <a:t>Existing technologies used in a new way</a:t>
            </a:r>
          </a:p>
          <a:p>
            <a:pPr marL="827087" lvl="2" indent="-285750">
              <a:buFont typeface="Wingdings" charset="2"/>
              <a:buChar char="ü"/>
            </a:pPr>
            <a:r>
              <a:rPr lang="en-US" altLang="en-US" sz="1800" b="1" dirty="0"/>
              <a:t>Standards-based XHTML and CSS</a:t>
            </a:r>
          </a:p>
          <a:p>
            <a:pPr marL="827087" lvl="2" indent="-285750">
              <a:buFont typeface="Wingdings" charset="2"/>
              <a:buChar char="ü"/>
            </a:pPr>
            <a:r>
              <a:rPr lang="en-US" altLang="en-US" sz="1800" b="1" dirty="0"/>
              <a:t>Document Object Model</a:t>
            </a:r>
          </a:p>
          <a:p>
            <a:pPr marL="827087" lvl="2" indent="-285750">
              <a:buFont typeface="Wingdings" charset="2"/>
              <a:buChar char="ü"/>
            </a:pPr>
            <a:r>
              <a:rPr lang="en-US" altLang="en-US" sz="1800" b="1" dirty="0"/>
              <a:t>XML (and the related XSLT technology)</a:t>
            </a:r>
          </a:p>
          <a:p>
            <a:pPr marL="827087" lvl="2" indent="-285750">
              <a:buFont typeface="Wingdings" charset="2"/>
              <a:buChar char="ü"/>
            </a:pPr>
            <a:r>
              <a:rPr lang="en-US" altLang="en-US" sz="1800" b="1" dirty="0"/>
              <a:t>Asynchronous data retrieval using </a:t>
            </a:r>
            <a:r>
              <a:rPr lang="en-US" altLang="en-US" sz="1800" b="1" dirty="0" err="1"/>
              <a:t>XMLHttpRequest</a:t>
            </a:r>
            <a:endParaRPr lang="en-US" altLang="en-US" sz="1800" b="1" dirty="0"/>
          </a:p>
          <a:p>
            <a:pPr marL="827087" lvl="2" indent="-285750">
              <a:buFont typeface="Wingdings" charset="2"/>
              <a:buChar char="ü"/>
            </a:pPr>
            <a:r>
              <a:rPr lang="en-US" altLang="en-US" sz="1800" b="1" dirty="0"/>
              <a:t>JavaScript</a:t>
            </a:r>
          </a:p>
          <a:p>
            <a:pPr marL="368300" indent="-285750">
              <a:buFont typeface="Arial" charset="0"/>
              <a:buChar char="•"/>
            </a:pPr>
            <a:r>
              <a:rPr lang="en-US" altLang="en-US" sz="1800" b="1" dirty="0"/>
              <a:t>Very Basic Example:  http://</a:t>
            </a:r>
            <a:r>
              <a:rPr lang="en-US" altLang="en-US" sz="1800" b="1" dirty="0" err="1"/>
              <a:t>webdevfoundations.net</a:t>
            </a:r>
            <a:r>
              <a:rPr lang="en-US" altLang="en-US" sz="1800" b="1" dirty="0"/>
              <a:t>/</a:t>
            </a:r>
            <a:r>
              <a:rPr lang="en-US" altLang="en-US" sz="1800" b="1" dirty="0" err="1"/>
              <a:t>css</a:t>
            </a:r>
            <a:endParaRPr lang="en-US" altLang="en-US" sz="1800" b="1" dirty="0"/>
          </a:p>
          <a:p>
            <a:pPr marL="688975" lvl="1" indent="-285750">
              <a:buFont typeface="Arial" charset="0"/>
              <a:buChar char="•"/>
            </a:pPr>
            <a:endParaRPr lang="en-US" altLang="en-US" sz="1800" b="1" dirty="0"/>
          </a:p>
          <a:p>
            <a:pPr marL="368300" indent="-285750">
              <a:buFont typeface="Arial" charset="0"/>
              <a:buChar char="•"/>
            </a:pPr>
            <a:endParaRPr lang="en-US" altLang="en-US" sz="1800" b="1" dirty="0"/>
          </a:p>
        </p:txBody>
      </p:sp>
      <p:sp>
        <p:nvSpPr>
          <p:cNvPr id="52228"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8AAFCDF5-2C6B-41B1-8BBE-B5115AC80369}"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30</a:t>
            </a:fld>
            <a:endParaRPr lang="en-US" altLang="en-US" sz="1100">
              <a:solidFill>
                <a:srgbClr val="4D4D4D"/>
              </a:solidFill>
              <a:latin typeface="Times New Roman" panose="02020603050405020304" pitchFamily="18" charset="0"/>
            </a:endParaRPr>
          </a:p>
        </p:txBody>
      </p:sp>
    </p:spTree>
    <p:extLst>
      <p:ext uri="{BB962C8B-B14F-4D97-AF65-F5344CB8AC3E}">
        <p14:creationId xmlns:p14="http://schemas.microsoft.com/office/powerpoint/2010/main" val="383741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5452"/>
            <a:ext cx="7772400" cy="387798"/>
          </a:xfrm>
        </p:spPr>
        <p:txBody>
          <a:bodyPr/>
          <a:lstStyle/>
          <a:p>
            <a:pPr fontAlgn="auto">
              <a:spcAft>
                <a:spcPts val="0"/>
              </a:spcAft>
              <a:defRPr/>
            </a:pPr>
            <a:r>
              <a:rPr lang="en-US" dirty="0">
                <a:solidFill>
                  <a:schemeClr val="tx2">
                    <a:satMod val="130000"/>
                  </a:schemeClr>
                </a:solidFill>
              </a:rPr>
              <a:t>Exploring JQuery</a:t>
            </a:r>
            <a:endParaRPr lang="en-US" dirty="0">
              <a:solidFill>
                <a:schemeClr val="tx1">
                  <a:lumMod val="75000"/>
                  <a:lumOff val="25000"/>
                </a:schemeClr>
              </a:solidFill>
            </a:endParaRPr>
          </a:p>
        </p:txBody>
      </p:sp>
      <p:sp>
        <p:nvSpPr>
          <p:cNvPr id="41987" name="Content Placeholder 2"/>
          <p:cNvSpPr>
            <a:spLocks noGrp="1"/>
          </p:cNvSpPr>
          <p:nvPr>
            <p:ph idx="1"/>
          </p:nvPr>
        </p:nvSpPr>
        <p:spPr>
          <a:xfrm>
            <a:off x="304800" y="838200"/>
            <a:ext cx="8458200" cy="5019675"/>
          </a:xfrm>
        </p:spPr>
        <p:txBody>
          <a:bodyPr rtlCol="0">
            <a:noAutofit/>
          </a:bodyPr>
          <a:lstStyle/>
          <a:p>
            <a:pPr fontAlgn="auto">
              <a:buFont typeface="Arial" charset="0"/>
              <a:buChar char="•"/>
              <a:defRPr/>
            </a:pPr>
            <a:r>
              <a:rPr lang="en-US" altLang="en-US" sz="1800" b="1" dirty="0">
                <a:solidFill>
                  <a:schemeClr val="tx1">
                    <a:lumMod val="75000"/>
                    <a:lumOff val="25000"/>
                  </a:schemeClr>
                </a:solidFill>
              </a:rPr>
              <a:t>A JavaScript library intended</a:t>
            </a:r>
            <a:br>
              <a:rPr lang="en-US" altLang="en-US" sz="1800" b="1" dirty="0">
                <a:solidFill>
                  <a:schemeClr val="tx1">
                    <a:lumMod val="75000"/>
                    <a:lumOff val="25000"/>
                  </a:schemeClr>
                </a:solidFill>
              </a:rPr>
            </a:br>
            <a:r>
              <a:rPr lang="en-US" altLang="en-US" sz="1800" b="1" dirty="0">
                <a:solidFill>
                  <a:schemeClr val="tx1">
                    <a:lumMod val="75000"/>
                    <a:lumOff val="25000"/>
                  </a:schemeClr>
                </a:solidFill>
              </a:rPr>
              <a:t> to simplify client-side scripting</a:t>
            </a:r>
          </a:p>
          <a:p>
            <a:pPr marL="517525" lvl="1" indent="0">
              <a:buNone/>
              <a:defRPr/>
            </a:pPr>
            <a:r>
              <a:rPr lang="en-US" altLang="en-US" sz="1800" b="1" dirty="0">
                <a:solidFill>
                  <a:schemeClr val="tx1">
                    <a:lumMod val="75000"/>
                    <a:lumOff val="25000"/>
                  </a:schemeClr>
                </a:solidFill>
              </a:rPr>
              <a:t>Example:  </a:t>
            </a:r>
            <a:r>
              <a:rPr lang="en-US" altLang="en-US" sz="1800" b="1" dirty="0">
                <a:solidFill>
                  <a:schemeClr val="tx1">
                    <a:lumMod val="75000"/>
                    <a:lumOff val="25000"/>
                  </a:schemeClr>
                </a:solidFill>
                <a:hlinkClick r:id="rId2"/>
              </a:rPr>
              <a:t>http://webdevfoundations.net/jquery</a:t>
            </a:r>
            <a:endParaRPr lang="en-US" altLang="en-US" sz="1800" b="1" dirty="0">
              <a:solidFill>
                <a:schemeClr val="tx1">
                  <a:lumMod val="75000"/>
                  <a:lumOff val="25000"/>
                </a:schemeClr>
              </a:solidFill>
            </a:endParaRPr>
          </a:p>
          <a:p>
            <a:pPr fontAlgn="auto">
              <a:buFont typeface="Arial" charset="0"/>
              <a:buChar char="•"/>
              <a:defRPr/>
            </a:pPr>
            <a:endParaRPr lang="en-US" altLang="en-US" sz="1800" b="1" dirty="0">
              <a:solidFill>
                <a:schemeClr val="tx1">
                  <a:lumMod val="75000"/>
                  <a:lumOff val="25000"/>
                </a:schemeClr>
              </a:solidFill>
            </a:endParaRPr>
          </a:p>
          <a:p>
            <a:pPr fontAlgn="auto">
              <a:buFont typeface="Arial" charset="0"/>
              <a:buChar char="•"/>
              <a:defRPr/>
            </a:pPr>
            <a:r>
              <a:rPr lang="en-US" altLang="en-US" sz="1800" b="1" dirty="0">
                <a:solidFill>
                  <a:schemeClr val="tx1">
                    <a:lumMod val="75000"/>
                    <a:lumOff val="25000"/>
                  </a:schemeClr>
                </a:solidFill>
              </a:rPr>
              <a:t>API – Application Programming Interface</a:t>
            </a:r>
          </a:p>
          <a:p>
            <a:pPr marL="545656" lvl="2" indent="0">
              <a:buNone/>
              <a:defRPr/>
            </a:pPr>
            <a:r>
              <a:rPr lang="en-US" altLang="en-US" sz="1800" b="1" dirty="0">
                <a:solidFill>
                  <a:schemeClr val="tx1">
                    <a:lumMod val="75000"/>
                    <a:lumOff val="25000"/>
                  </a:schemeClr>
                </a:solidFill>
              </a:rPr>
              <a:t>A protocol that allows software components to communicate – interacting and sharing data.</a:t>
            </a:r>
          </a:p>
          <a:p>
            <a:pPr marL="486918" lvl="1" indent="-285750" fontAlgn="auto">
              <a:buFont typeface="Arial" charset="0"/>
              <a:buChar char="•"/>
              <a:defRPr/>
            </a:pPr>
            <a:endParaRPr lang="en-US" altLang="en-US" sz="1800" b="1" dirty="0">
              <a:solidFill>
                <a:schemeClr val="tx1">
                  <a:lumMod val="75000"/>
                  <a:lumOff val="25000"/>
                </a:schemeClr>
              </a:solidFill>
            </a:endParaRPr>
          </a:p>
          <a:p>
            <a:pPr fontAlgn="auto">
              <a:buFont typeface="Arial" charset="0"/>
              <a:buChar char="•"/>
              <a:defRPr/>
            </a:pPr>
            <a:r>
              <a:rPr lang="en-US" altLang="en-US" sz="1800" b="1" dirty="0">
                <a:solidFill>
                  <a:schemeClr val="tx1">
                    <a:lumMod val="75000"/>
                    <a:lumOff val="25000"/>
                  </a:schemeClr>
                </a:solidFill>
              </a:rPr>
              <a:t>The jQuery API can be used to configure many interactive features, including:</a:t>
            </a:r>
          </a:p>
          <a:p>
            <a:pPr marL="695325" lvl="1" indent="-292100" fontAlgn="auto">
              <a:buFont typeface="Wingdings" charset="2"/>
              <a:buChar char="ü"/>
              <a:defRPr/>
            </a:pPr>
            <a:r>
              <a:rPr lang="en-US" altLang="en-US" sz="1800" b="1" dirty="0">
                <a:solidFill>
                  <a:schemeClr val="tx1">
                    <a:lumMod val="75000"/>
                    <a:lumOff val="25000"/>
                  </a:schemeClr>
                </a:solidFill>
              </a:rPr>
              <a:t>image slideshows</a:t>
            </a:r>
          </a:p>
          <a:p>
            <a:pPr marL="695325" lvl="1" indent="-292100" fontAlgn="auto">
              <a:buFont typeface="Wingdings" charset="2"/>
              <a:buChar char="ü"/>
              <a:defRPr/>
            </a:pPr>
            <a:r>
              <a:rPr lang="en-US" altLang="en-US" sz="1800" b="1" dirty="0">
                <a:solidFill>
                  <a:schemeClr val="tx1">
                    <a:lumMod val="75000"/>
                    <a:lumOff val="25000"/>
                  </a:schemeClr>
                </a:solidFill>
              </a:rPr>
              <a:t>animation (moving, hiding, fading)</a:t>
            </a:r>
          </a:p>
          <a:p>
            <a:pPr marL="695325" lvl="1" indent="-292100" fontAlgn="auto">
              <a:buFont typeface="Wingdings" charset="2"/>
              <a:buChar char="ü"/>
              <a:defRPr/>
            </a:pPr>
            <a:r>
              <a:rPr lang="en-US" altLang="en-US" sz="1800" b="1" dirty="0">
                <a:solidFill>
                  <a:schemeClr val="tx1">
                    <a:lumMod val="75000"/>
                    <a:lumOff val="25000"/>
                  </a:schemeClr>
                </a:solidFill>
              </a:rPr>
              <a:t>event handling (mouse movements and mouse clicking)</a:t>
            </a:r>
          </a:p>
          <a:p>
            <a:pPr marL="695325" lvl="1" indent="-292100" fontAlgn="auto">
              <a:buFont typeface="Wingdings" charset="2"/>
              <a:buChar char="ü"/>
              <a:defRPr/>
            </a:pPr>
            <a:r>
              <a:rPr lang="en-US" altLang="en-US" sz="1800" b="1" dirty="0">
                <a:solidFill>
                  <a:schemeClr val="tx1">
                    <a:lumMod val="75000"/>
                    <a:lumOff val="25000"/>
                  </a:schemeClr>
                </a:solidFill>
              </a:rPr>
              <a:t>document manipulation</a:t>
            </a:r>
          </a:p>
          <a:p>
            <a:pPr marL="695325" lvl="1" indent="-292100" fontAlgn="auto">
              <a:buFont typeface="Wingdings" charset="2"/>
              <a:buChar char="ü"/>
              <a:defRPr/>
            </a:pPr>
            <a:r>
              <a:rPr lang="en-US" altLang="en-US" sz="1800" b="1" dirty="0">
                <a:solidFill>
                  <a:schemeClr val="tx1">
                    <a:lumMod val="75000"/>
                    <a:lumOff val="25000"/>
                  </a:schemeClr>
                </a:solidFill>
              </a:rPr>
              <a:t>Ajax</a:t>
            </a:r>
          </a:p>
          <a:p>
            <a:pPr marL="486918" lvl="1" indent="-285750" fontAlgn="auto">
              <a:buFont typeface="Arial" charset="0"/>
              <a:buChar char="•"/>
              <a:defRPr/>
            </a:pPr>
            <a:endParaRPr lang="en-US" altLang="en-US" sz="1800" b="1" dirty="0">
              <a:solidFill>
                <a:schemeClr val="tx1">
                  <a:lumMod val="75000"/>
                  <a:lumOff val="25000"/>
                </a:schemeClr>
              </a:solidFill>
            </a:endParaRPr>
          </a:p>
        </p:txBody>
      </p:sp>
      <p:sp>
        <p:nvSpPr>
          <p:cNvPr id="5427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7B387793-BC8A-4041-99C0-0F681C16B5D1}"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31</a:t>
            </a:fld>
            <a:endParaRPr lang="en-US" altLang="en-US" sz="1100">
              <a:solidFill>
                <a:srgbClr val="4D4D4D"/>
              </a:solidFill>
              <a:latin typeface="Times New Roman" panose="02020603050405020304" pitchFamily="18" charset="0"/>
            </a:endParaRPr>
          </a:p>
        </p:txBody>
      </p:sp>
      <p:pic>
        <p:nvPicPr>
          <p:cNvPr id="542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4495800"/>
            <a:ext cx="30384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857620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2">
                    <a:satMod val="130000"/>
                  </a:schemeClr>
                </a:solidFill>
              </a:rPr>
              <a:t>HTML5 APIs</a:t>
            </a:r>
            <a:endParaRPr lang="en-US" dirty="0">
              <a:solidFill>
                <a:schemeClr val="tx1">
                  <a:lumMod val="75000"/>
                  <a:lumOff val="25000"/>
                </a:schemeClr>
              </a:solidFill>
            </a:endParaRPr>
          </a:p>
        </p:txBody>
      </p:sp>
      <p:sp>
        <p:nvSpPr>
          <p:cNvPr id="43011" name="Content Placeholder 2"/>
          <p:cNvSpPr>
            <a:spLocks noGrp="1"/>
          </p:cNvSpPr>
          <p:nvPr>
            <p:ph idx="1"/>
          </p:nvPr>
        </p:nvSpPr>
        <p:spPr>
          <a:xfrm>
            <a:off x="533400" y="838200"/>
            <a:ext cx="7772400" cy="4724400"/>
          </a:xfrm>
        </p:spPr>
        <p:txBody>
          <a:bodyPr rtlCol="0">
            <a:noAutofit/>
          </a:bodyPr>
          <a:lstStyle/>
          <a:p>
            <a:pPr fontAlgn="auto">
              <a:buFont typeface="Arial" charset="0"/>
              <a:buChar char="•"/>
              <a:defRPr/>
            </a:pPr>
            <a:r>
              <a:rPr lang="en-US" altLang="en-US" sz="1800" b="1" dirty="0">
                <a:solidFill>
                  <a:schemeClr val="tx2"/>
                </a:solidFill>
              </a:rPr>
              <a:t>APIs</a:t>
            </a:r>
          </a:p>
          <a:p>
            <a:pPr lvl="1">
              <a:buFont typeface="Arial" charset="0"/>
              <a:buChar char="•"/>
              <a:defRPr/>
            </a:pPr>
            <a:r>
              <a:rPr lang="en-US" altLang="en-US" sz="1800" b="1" dirty="0">
                <a:solidFill>
                  <a:schemeClr val="tx1">
                    <a:lumMod val="75000"/>
                    <a:lumOff val="25000"/>
                  </a:schemeClr>
                </a:solidFill>
              </a:rPr>
              <a:t>A protocol that allows software components to communicate – interacting and sharing data</a:t>
            </a:r>
          </a:p>
          <a:p>
            <a:pPr lvl="1">
              <a:buFont typeface="Arial" charset="0"/>
              <a:buChar char="•"/>
              <a:defRPr/>
            </a:pPr>
            <a:r>
              <a:rPr lang="en-US" altLang="en-US" sz="1800" b="1" dirty="0">
                <a:solidFill>
                  <a:schemeClr val="tx1">
                    <a:lumMod val="75000"/>
                    <a:lumOff val="25000"/>
                  </a:schemeClr>
                </a:solidFill>
              </a:rPr>
              <a:t>A variety of APIs that are intended to work with HTML5, CSS, and JavaScript are currently under development and in the W3C approval process, including:</a:t>
            </a:r>
          </a:p>
          <a:p>
            <a:pPr marL="1152526" lvl="2" indent="-347663">
              <a:buFont typeface="Wingdings" charset="2"/>
              <a:buChar char="ü"/>
              <a:defRPr/>
            </a:pPr>
            <a:r>
              <a:rPr lang="en-US" altLang="en-US" sz="1800" b="1" dirty="0">
                <a:solidFill>
                  <a:schemeClr val="tx1">
                    <a:lumMod val="75000"/>
                    <a:lumOff val="25000"/>
                  </a:schemeClr>
                </a:solidFill>
              </a:rPr>
              <a:t>geolocation</a:t>
            </a:r>
          </a:p>
          <a:p>
            <a:pPr marL="1152526" lvl="2" indent="-347663">
              <a:buFont typeface="Wingdings" charset="2"/>
              <a:buChar char="ü"/>
              <a:defRPr/>
            </a:pPr>
            <a:r>
              <a:rPr lang="en-US" altLang="en-US" sz="1800" b="1" dirty="0">
                <a:solidFill>
                  <a:schemeClr val="tx1">
                    <a:lumMod val="75000"/>
                    <a:lumOff val="25000"/>
                  </a:schemeClr>
                </a:solidFill>
              </a:rPr>
              <a:t>web storage</a:t>
            </a:r>
          </a:p>
          <a:p>
            <a:pPr marL="1152526" lvl="2" indent="-347663">
              <a:buFont typeface="Wingdings" charset="2"/>
              <a:buChar char="ü"/>
              <a:defRPr/>
            </a:pPr>
            <a:r>
              <a:rPr lang="en-US" altLang="en-US" sz="1800" b="1" dirty="0">
                <a:solidFill>
                  <a:schemeClr val="tx1">
                    <a:lumMod val="75000"/>
                    <a:lumOff val="25000"/>
                  </a:schemeClr>
                </a:solidFill>
              </a:rPr>
              <a:t>offline web applications</a:t>
            </a:r>
          </a:p>
          <a:p>
            <a:pPr marL="1152526" lvl="2" indent="-347663">
              <a:buFont typeface="Wingdings" charset="2"/>
              <a:buChar char="ü"/>
              <a:defRPr/>
            </a:pPr>
            <a:r>
              <a:rPr lang="en-US" altLang="en-US" sz="1800" b="1" dirty="0">
                <a:solidFill>
                  <a:schemeClr val="tx1">
                    <a:lumMod val="75000"/>
                    <a:lumOff val="25000"/>
                  </a:schemeClr>
                </a:solidFill>
              </a:rPr>
              <a:t>Canvas</a:t>
            </a:r>
          </a:p>
          <a:p>
            <a:pPr fontAlgn="auto">
              <a:buFont typeface="Arial" charset="0"/>
              <a:buChar char="•"/>
              <a:defRPr/>
            </a:pPr>
            <a:r>
              <a:rPr lang="en-US" sz="1800" b="1" dirty="0">
                <a:solidFill>
                  <a:schemeClr val="tx2"/>
                </a:solidFill>
              </a:rPr>
              <a:t>HTML5 Geolocation</a:t>
            </a:r>
          </a:p>
          <a:p>
            <a:pPr marL="1201738" lvl="1" indent="-393700">
              <a:buFont typeface="Wingdings" charset="2"/>
              <a:buChar char="ü"/>
              <a:defRPr/>
            </a:pPr>
            <a:r>
              <a:rPr lang="en-US" sz="1800" b="1" dirty="0">
                <a:solidFill>
                  <a:schemeClr val="tx1">
                    <a:lumMod val="75000"/>
                    <a:lumOff val="25000"/>
                  </a:schemeClr>
                </a:solidFill>
              </a:rPr>
              <a:t>Allows your web page visitors to share their geographic location</a:t>
            </a:r>
          </a:p>
          <a:p>
            <a:pPr marL="1201738" lvl="1" indent="-393700">
              <a:buFont typeface="Wingdings" charset="2"/>
              <a:buChar char="ü"/>
              <a:defRPr/>
            </a:pPr>
            <a:r>
              <a:rPr lang="en-US" sz="1800" b="1" dirty="0">
                <a:solidFill>
                  <a:schemeClr val="tx1">
                    <a:lumMod val="75000"/>
                    <a:lumOff val="25000"/>
                  </a:schemeClr>
                </a:solidFill>
              </a:rPr>
              <a:t>Their location may be determined by the IP address, wireless network connection,  local cell tower, or GPS hardware depending on the type of device and browser. </a:t>
            </a:r>
          </a:p>
          <a:p>
            <a:pPr marL="1201738" lvl="1" indent="-393700">
              <a:buFont typeface="Wingdings" charset="2"/>
              <a:buChar char="ü"/>
              <a:defRPr/>
            </a:pPr>
            <a:r>
              <a:rPr lang="en-US" sz="1800" b="1" dirty="0">
                <a:solidFill>
                  <a:schemeClr val="tx1">
                    <a:lumMod val="75000"/>
                    <a:lumOff val="25000"/>
                  </a:schemeClr>
                </a:solidFill>
              </a:rPr>
              <a:t>JavaScript is used to work with the latitude and longitude coordinates provided by the browser. </a:t>
            </a:r>
          </a:p>
          <a:p>
            <a:pPr marL="1201738" lvl="1" indent="-393700">
              <a:buFont typeface="Wingdings" charset="2"/>
              <a:buChar char="ü"/>
              <a:defRPr/>
            </a:pPr>
            <a:r>
              <a:rPr lang="en-US" sz="1800" b="1" dirty="0">
                <a:solidFill>
                  <a:schemeClr val="tx1">
                    <a:lumMod val="75000"/>
                    <a:lumOff val="25000"/>
                  </a:schemeClr>
                </a:solidFill>
              </a:rPr>
              <a:t>Examples:</a:t>
            </a:r>
          </a:p>
          <a:p>
            <a:pPr marL="920750" lvl="1" indent="0" fontAlgn="auto">
              <a:buNone/>
              <a:defRPr/>
            </a:pPr>
            <a:r>
              <a:rPr lang="en-US" sz="1800" b="1" dirty="0">
                <a:solidFill>
                  <a:schemeClr val="tx1">
                    <a:lumMod val="75000"/>
                    <a:lumOff val="25000"/>
                  </a:schemeClr>
                </a:solidFill>
                <a:hlinkClick r:id="rId2"/>
              </a:rPr>
              <a:t>http://webdevfoundations.net/geo</a:t>
            </a:r>
            <a:r>
              <a:rPr lang="en-US" sz="1800" b="1" dirty="0">
                <a:solidFill>
                  <a:schemeClr val="tx1">
                    <a:lumMod val="75000"/>
                    <a:lumOff val="25000"/>
                  </a:schemeClr>
                </a:solidFill>
              </a:rPr>
              <a:t> and </a:t>
            </a:r>
            <a:r>
              <a:rPr lang="en-US" sz="1800" b="1" dirty="0">
                <a:solidFill>
                  <a:schemeClr val="tx1">
                    <a:lumMod val="75000"/>
                    <a:lumOff val="25000"/>
                  </a:schemeClr>
                </a:solidFill>
                <a:hlinkClick r:id="rId3"/>
              </a:rPr>
              <a:t>http://html5demos.com/geo</a:t>
            </a:r>
            <a:r>
              <a:rPr lang="en-US" sz="1800" b="1" dirty="0">
                <a:solidFill>
                  <a:schemeClr val="tx1">
                    <a:lumMod val="75000"/>
                    <a:lumOff val="25000"/>
                  </a:schemeClr>
                </a:solidFill>
              </a:rPr>
              <a:t> </a:t>
            </a:r>
          </a:p>
          <a:p>
            <a:pPr marL="290513" indent="-347663">
              <a:buFont typeface="Wingdings" charset="2"/>
              <a:buChar char="ü"/>
              <a:defRPr/>
            </a:pPr>
            <a:endParaRPr lang="en-US" altLang="en-US" sz="2600" b="1" dirty="0">
              <a:solidFill>
                <a:schemeClr val="tx1">
                  <a:lumMod val="75000"/>
                  <a:lumOff val="25000"/>
                </a:schemeClr>
              </a:solidFill>
            </a:endParaRPr>
          </a:p>
        </p:txBody>
      </p:sp>
      <p:sp>
        <p:nvSpPr>
          <p:cNvPr id="5530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40E02B0F-F082-4421-AC56-450C390F31D0}"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32</a:t>
            </a:fld>
            <a:endParaRPr lang="en-US" altLang="en-US" sz="1100">
              <a:solidFill>
                <a:srgbClr val="4D4D4D"/>
              </a:solidFill>
              <a:latin typeface="Times New Roman" panose="02020603050405020304" pitchFamily="18" charset="0"/>
            </a:endParaRPr>
          </a:p>
        </p:txBody>
      </p:sp>
    </p:spTree>
    <p:extLst>
      <p:ext uri="{BB962C8B-B14F-4D97-AF65-F5344CB8AC3E}">
        <p14:creationId xmlns:p14="http://schemas.microsoft.com/office/powerpoint/2010/main" val="297406631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2">
                    <a:satMod val="130000"/>
                  </a:schemeClr>
                </a:solidFill>
              </a:rPr>
              <a:t>HTML5 APIs (Cont’d)</a:t>
            </a:r>
            <a:endParaRPr lang="en-US" dirty="0">
              <a:solidFill>
                <a:schemeClr val="tx1">
                  <a:lumMod val="75000"/>
                  <a:lumOff val="25000"/>
                </a:schemeClr>
              </a:solidFill>
            </a:endParaRPr>
          </a:p>
        </p:txBody>
      </p:sp>
      <p:sp>
        <p:nvSpPr>
          <p:cNvPr id="43011" name="Content Placeholder 2"/>
          <p:cNvSpPr>
            <a:spLocks noGrp="1"/>
          </p:cNvSpPr>
          <p:nvPr>
            <p:ph idx="1"/>
          </p:nvPr>
        </p:nvSpPr>
        <p:spPr>
          <a:xfrm>
            <a:off x="533400" y="1219200"/>
            <a:ext cx="7772400" cy="4724400"/>
          </a:xfrm>
        </p:spPr>
        <p:txBody>
          <a:bodyPr rtlCol="0">
            <a:noAutofit/>
          </a:bodyPr>
          <a:lstStyle/>
          <a:p>
            <a:pPr marL="0" indent="0" fontAlgn="auto">
              <a:buNone/>
              <a:defRPr/>
            </a:pPr>
            <a:r>
              <a:rPr lang="en-US" altLang="en-US" sz="1800" b="1" dirty="0">
                <a:solidFill>
                  <a:schemeClr val="tx2"/>
                </a:solidFill>
              </a:rPr>
              <a:t>Web Storage</a:t>
            </a:r>
          </a:p>
          <a:p>
            <a:pPr fontAlgn="auto">
              <a:buFont typeface="Arial" charset="0"/>
              <a:buChar char="•"/>
              <a:defRPr/>
            </a:pPr>
            <a:r>
              <a:rPr lang="en-US" altLang="en-US" sz="1800" b="1" dirty="0">
                <a:solidFill>
                  <a:schemeClr val="tx1">
                    <a:lumMod val="75000"/>
                    <a:lumOff val="25000"/>
                  </a:schemeClr>
                </a:solidFill>
              </a:rPr>
              <a:t>Traditionally,  the JavaScript cookie object has been used to store information in key-value pairs on the client (the website visitor’s computer). </a:t>
            </a:r>
          </a:p>
          <a:p>
            <a:pPr fontAlgn="auto">
              <a:buFont typeface="Arial" charset="0"/>
              <a:buChar char="•"/>
              <a:defRPr/>
            </a:pPr>
            <a:r>
              <a:rPr lang="en-US" altLang="en-US" sz="1800" b="1" dirty="0">
                <a:solidFill>
                  <a:schemeClr val="tx1">
                    <a:lumMod val="75000"/>
                    <a:lumOff val="25000"/>
                  </a:schemeClr>
                </a:solidFill>
              </a:rPr>
              <a:t>NEW FOR HTML5:  Web Storage API</a:t>
            </a:r>
          </a:p>
          <a:p>
            <a:pPr marL="752475" lvl="1" indent="-292100" fontAlgn="auto">
              <a:buFont typeface="Wingdings" charset="2"/>
              <a:buChar char="ü"/>
              <a:defRPr/>
            </a:pPr>
            <a:r>
              <a:rPr lang="en-US" altLang="en-US" sz="1800" b="1" dirty="0">
                <a:solidFill>
                  <a:schemeClr val="tx1">
                    <a:lumMod val="75000"/>
                    <a:lumOff val="25000"/>
                  </a:schemeClr>
                </a:solidFill>
              </a:rPr>
              <a:t>provides two new ways to store information on the client side:</a:t>
            </a:r>
            <a:br>
              <a:rPr lang="en-US" altLang="en-US" sz="1800" b="1" dirty="0">
                <a:solidFill>
                  <a:schemeClr val="tx1">
                    <a:lumMod val="75000"/>
                    <a:lumOff val="25000"/>
                  </a:schemeClr>
                </a:solidFill>
              </a:rPr>
            </a:br>
            <a:r>
              <a:rPr lang="en-US" altLang="en-US" sz="1800" b="1" dirty="0">
                <a:solidFill>
                  <a:schemeClr val="tx1">
                    <a:lumMod val="75000"/>
                    <a:lumOff val="25000"/>
                  </a:schemeClr>
                </a:solidFill>
              </a:rPr>
              <a:t>local storage and session storage. </a:t>
            </a:r>
          </a:p>
          <a:p>
            <a:pPr marL="752475" lvl="1" indent="-292100" fontAlgn="auto">
              <a:buFont typeface="Wingdings" charset="2"/>
              <a:buChar char="ü"/>
              <a:defRPr/>
            </a:pPr>
            <a:r>
              <a:rPr lang="en-US" altLang="en-US" sz="1800" b="1" dirty="0">
                <a:solidFill>
                  <a:schemeClr val="tx1">
                    <a:lumMod val="75000"/>
                    <a:lumOff val="25000"/>
                  </a:schemeClr>
                </a:solidFill>
              </a:rPr>
              <a:t>Advantage:  increase in the amount of data that can be stored (5MB per domain). </a:t>
            </a:r>
          </a:p>
          <a:p>
            <a:pPr marL="752475" lvl="1" indent="-292100" fontAlgn="auto">
              <a:buFont typeface="Wingdings" charset="2"/>
              <a:buChar char="ü"/>
              <a:defRPr/>
            </a:pPr>
            <a:r>
              <a:rPr lang="en-US" altLang="en-US" sz="1800" b="1" dirty="0">
                <a:solidFill>
                  <a:schemeClr val="tx1">
                    <a:lumMod val="75000"/>
                    <a:lumOff val="25000"/>
                  </a:schemeClr>
                </a:solidFill>
              </a:rPr>
              <a:t>The </a:t>
            </a:r>
            <a:r>
              <a:rPr lang="en-US" altLang="en-US" sz="1800" b="1" dirty="0" err="1">
                <a:solidFill>
                  <a:schemeClr val="tx1">
                    <a:lumMod val="75000"/>
                    <a:lumOff val="25000"/>
                  </a:schemeClr>
                </a:solidFill>
              </a:rPr>
              <a:t>localStorage</a:t>
            </a:r>
            <a:r>
              <a:rPr lang="en-US" altLang="en-US" sz="1800" b="1" dirty="0">
                <a:solidFill>
                  <a:schemeClr val="tx1">
                    <a:lumMod val="75000"/>
                    <a:lumOff val="25000"/>
                  </a:schemeClr>
                </a:solidFill>
              </a:rPr>
              <a:t> object stores data without an expiration date. </a:t>
            </a:r>
          </a:p>
          <a:p>
            <a:pPr marL="752475" lvl="1" indent="-292100" fontAlgn="auto">
              <a:buFont typeface="Wingdings" charset="2"/>
              <a:buChar char="ü"/>
              <a:defRPr/>
            </a:pPr>
            <a:r>
              <a:rPr lang="en-US" altLang="en-US" sz="1800" b="1" dirty="0">
                <a:solidFill>
                  <a:schemeClr val="tx1">
                    <a:lumMod val="75000"/>
                    <a:lumOff val="25000"/>
                  </a:schemeClr>
                </a:solidFill>
              </a:rPr>
              <a:t>The </a:t>
            </a:r>
            <a:r>
              <a:rPr lang="en-US" altLang="en-US" sz="1800" b="1" dirty="0" err="1">
                <a:solidFill>
                  <a:schemeClr val="tx1">
                    <a:lumMod val="75000"/>
                    <a:lumOff val="25000"/>
                  </a:schemeClr>
                </a:solidFill>
              </a:rPr>
              <a:t>sessionStorage</a:t>
            </a:r>
            <a:r>
              <a:rPr lang="en-US" altLang="en-US" sz="1800" b="1" dirty="0">
                <a:solidFill>
                  <a:schemeClr val="tx1">
                    <a:lumMod val="75000"/>
                    <a:lumOff val="25000"/>
                  </a:schemeClr>
                </a:solidFill>
              </a:rPr>
              <a:t> object stores data only for the duration of the current browser</a:t>
            </a:r>
          </a:p>
          <a:p>
            <a:pPr marL="752475" lvl="1" indent="-292100" fontAlgn="auto">
              <a:buFont typeface="Wingdings" charset="2"/>
              <a:buChar char="ü"/>
              <a:defRPr/>
            </a:pPr>
            <a:r>
              <a:rPr lang="en-US" altLang="en-US" sz="1800" b="1" dirty="0">
                <a:solidFill>
                  <a:schemeClr val="tx1">
                    <a:lumMod val="75000"/>
                    <a:lumOff val="25000"/>
                  </a:schemeClr>
                </a:solidFill>
              </a:rPr>
              <a:t>JavaScript is used to work with the values stored in the </a:t>
            </a:r>
            <a:r>
              <a:rPr lang="en-US" altLang="en-US" sz="1800" b="1" dirty="0" err="1">
                <a:solidFill>
                  <a:schemeClr val="tx1">
                    <a:lumMod val="75000"/>
                    <a:lumOff val="25000"/>
                  </a:schemeClr>
                </a:solidFill>
              </a:rPr>
              <a:t>localStorage</a:t>
            </a:r>
            <a:r>
              <a:rPr lang="en-US" altLang="en-US" sz="1800" b="1" dirty="0">
                <a:solidFill>
                  <a:schemeClr val="tx1">
                    <a:lumMod val="75000"/>
                    <a:lumOff val="25000"/>
                  </a:schemeClr>
                </a:solidFill>
              </a:rPr>
              <a:t> and </a:t>
            </a:r>
            <a:r>
              <a:rPr lang="en-US" altLang="en-US" sz="1800" b="1" dirty="0" err="1">
                <a:solidFill>
                  <a:schemeClr val="tx1">
                    <a:lumMod val="75000"/>
                    <a:lumOff val="25000"/>
                  </a:schemeClr>
                </a:solidFill>
              </a:rPr>
              <a:t>sessionStorage</a:t>
            </a:r>
            <a:r>
              <a:rPr lang="en-US" altLang="en-US" sz="1800" b="1" dirty="0">
                <a:solidFill>
                  <a:schemeClr val="tx1">
                    <a:lumMod val="75000"/>
                    <a:lumOff val="25000"/>
                  </a:schemeClr>
                </a:solidFill>
              </a:rPr>
              <a:t>  objects. </a:t>
            </a:r>
          </a:p>
          <a:p>
            <a:pPr fontAlgn="auto">
              <a:buFont typeface="Arial" charset="0"/>
              <a:buChar char="•"/>
              <a:defRPr/>
            </a:pPr>
            <a:r>
              <a:rPr lang="en-US" altLang="en-US" sz="1800" b="1" dirty="0">
                <a:solidFill>
                  <a:schemeClr val="tx1">
                    <a:lumMod val="75000"/>
                    <a:lumOff val="25000"/>
                  </a:schemeClr>
                </a:solidFill>
              </a:rPr>
              <a:t>Examples:</a:t>
            </a:r>
          </a:p>
          <a:p>
            <a:pPr marL="460375" lvl="1" indent="0" fontAlgn="auto">
              <a:buNone/>
              <a:defRPr/>
            </a:pPr>
            <a:r>
              <a:rPr lang="en-US" altLang="en-US" sz="1800" b="1" dirty="0">
                <a:solidFill>
                  <a:schemeClr val="tx1">
                    <a:lumMod val="75000"/>
                    <a:lumOff val="25000"/>
                  </a:schemeClr>
                </a:solidFill>
                <a:hlinkClick r:id="rId2"/>
              </a:rPr>
              <a:t>http://webdevfoundations.net/storage</a:t>
            </a:r>
            <a:r>
              <a:rPr lang="en-US" altLang="en-US" sz="1800" b="1" dirty="0">
                <a:solidFill>
                  <a:schemeClr val="tx1">
                    <a:lumMod val="75000"/>
                    <a:lumOff val="25000"/>
                  </a:schemeClr>
                </a:solidFill>
              </a:rPr>
              <a:t> and </a:t>
            </a:r>
            <a:r>
              <a:rPr lang="en-US" altLang="en-US" sz="1800" b="1" dirty="0">
                <a:solidFill>
                  <a:schemeClr val="tx1">
                    <a:lumMod val="75000"/>
                    <a:lumOff val="25000"/>
                  </a:schemeClr>
                </a:solidFill>
                <a:hlinkClick r:id="rId3"/>
              </a:rPr>
              <a:t>http://html5demos.com/storage</a:t>
            </a:r>
            <a:endParaRPr lang="en-US" altLang="en-US" sz="1800" b="1" dirty="0">
              <a:solidFill>
                <a:schemeClr val="tx1">
                  <a:lumMod val="75000"/>
                  <a:lumOff val="25000"/>
                </a:schemeClr>
              </a:solidFill>
            </a:endParaRPr>
          </a:p>
        </p:txBody>
      </p:sp>
      <p:sp>
        <p:nvSpPr>
          <p:cNvPr id="55300"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40E02B0F-F082-4421-AC56-450C390F31D0}"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33</a:t>
            </a:fld>
            <a:endParaRPr lang="en-US" altLang="en-US" sz="1100">
              <a:solidFill>
                <a:srgbClr val="4D4D4D"/>
              </a:solidFill>
              <a:latin typeface="Times New Roman" panose="02020603050405020304" pitchFamily="18" charset="0"/>
            </a:endParaRPr>
          </a:p>
        </p:txBody>
      </p:sp>
    </p:spTree>
    <p:extLst>
      <p:ext uri="{BB962C8B-B14F-4D97-AF65-F5344CB8AC3E}">
        <p14:creationId xmlns:p14="http://schemas.microsoft.com/office/powerpoint/2010/main" val="708304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tx2">
                    <a:satMod val="130000"/>
                  </a:schemeClr>
                </a:solidFill>
              </a:rPr>
              <a:t>HTML5 APIs (Cont’d)</a:t>
            </a:r>
            <a:endParaRPr lang="en-US" dirty="0">
              <a:solidFill>
                <a:schemeClr val="tx1">
                  <a:lumMod val="75000"/>
                  <a:lumOff val="25000"/>
                </a:schemeClr>
              </a:solidFill>
            </a:endParaRPr>
          </a:p>
        </p:txBody>
      </p:sp>
      <p:sp>
        <p:nvSpPr>
          <p:cNvPr id="43011" name="Content Placeholder 2"/>
          <p:cNvSpPr>
            <a:spLocks noGrp="1"/>
          </p:cNvSpPr>
          <p:nvPr>
            <p:ph idx="1"/>
          </p:nvPr>
        </p:nvSpPr>
        <p:spPr>
          <a:xfrm>
            <a:off x="381000" y="762000"/>
            <a:ext cx="5486400" cy="5181600"/>
          </a:xfrm>
        </p:spPr>
        <p:txBody>
          <a:bodyPr rtlCol="0">
            <a:noAutofit/>
          </a:bodyPr>
          <a:lstStyle/>
          <a:p>
            <a:pPr marL="0" indent="0" fontAlgn="auto">
              <a:buNone/>
              <a:defRPr/>
            </a:pPr>
            <a:r>
              <a:rPr lang="en-US" altLang="en-US" sz="1800" b="1" dirty="0">
                <a:solidFill>
                  <a:schemeClr val="tx2"/>
                </a:solidFill>
              </a:rPr>
              <a:t>Offline Web Applications</a:t>
            </a:r>
          </a:p>
          <a:p>
            <a:pPr fontAlgn="auto">
              <a:buFont typeface="Arial" charset="0"/>
              <a:buChar char="•"/>
              <a:defRPr/>
            </a:pPr>
            <a:r>
              <a:rPr lang="en-US" altLang="en-US" sz="1800" b="1" dirty="0">
                <a:solidFill>
                  <a:schemeClr val="tx1">
                    <a:lumMod val="75000"/>
                    <a:lumOff val="25000"/>
                  </a:schemeClr>
                </a:solidFill>
              </a:rPr>
              <a:t>An offline web application enables website visitors to view documents and access web applications even when they are not connected to the Internet. </a:t>
            </a:r>
          </a:p>
          <a:p>
            <a:pPr fontAlgn="auto">
              <a:buFont typeface="Arial" charset="0"/>
              <a:buChar char="•"/>
              <a:defRPr/>
            </a:pPr>
            <a:r>
              <a:rPr lang="en-US" altLang="en-US" sz="1800" b="1" dirty="0">
                <a:solidFill>
                  <a:schemeClr val="tx1">
                    <a:lumMod val="75000"/>
                    <a:lumOff val="25000"/>
                  </a:schemeClr>
                </a:solidFill>
              </a:rPr>
              <a:t>A web application (app) can be written with HTML, CSS and JavaScript and can run in any browser – as long as you are online.  </a:t>
            </a:r>
          </a:p>
          <a:p>
            <a:pPr fontAlgn="auto">
              <a:buFont typeface="Arial" charset="0"/>
              <a:buChar char="•"/>
              <a:defRPr/>
            </a:pPr>
            <a:r>
              <a:rPr lang="en-US" altLang="en-US" sz="1800" b="1" dirty="0">
                <a:solidFill>
                  <a:schemeClr val="tx1">
                    <a:lumMod val="75000"/>
                    <a:lumOff val="25000"/>
                  </a:schemeClr>
                </a:solidFill>
              </a:rPr>
              <a:t>An offline web application takes this one step further and stores the HTML, CSS, and JavaScript files on the visitor’s device for use offline, even when the device is not connected to the Internet.</a:t>
            </a:r>
          </a:p>
          <a:p>
            <a:pPr fontAlgn="auto">
              <a:buFont typeface="Arial" charset="0"/>
              <a:buChar char="•"/>
              <a:defRPr/>
            </a:pPr>
            <a:r>
              <a:rPr lang="en-US" altLang="en-US" sz="1800" b="1" dirty="0">
                <a:solidFill>
                  <a:schemeClr val="tx1">
                    <a:lumMod val="75000"/>
                    <a:lumOff val="25000"/>
                  </a:schemeClr>
                </a:solidFill>
              </a:rPr>
              <a:t>Examples:</a:t>
            </a:r>
          </a:p>
          <a:p>
            <a:pPr marL="695325" lvl="1" indent="0" fontAlgn="auto">
              <a:buNone/>
              <a:defRPr/>
            </a:pPr>
            <a:r>
              <a:rPr lang="en-US" altLang="en-US" sz="1800" b="1" dirty="0">
                <a:solidFill>
                  <a:schemeClr val="tx1">
                    <a:lumMod val="75000"/>
                    <a:lumOff val="25000"/>
                  </a:schemeClr>
                </a:solidFill>
                <a:hlinkClick r:id="rId2"/>
              </a:rPr>
              <a:t>http://html5demos.com/offlineapp</a:t>
            </a:r>
            <a:r>
              <a:rPr lang="en-US" altLang="en-US" sz="1800" b="1" dirty="0">
                <a:solidFill>
                  <a:schemeClr val="tx1">
                    <a:lumMod val="75000"/>
                    <a:lumOff val="25000"/>
                  </a:schemeClr>
                </a:solidFill>
              </a:rPr>
              <a:t> </a:t>
            </a:r>
          </a:p>
          <a:p>
            <a:pPr marL="695325" lvl="1" indent="0" fontAlgn="auto">
              <a:buNone/>
              <a:defRPr/>
            </a:pPr>
            <a:r>
              <a:rPr lang="en-US" altLang="en-US" sz="1800" b="1" dirty="0">
                <a:solidFill>
                  <a:schemeClr val="tx1">
                    <a:lumMod val="75000"/>
                    <a:lumOff val="25000"/>
                  </a:schemeClr>
                </a:solidFill>
                <a:hlinkClick r:id="rId3"/>
              </a:rPr>
              <a:t>http://www.w3schools.com/html/html5_app_cache.asp</a:t>
            </a:r>
            <a:endParaRPr lang="en-US" altLang="en-US" sz="1800" b="1" dirty="0">
              <a:solidFill>
                <a:schemeClr val="tx1">
                  <a:lumMod val="75000"/>
                  <a:lumOff val="25000"/>
                </a:schemeClr>
              </a:solidFill>
            </a:endParaRPr>
          </a:p>
          <a:p>
            <a:pPr marL="11113" indent="0">
              <a:buNone/>
              <a:defRPr/>
            </a:pPr>
            <a:r>
              <a:rPr lang="en-US" altLang="en-US" sz="1800" b="1" dirty="0">
                <a:solidFill>
                  <a:schemeClr val="tx2"/>
                </a:solidFill>
              </a:rPr>
              <a:t>HTML5 Canvas Element</a:t>
            </a:r>
          </a:p>
          <a:p>
            <a:pPr>
              <a:buFont typeface="Arial" charset="0"/>
              <a:buChar char="•"/>
            </a:pPr>
            <a:r>
              <a:rPr lang="en-US" altLang="en-US" sz="1800" b="1" dirty="0"/>
              <a:t>Configures dynamic graphics</a:t>
            </a:r>
          </a:p>
          <a:p>
            <a:pPr lvl="1">
              <a:buFont typeface="Wingdings" charset="2"/>
              <a:buChar char="ü"/>
            </a:pPr>
            <a:r>
              <a:rPr lang="en-US" altLang="en-US" sz="1800" b="1" dirty="0"/>
              <a:t>Draw lines, shapes, text, image</a:t>
            </a:r>
          </a:p>
          <a:p>
            <a:pPr lvl="1">
              <a:buFont typeface="Wingdings" charset="2"/>
              <a:buChar char="ü"/>
            </a:pPr>
            <a:r>
              <a:rPr lang="en-US" altLang="en-US" sz="1800" b="1" dirty="0"/>
              <a:t>Interact with actions taken by the user</a:t>
            </a:r>
          </a:p>
          <a:p>
            <a:pPr>
              <a:buFont typeface="Arial" charset="0"/>
              <a:buChar char="•"/>
            </a:pPr>
            <a:r>
              <a:rPr lang="en-US" altLang="en-US" sz="1800" b="1" dirty="0"/>
              <a:t>Canvas API (application programming interface)</a:t>
            </a:r>
          </a:p>
          <a:p>
            <a:pPr>
              <a:buFont typeface="Arial" charset="0"/>
              <a:buChar char="•"/>
            </a:pPr>
            <a:r>
              <a:rPr lang="en-US" altLang="en-US" sz="1800" b="1" dirty="0"/>
              <a:t>JavaScript – client-side scripting language</a:t>
            </a:r>
          </a:p>
          <a:p>
            <a:pPr marL="11113" indent="0">
              <a:buNone/>
              <a:defRPr/>
            </a:pPr>
            <a:endParaRPr lang="en-US" altLang="en-US" sz="2200" b="1" dirty="0">
              <a:solidFill>
                <a:schemeClr val="tx1">
                  <a:lumMod val="75000"/>
                  <a:lumOff val="25000"/>
                </a:schemeClr>
              </a:solidFill>
            </a:endParaRPr>
          </a:p>
        </p:txBody>
      </p:sp>
      <p:sp>
        <p:nvSpPr>
          <p:cNvPr id="55300"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fontAlgn="base">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0"/>
              </a:spcBef>
              <a:spcAft>
                <a:spcPct val="0"/>
              </a:spcAft>
              <a:buClrTx/>
              <a:buSzTx/>
              <a:buFontTx/>
              <a:buNone/>
            </a:pPr>
            <a:fld id="{40E02B0F-F082-4421-AC56-450C390F31D0}" type="slidenum">
              <a:rPr lang="en-US" altLang="en-US" sz="1100">
                <a:solidFill>
                  <a:srgbClr val="4D4D4D"/>
                </a:solidFill>
                <a:latin typeface="Times New Roman" panose="02020603050405020304" pitchFamily="18" charset="0"/>
              </a:rPr>
              <a:pPr>
                <a:lnSpc>
                  <a:spcPct val="100000"/>
                </a:lnSpc>
                <a:spcBef>
                  <a:spcPct val="0"/>
                </a:spcBef>
                <a:spcAft>
                  <a:spcPct val="0"/>
                </a:spcAft>
                <a:buClrTx/>
                <a:buSzTx/>
                <a:buFontTx/>
                <a:buNone/>
              </a:pPr>
              <a:t>34</a:t>
            </a:fld>
            <a:endParaRPr lang="en-US" altLang="en-US" sz="1100">
              <a:solidFill>
                <a:srgbClr val="4D4D4D"/>
              </a:solidFill>
              <a:latin typeface="Times New Roman" panose="02020603050405020304" pitchFamily="18" charset="0"/>
            </a:endParaRPr>
          </a:p>
        </p:txBody>
      </p:sp>
      <p:pic>
        <p:nvPicPr>
          <p:cNvPr id="5"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0564" y="1022526"/>
            <a:ext cx="2742436"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867400" y="3743229"/>
            <a:ext cx="3120304" cy="2092881"/>
          </a:xfrm>
          <a:prstGeom prst="rect">
            <a:avLst/>
          </a:prstGeom>
          <a:solidFill>
            <a:srgbClr val="0070C0"/>
          </a:solidFill>
        </p:spPr>
        <p:txBody>
          <a:bodyPr wrap="square" rtlCol="0">
            <a:spAutoFit/>
          </a:bodyPr>
          <a:lstStyle/>
          <a:p>
            <a:r>
              <a:rPr lang="en-US" altLang="en-US" sz="1000" dirty="0">
                <a:latin typeface="+mn-lt"/>
              </a:rPr>
              <a:t>&lt;script type="text/</a:t>
            </a:r>
            <a:r>
              <a:rPr lang="en-US" altLang="en-US" sz="1000" dirty="0" err="1">
                <a:latin typeface="+mn-lt"/>
              </a:rPr>
              <a:t>javascript</a:t>
            </a:r>
            <a:r>
              <a:rPr lang="en-US" altLang="en-US" sz="1000" dirty="0">
                <a:latin typeface="+mn-lt"/>
              </a:rPr>
              <a:t>"&gt;</a:t>
            </a:r>
          </a:p>
          <a:p>
            <a:r>
              <a:rPr lang="en-US" altLang="en-US" sz="1000" dirty="0">
                <a:latin typeface="+mn-lt"/>
              </a:rPr>
              <a:t>function </a:t>
            </a:r>
            <a:r>
              <a:rPr lang="en-US" altLang="en-US" sz="1000" dirty="0" err="1">
                <a:latin typeface="+mn-lt"/>
              </a:rPr>
              <a:t>drawMe</a:t>
            </a:r>
            <a:r>
              <a:rPr lang="en-US" altLang="en-US" sz="1000" dirty="0">
                <a:latin typeface="+mn-lt"/>
              </a:rPr>
              <a:t>() {</a:t>
            </a:r>
          </a:p>
          <a:p>
            <a:r>
              <a:rPr lang="en-US" altLang="en-US" sz="1000" dirty="0">
                <a:latin typeface="+mn-lt"/>
              </a:rPr>
              <a:t>  </a:t>
            </a:r>
            <a:r>
              <a:rPr lang="en-US" altLang="en-US" sz="1000" dirty="0" err="1">
                <a:latin typeface="+mn-lt"/>
              </a:rPr>
              <a:t>var</a:t>
            </a:r>
            <a:r>
              <a:rPr lang="en-US" altLang="en-US" sz="1000" dirty="0">
                <a:latin typeface="+mn-lt"/>
              </a:rPr>
              <a:t> canvas = </a:t>
            </a:r>
            <a:r>
              <a:rPr lang="en-US" altLang="en-US" sz="1000" dirty="0" err="1">
                <a:latin typeface="+mn-lt"/>
              </a:rPr>
              <a:t>document.getElementById</a:t>
            </a:r>
            <a:r>
              <a:rPr lang="en-US" altLang="en-US" sz="1000" dirty="0">
                <a:latin typeface="+mn-lt"/>
              </a:rPr>
              <a:t>("</a:t>
            </a:r>
            <a:r>
              <a:rPr lang="en-US" altLang="en-US" sz="1000" dirty="0" err="1">
                <a:latin typeface="+mn-lt"/>
              </a:rPr>
              <a:t>myCanvas</a:t>
            </a:r>
            <a:r>
              <a:rPr lang="en-US" altLang="en-US" sz="1000" dirty="0">
                <a:latin typeface="+mn-lt"/>
              </a:rPr>
              <a:t>");</a:t>
            </a:r>
          </a:p>
          <a:p>
            <a:r>
              <a:rPr lang="en-US" altLang="en-US" sz="1000" dirty="0">
                <a:latin typeface="+mn-lt"/>
              </a:rPr>
              <a:t>  if (</a:t>
            </a:r>
            <a:r>
              <a:rPr lang="en-US" altLang="en-US" sz="1000" dirty="0" err="1">
                <a:latin typeface="+mn-lt"/>
              </a:rPr>
              <a:t>canvas.getContext</a:t>
            </a:r>
            <a:r>
              <a:rPr lang="en-US" altLang="en-US" sz="1000" dirty="0">
                <a:latin typeface="+mn-lt"/>
              </a:rPr>
              <a:t>) {</a:t>
            </a:r>
          </a:p>
          <a:p>
            <a:r>
              <a:rPr lang="en-US" altLang="en-US" sz="1000" dirty="0">
                <a:latin typeface="+mn-lt"/>
              </a:rPr>
              <a:t>    </a:t>
            </a:r>
            <a:r>
              <a:rPr lang="en-US" altLang="en-US" sz="1000" dirty="0" err="1">
                <a:latin typeface="+mn-lt"/>
              </a:rPr>
              <a:t>var</a:t>
            </a:r>
            <a:r>
              <a:rPr lang="en-US" altLang="en-US" sz="1000" dirty="0">
                <a:latin typeface="+mn-lt"/>
              </a:rPr>
              <a:t> </a:t>
            </a:r>
            <a:r>
              <a:rPr lang="en-US" altLang="en-US" sz="1000" dirty="0" err="1">
                <a:latin typeface="+mn-lt"/>
              </a:rPr>
              <a:t>ctx</a:t>
            </a:r>
            <a:r>
              <a:rPr lang="en-US" altLang="en-US" sz="1000" dirty="0">
                <a:latin typeface="+mn-lt"/>
              </a:rPr>
              <a:t> = </a:t>
            </a:r>
            <a:r>
              <a:rPr lang="en-US" altLang="en-US" sz="1000" dirty="0" err="1">
                <a:latin typeface="+mn-lt"/>
              </a:rPr>
              <a:t>canvas.getContext</a:t>
            </a:r>
            <a:r>
              <a:rPr lang="en-US" altLang="en-US" sz="1000" dirty="0">
                <a:latin typeface="+mn-lt"/>
              </a:rPr>
              <a:t>("2d");</a:t>
            </a:r>
          </a:p>
          <a:p>
            <a:r>
              <a:rPr lang="en-US" altLang="en-US" sz="1000" dirty="0">
                <a:latin typeface="+mn-lt"/>
              </a:rPr>
              <a:t>    </a:t>
            </a:r>
            <a:r>
              <a:rPr lang="en-US" altLang="en-US" sz="1000" dirty="0" err="1">
                <a:latin typeface="+mn-lt"/>
              </a:rPr>
              <a:t>ctx.fillStyle</a:t>
            </a:r>
            <a:r>
              <a:rPr lang="en-US" altLang="en-US" sz="1000" dirty="0">
                <a:latin typeface="+mn-lt"/>
              </a:rPr>
              <a:t> = "</a:t>
            </a:r>
            <a:r>
              <a:rPr lang="en-US" altLang="en-US" sz="1000" dirty="0" err="1">
                <a:latin typeface="+mn-lt"/>
              </a:rPr>
              <a:t>rgb</a:t>
            </a:r>
            <a:r>
              <a:rPr lang="en-US" altLang="en-US" sz="1000" dirty="0">
                <a:latin typeface="+mn-lt"/>
              </a:rPr>
              <a:t>(255, 0, 0)";</a:t>
            </a:r>
          </a:p>
          <a:p>
            <a:r>
              <a:rPr lang="en-US" altLang="en-US" sz="1000" dirty="0">
                <a:latin typeface="+mn-lt"/>
              </a:rPr>
              <a:t>    </a:t>
            </a:r>
            <a:r>
              <a:rPr lang="en-US" altLang="en-US" sz="1000" dirty="0" err="1">
                <a:latin typeface="+mn-lt"/>
              </a:rPr>
              <a:t>ctx.font</a:t>
            </a:r>
            <a:r>
              <a:rPr lang="en-US" altLang="en-US" sz="1000" dirty="0">
                <a:latin typeface="+mn-lt"/>
              </a:rPr>
              <a:t> = "bold 3em Georgia"; </a:t>
            </a:r>
          </a:p>
          <a:p>
            <a:r>
              <a:rPr lang="en-US" altLang="en-US" sz="1000" dirty="0">
                <a:latin typeface="+mn-lt"/>
              </a:rPr>
              <a:t>    </a:t>
            </a:r>
            <a:r>
              <a:rPr lang="en-US" altLang="en-US" sz="1000" dirty="0" err="1">
                <a:latin typeface="+mn-lt"/>
              </a:rPr>
              <a:t>ctx.fillText</a:t>
            </a:r>
            <a:r>
              <a:rPr lang="en-US" altLang="en-US" sz="1000" dirty="0">
                <a:latin typeface="+mn-lt"/>
              </a:rPr>
              <a:t>("My Canvas", 70, 100);</a:t>
            </a:r>
            <a:br>
              <a:rPr lang="en-US" altLang="en-US" sz="1000" dirty="0">
                <a:latin typeface="+mn-lt"/>
              </a:rPr>
            </a:br>
            <a:r>
              <a:rPr lang="en-US" altLang="en-US" sz="1000" dirty="0">
                <a:latin typeface="+mn-lt"/>
              </a:rPr>
              <a:t>    </a:t>
            </a:r>
            <a:r>
              <a:rPr lang="en-US" altLang="en-US" sz="1000" dirty="0" err="1">
                <a:latin typeface="+mn-lt"/>
              </a:rPr>
              <a:t>ctx.fillStyle</a:t>
            </a:r>
            <a:r>
              <a:rPr lang="en-US" altLang="en-US" sz="1000" dirty="0">
                <a:latin typeface="+mn-lt"/>
              </a:rPr>
              <a:t> = "</a:t>
            </a:r>
            <a:r>
              <a:rPr lang="en-US" altLang="en-US" sz="1000" dirty="0" err="1">
                <a:latin typeface="+mn-lt"/>
              </a:rPr>
              <a:t>rgba</a:t>
            </a:r>
            <a:r>
              <a:rPr lang="en-US" altLang="en-US" sz="1000" dirty="0">
                <a:latin typeface="+mn-lt"/>
              </a:rPr>
              <a:t>(0, 0, 200, 0.50)";</a:t>
            </a:r>
          </a:p>
          <a:p>
            <a:r>
              <a:rPr lang="en-US" altLang="en-US" sz="1000" dirty="0">
                <a:latin typeface="+mn-lt"/>
              </a:rPr>
              <a:t>     </a:t>
            </a:r>
            <a:r>
              <a:rPr lang="en-US" altLang="en-US" sz="1000" dirty="0" err="1">
                <a:latin typeface="+mn-lt"/>
              </a:rPr>
              <a:t>ctx.fillRect</a:t>
            </a:r>
            <a:r>
              <a:rPr lang="en-US" altLang="en-US" sz="1000" dirty="0">
                <a:latin typeface="+mn-lt"/>
              </a:rPr>
              <a:t> (57, 54, 100, 65); </a:t>
            </a:r>
          </a:p>
          <a:p>
            <a:r>
              <a:rPr lang="en-US" altLang="en-US" sz="1000" dirty="0">
                <a:latin typeface="+mn-lt"/>
              </a:rPr>
              <a:t>  }</a:t>
            </a:r>
          </a:p>
          <a:p>
            <a:r>
              <a:rPr lang="en-US" altLang="en-US" sz="1000" dirty="0">
                <a:latin typeface="+mn-lt"/>
              </a:rPr>
              <a:t>}</a:t>
            </a:r>
          </a:p>
          <a:p>
            <a:r>
              <a:rPr lang="en-US" altLang="en-US" sz="1000" dirty="0">
                <a:latin typeface="+mn-lt"/>
              </a:rPr>
              <a:t>&lt;/script&gt;</a:t>
            </a:r>
          </a:p>
        </p:txBody>
      </p:sp>
    </p:spTree>
    <p:extLst>
      <p:ext uri="{BB962C8B-B14F-4D97-AF65-F5344CB8AC3E}">
        <p14:creationId xmlns:p14="http://schemas.microsoft.com/office/powerpoint/2010/main" val="189101229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178" y="133239"/>
            <a:ext cx="7902222" cy="387798"/>
          </a:xfrm>
        </p:spPr>
        <p:txBody>
          <a:bodyPr>
            <a:normAutofit/>
          </a:bodyPr>
          <a:lstStyle/>
          <a:p>
            <a:r>
              <a:rPr lang="en-US" dirty="0" err="1"/>
              <a:t>JavaJam</a:t>
            </a:r>
            <a:r>
              <a:rPr lang="en-US" dirty="0"/>
              <a:t> Case Study MP4 (javajam11) Chapter 11</a:t>
            </a:r>
          </a:p>
        </p:txBody>
      </p:sp>
      <p:sp>
        <p:nvSpPr>
          <p:cNvPr id="4" name="Rectangle 3"/>
          <p:cNvSpPr/>
          <p:nvPr/>
        </p:nvSpPr>
        <p:spPr>
          <a:xfrm>
            <a:off x="251178" y="651808"/>
            <a:ext cx="8435622" cy="1754326"/>
          </a:xfrm>
          <a:prstGeom prst="rect">
            <a:avLst/>
          </a:prstGeom>
        </p:spPr>
        <p:txBody>
          <a:bodyPr wrap="square">
            <a:spAutoFit/>
          </a:bodyPr>
          <a:lstStyle/>
          <a:p>
            <a:r>
              <a:rPr lang="en-US" sz="1200" dirty="0">
                <a:latin typeface="+mn-lt"/>
              </a:rPr>
              <a:t>You have three tasks in this case study: </a:t>
            </a:r>
          </a:p>
          <a:p>
            <a:pPr marL="228600" indent="-228600">
              <a:buAutoNum type="arabicPeriod"/>
            </a:pPr>
            <a:r>
              <a:rPr lang="en-US" sz="1200" dirty="0">
                <a:latin typeface="+mn-lt"/>
              </a:rPr>
              <a:t>Create a new folder for this </a:t>
            </a:r>
            <a:r>
              <a:rPr lang="en-US" sz="1200" dirty="0" err="1">
                <a:latin typeface="+mn-lt"/>
              </a:rPr>
              <a:t>JavaJam</a:t>
            </a:r>
            <a:r>
              <a:rPr lang="en-US" sz="1200" dirty="0">
                <a:latin typeface="+mn-lt"/>
              </a:rPr>
              <a:t> case study. </a:t>
            </a:r>
          </a:p>
          <a:p>
            <a:pPr marL="228600" indent="-228600">
              <a:buAutoNum type="arabicPeriod"/>
            </a:pPr>
            <a:r>
              <a:rPr lang="en-US" sz="1200" dirty="0">
                <a:latin typeface="+mn-lt"/>
              </a:rPr>
              <a:t>Modify the style sheet (javajam.css) to configure style rules for an audio element. </a:t>
            </a:r>
          </a:p>
          <a:p>
            <a:pPr marL="228600" indent="-228600">
              <a:buAutoNum type="arabicPeriod"/>
            </a:pPr>
            <a:r>
              <a:rPr lang="en-US" sz="1200" dirty="0">
                <a:latin typeface="+mn-lt"/>
              </a:rPr>
              <a:t>Configure the Music page (music.html) to play audio files.</a:t>
            </a:r>
          </a:p>
          <a:p>
            <a:endParaRPr lang="en-US" sz="1200" dirty="0">
              <a:latin typeface="+mn-lt"/>
            </a:endParaRPr>
          </a:p>
          <a:p>
            <a:r>
              <a:rPr lang="en-US" sz="1200" dirty="0">
                <a:latin typeface="+mn-lt"/>
              </a:rPr>
              <a:t> Figure 11.24 shows the Music page with the audio players.</a:t>
            </a:r>
          </a:p>
          <a:p>
            <a:endParaRPr lang="en-US" sz="1200" dirty="0">
              <a:latin typeface="+mn-lt"/>
            </a:endParaRPr>
          </a:p>
          <a:p>
            <a:endParaRPr lang="en-US" sz="1200" dirty="0">
              <a:latin typeface="+mn-lt"/>
            </a:endParaRPr>
          </a:p>
          <a:p>
            <a:r>
              <a:rPr lang="en-US" sz="1200" dirty="0">
                <a:latin typeface="+mn-lt"/>
              </a:rPr>
              <a:t>Task 1: Create a audio folder within javajam11, download, extract files at this </a:t>
            </a:r>
            <a:r>
              <a:rPr lang="en-US" sz="1200" dirty="0">
                <a:latin typeface="+mn-lt"/>
                <a:hlinkClick r:id="rId2"/>
              </a:rPr>
              <a:t>link: javajam11starter.zip</a:t>
            </a:r>
            <a:r>
              <a:rPr lang="en-US" sz="1200" dirty="0">
                <a:latin typeface="+mn-lt"/>
              </a:rPr>
              <a:t>, and place in audio folder.</a:t>
            </a:r>
          </a:p>
        </p:txBody>
      </p:sp>
      <p:pic>
        <p:nvPicPr>
          <p:cNvPr id="8" name="Picture 7"/>
          <p:cNvPicPr>
            <a:picLocks noChangeAspect="1"/>
          </p:cNvPicPr>
          <p:nvPr/>
        </p:nvPicPr>
        <p:blipFill>
          <a:blip r:embed="rId3"/>
          <a:stretch>
            <a:fillRect/>
          </a:stretch>
        </p:blipFill>
        <p:spPr>
          <a:xfrm>
            <a:off x="2421114" y="2721571"/>
            <a:ext cx="3562350" cy="3695700"/>
          </a:xfrm>
          <a:prstGeom prst="rect">
            <a:avLst/>
          </a:prstGeom>
        </p:spPr>
      </p:pic>
    </p:spTree>
    <p:extLst>
      <p:ext uri="{BB962C8B-B14F-4D97-AF65-F5344CB8AC3E}">
        <p14:creationId xmlns:p14="http://schemas.microsoft.com/office/powerpoint/2010/main" val="144675865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Mini-Project 4 (javajam11) Site Setup</a:t>
            </a:r>
          </a:p>
        </p:txBody>
      </p:sp>
      <p:pic>
        <p:nvPicPr>
          <p:cNvPr id="3" name="Picture 2"/>
          <p:cNvPicPr>
            <a:picLocks noChangeAspect="1"/>
          </p:cNvPicPr>
          <p:nvPr/>
        </p:nvPicPr>
        <p:blipFill>
          <a:blip r:embed="rId2"/>
          <a:stretch>
            <a:fillRect/>
          </a:stretch>
        </p:blipFill>
        <p:spPr>
          <a:xfrm>
            <a:off x="762000" y="1447800"/>
            <a:ext cx="2286000" cy="4072411"/>
          </a:xfrm>
          <a:prstGeom prst="rect">
            <a:avLst/>
          </a:prstGeom>
        </p:spPr>
      </p:pic>
      <p:pic>
        <p:nvPicPr>
          <p:cNvPr id="5" name="Picture 4"/>
          <p:cNvPicPr>
            <a:picLocks noChangeAspect="1"/>
          </p:cNvPicPr>
          <p:nvPr/>
        </p:nvPicPr>
        <p:blipFill>
          <a:blip r:embed="rId3"/>
          <a:stretch>
            <a:fillRect/>
          </a:stretch>
        </p:blipFill>
        <p:spPr>
          <a:xfrm>
            <a:off x="3313889" y="2885727"/>
            <a:ext cx="2609850" cy="2753073"/>
          </a:xfrm>
          <a:prstGeom prst="rect">
            <a:avLst/>
          </a:prstGeom>
        </p:spPr>
      </p:pic>
      <p:sp>
        <p:nvSpPr>
          <p:cNvPr id="8" name="Arrow: Left 7"/>
          <p:cNvSpPr/>
          <p:nvPr/>
        </p:nvSpPr>
        <p:spPr bwMode="auto">
          <a:xfrm>
            <a:off x="1789888" y="2928763"/>
            <a:ext cx="1524000" cy="26670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Arrow: Left 8"/>
          <p:cNvSpPr/>
          <p:nvPr/>
        </p:nvSpPr>
        <p:spPr bwMode="auto">
          <a:xfrm>
            <a:off x="4876800" y="3551323"/>
            <a:ext cx="1371599" cy="26670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4" name="Picture 3"/>
          <p:cNvPicPr>
            <a:picLocks noChangeAspect="1"/>
          </p:cNvPicPr>
          <p:nvPr/>
        </p:nvPicPr>
        <p:blipFill>
          <a:blip r:embed="rId4"/>
          <a:stretch>
            <a:fillRect/>
          </a:stretch>
        </p:blipFill>
        <p:spPr>
          <a:xfrm>
            <a:off x="6248399" y="2885727"/>
            <a:ext cx="2252662" cy="3760642"/>
          </a:xfrm>
          <a:prstGeom prst="rect">
            <a:avLst/>
          </a:prstGeom>
        </p:spPr>
      </p:pic>
    </p:spTree>
    <p:extLst>
      <p:ext uri="{BB962C8B-B14F-4D97-AF65-F5344CB8AC3E}">
        <p14:creationId xmlns:p14="http://schemas.microsoft.com/office/powerpoint/2010/main" val="294697484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178" y="133239"/>
            <a:ext cx="7902222" cy="387798"/>
          </a:xfrm>
        </p:spPr>
        <p:txBody>
          <a:bodyPr>
            <a:normAutofit/>
          </a:bodyPr>
          <a:lstStyle/>
          <a:p>
            <a:r>
              <a:rPr lang="en-US" dirty="0" err="1"/>
              <a:t>JavaJam</a:t>
            </a:r>
            <a:r>
              <a:rPr lang="en-US" dirty="0"/>
              <a:t> Case Study MP4 (javajam11) Chapter 11</a:t>
            </a:r>
          </a:p>
        </p:txBody>
      </p:sp>
      <p:sp>
        <p:nvSpPr>
          <p:cNvPr id="4" name="Rectangle 3"/>
          <p:cNvSpPr/>
          <p:nvPr/>
        </p:nvSpPr>
        <p:spPr>
          <a:xfrm>
            <a:off x="225778" y="533400"/>
            <a:ext cx="4501159" cy="4154984"/>
          </a:xfrm>
          <a:prstGeom prst="rect">
            <a:avLst/>
          </a:prstGeom>
        </p:spPr>
        <p:txBody>
          <a:bodyPr wrap="square">
            <a:spAutoFit/>
          </a:bodyPr>
          <a:lstStyle/>
          <a:p>
            <a:r>
              <a:rPr lang="en-US" sz="1200" dirty="0">
                <a:solidFill>
                  <a:schemeClr val="tx2"/>
                </a:solidFill>
                <a:latin typeface="+mn-lt"/>
              </a:rPr>
              <a:t>Task 2: </a:t>
            </a:r>
            <a:r>
              <a:rPr lang="en-US" sz="1200" dirty="0">
                <a:latin typeface="+mn-lt"/>
              </a:rPr>
              <a:t>Configure the CSS. Modify the external style sheet (javajam.css). Open javajam.css in a text editor. Create an audio element selector with block display and 1em of top margin. Add comment for added instruction</a:t>
            </a:r>
          </a:p>
          <a:p>
            <a:r>
              <a:rPr lang="en-US" sz="1200" dirty="0">
                <a:latin typeface="+mn-lt"/>
              </a:rPr>
              <a:t>(place before @media only screen and (max-width: 1024px))</a:t>
            </a:r>
          </a:p>
          <a:p>
            <a:r>
              <a:rPr lang="en-US" sz="1200" dirty="0">
                <a:latin typeface="+mn-lt"/>
              </a:rPr>
              <a:t>Save the javajam.css file. </a:t>
            </a:r>
          </a:p>
          <a:p>
            <a:endParaRPr lang="en-US" sz="1200" dirty="0">
              <a:latin typeface="+mn-lt"/>
            </a:endParaRPr>
          </a:p>
          <a:p>
            <a:r>
              <a:rPr lang="en-US" sz="1200" dirty="0">
                <a:solidFill>
                  <a:schemeClr val="tx2"/>
                </a:solidFill>
                <a:latin typeface="+mn-lt"/>
              </a:rPr>
              <a:t>Task 3: </a:t>
            </a:r>
            <a:r>
              <a:rPr lang="en-US" sz="1200" dirty="0">
                <a:latin typeface="+mn-lt"/>
              </a:rPr>
              <a:t>Update the Music Page. Open music.html in a text editor. Modify music.html so that two HTML5 audio controls display (see Figure 11.24). </a:t>
            </a:r>
          </a:p>
          <a:p>
            <a:r>
              <a:rPr lang="en-US" sz="1200" dirty="0">
                <a:latin typeface="+mn-lt"/>
              </a:rPr>
              <a:t>Refer to Hands-On Practice 11.3 when you create the audio control. Configure an audio control within the div about Melanie to play the melanie.mp3 or melanie.ogg file and provide a hyperlink to the melanie.mp3 file as a fallback if the audio element is not supported. </a:t>
            </a:r>
          </a:p>
          <a:p>
            <a:r>
              <a:rPr lang="en-US" sz="1200" dirty="0">
                <a:latin typeface="+mn-lt"/>
              </a:rPr>
              <a:t>Configure an audio control within the div about Greg to play the greg.mp3 or greg.ogg file and provide a hyperlink to the greg.mp3 file as a fallback if the audio element is not supported. </a:t>
            </a:r>
          </a:p>
          <a:p>
            <a:r>
              <a:rPr lang="en-US" sz="1200" dirty="0">
                <a:latin typeface="+mn-lt"/>
              </a:rPr>
              <a:t>Save the web page. </a:t>
            </a:r>
          </a:p>
          <a:p>
            <a:r>
              <a:rPr lang="en-US" sz="1200" dirty="0">
                <a:latin typeface="+mn-lt"/>
              </a:rPr>
              <a:t>Check your HTML syntax using the W3C validator (http://validator.w3.org). </a:t>
            </a:r>
          </a:p>
          <a:p>
            <a:r>
              <a:rPr lang="en-US" sz="1200" dirty="0">
                <a:latin typeface="+mn-lt"/>
              </a:rPr>
              <a:t>Correct and retest if necessary. Display the page in different browsers and play the audio files.</a:t>
            </a:r>
          </a:p>
        </p:txBody>
      </p:sp>
      <p:sp>
        <p:nvSpPr>
          <p:cNvPr id="5" name="Rectangle 4"/>
          <p:cNvSpPr/>
          <p:nvPr/>
        </p:nvSpPr>
        <p:spPr>
          <a:xfrm>
            <a:off x="5111885" y="667965"/>
            <a:ext cx="3740285" cy="269304"/>
          </a:xfrm>
          <a:prstGeom prst="rect">
            <a:avLst/>
          </a:prstGeom>
          <a:ln>
            <a:solidFill>
              <a:schemeClr val="accent1"/>
            </a:solidFill>
          </a:ln>
        </p:spPr>
        <p:txBody>
          <a:bodyPr wrap="square">
            <a:spAutoFit/>
          </a:bodyPr>
          <a:lstStyle/>
          <a:p>
            <a:r>
              <a:rPr lang="en-US" sz="1150" dirty="0">
                <a:latin typeface="+mn-lt"/>
              </a:rPr>
              <a:t>audio { display: block; margin-top: 1em; }</a:t>
            </a:r>
          </a:p>
        </p:txBody>
      </p:sp>
      <p:sp>
        <p:nvSpPr>
          <p:cNvPr id="6" name="Rectangle 5"/>
          <p:cNvSpPr/>
          <p:nvPr/>
        </p:nvSpPr>
        <p:spPr>
          <a:xfrm>
            <a:off x="5105400" y="1824422"/>
            <a:ext cx="3733800" cy="977191"/>
          </a:xfrm>
          <a:prstGeom prst="rect">
            <a:avLst/>
          </a:prstGeom>
          <a:ln>
            <a:solidFill>
              <a:schemeClr val="accent1"/>
            </a:solidFill>
          </a:ln>
        </p:spPr>
        <p:txBody>
          <a:bodyPr wrap="square">
            <a:spAutoFit/>
          </a:bodyPr>
          <a:lstStyle/>
          <a:p>
            <a:r>
              <a:rPr lang="en-US" sz="1150" dirty="0">
                <a:latin typeface="+mn-lt"/>
              </a:rPr>
              <a:t>&lt;audio controls="controls"&gt;</a:t>
            </a:r>
          </a:p>
          <a:p>
            <a:r>
              <a:rPr lang="en-US" sz="1150" dirty="0">
                <a:latin typeface="+mn-lt"/>
              </a:rPr>
              <a:t>  &lt;source </a:t>
            </a:r>
            <a:r>
              <a:rPr lang="en-US" sz="1150" dirty="0" err="1">
                <a:latin typeface="+mn-lt"/>
              </a:rPr>
              <a:t>src</a:t>
            </a:r>
            <a:r>
              <a:rPr lang="en-US" sz="1150" dirty="0">
                <a:latin typeface="+mn-lt"/>
              </a:rPr>
              <a:t>="audio/melanie.mp3" type="audio/mpeg"&gt;</a:t>
            </a:r>
          </a:p>
          <a:p>
            <a:r>
              <a:rPr lang="en-US" sz="1150" dirty="0">
                <a:latin typeface="+mn-lt"/>
              </a:rPr>
              <a:t>  &lt;source </a:t>
            </a:r>
            <a:r>
              <a:rPr lang="en-US" sz="1150" dirty="0" err="1">
                <a:latin typeface="+mn-lt"/>
              </a:rPr>
              <a:t>src</a:t>
            </a:r>
            <a:r>
              <a:rPr lang="en-US" sz="1150" dirty="0">
                <a:latin typeface="+mn-lt"/>
              </a:rPr>
              <a:t>="audio/melanie.ogg" type="audio/</a:t>
            </a:r>
            <a:r>
              <a:rPr lang="en-US" sz="1150" dirty="0" err="1">
                <a:latin typeface="+mn-lt"/>
              </a:rPr>
              <a:t>ogg</a:t>
            </a:r>
            <a:r>
              <a:rPr lang="en-US" sz="1150" dirty="0">
                <a:latin typeface="+mn-lt"/>
              </a:rPr>
              <a:t>"&gt;</a:t>
            </a:r>
          </a:p>
          <a:p>
            <a:r>
              <a:rPr lang="en-US" sz="1150" dirty="0">
                <a:latin typeface="+mn-lt"/>
              </a:rPr>
              <a:t>  &lt;a </a:t>
            </a:r>
            <a:r>
              <a:rPr lang="en-US" sz="1150" dirty="0" err="1">
                <a:latin typeface="+mn-lt"/>
              </a:rPr>
              <a:t>href</a:t>
            </a:r>
            <a:r>
              <a:rPr lang="en-US" sz="1150" dirty="0">
                <a:latin typeface="+mn-lt"/>
              </a:rPr>
              <a:t>="audio/melanie.mp3"&gt;Download&lt;/a&gt; (MP3)</a:t>
            </a:r>
          </a:p>
          <a:p>
            <a:r>
              <a:rPr lang="en-US" sz="1150" dirty="0">
                <a:latin typeface="+mn-lt"/>
              </a:rPr>
              <a:t>&lt;/audio&gt;</a:t>
            </a:r>
          </a:p>
        </p:txBody>
      </p:sp>
      <p:cxnSp>
        <p:nvCxnSpPr>
          <p:cNvPr id="15" name="Straight Arrow Connector 14"/>
          <p:cNvCxnSpPr>
            <a:cxnSpLocks/>
          </p:cNvCxnSpPr>
          <p:nvPr/>
        </p:nvCxnSpPr>
        <p:spPr>
          <a:xfrm flipV="1">
            <a:off x="4726937" y="2003427"/>
            <a:ext cx="384948" cy="179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flipV="1">
            <a:off x="4720010" y="800823"/>
            <a:ext cx="384948" cy="179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stretch>
            <a:fillRect/>
          </a:stretch>
        </p:blipFill>
        <p:spPr>
          <a:xfrm>
            <a:off x="4970995" y="3487611"/>
            <a:ext cx="3868205" cy="2514600"/>
          </a:xfrm>
          <a:prstGeom prst="rect">
            <a:avLst/>
          </a:prstGeom>
        </p:spPr>
      </p:pic>
    </p:spTree>
    <p:extLst>
      <p:ext uri="{BB962C8B-B14F-4D97-AF65-F5344CB8AC3E}">
        <p14:creationId xmlns:p14="http://schemas.microsoft.com/office/powerpoint/2010/main" val="338781990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March 2017 Schedule</a:t>
            </a:r>
          </a:p>
        </p:txBody>
      </p:sp>
      <p:pic>
        <p:nvPicPr>
          <p:cNvPr id="3" name="Picture 2"/>
          <p:cNvPicPr>
            <a:picLocks noChangeAspect="1"/>
          </p:cNvPicPr>
          <p:nvPr/>
        </p:nvPicPr>
        <p:blipFill>
          <a:blip r:embed="rId2"/>
          <a:stretch>
            <a:fillRect/>
          </a:stretch>
        </p:blipFill>
        <p:spPr>
          <a:xfrm>
            <a:off x="933952" y="762000"/>
            <a:ext cx="7276096" cy="5610225"/>
          </a:xfrm>
          <a:prstGeom prst="rect">
            <a:avLst/>
          </a:prstGeom>
        </p:spPr>
      </p:pic>
    </p:spTree>
    <p:extLst>
      <p:ext uri="{BB962C8B-B14F-4D97-AF65-F5344CB8AC3E}">
        <p14:creationId xmlns:p14="http://schemas.microsoft.com/office/powerpoint/2010/main" val="399634483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43037" y="3657600"/>
            <a:ext cx="6257925" cy="2752392"/>
          </a:xfrm>
          <a:prstGeom prst="rect">
            <a:avLst/>
          </a:prstGeom>
        </p:spPr>
      </p:pic>
      <p:sp>
        <p:nvSpPr>
          <p:cNvPr id="2" name="Title 1"/>
          <p:cNvSpPr>
            <a:spLocks noGrp="1"/>
          </p:cNvSpPr>
          <p:nvPr>
            <p:ph type="title"/>
          </p:nvPr>
        </p:nvSpPr>
        <p:spPr/>
        <p:txBody>
          <a:bodyPr>
            <a:normAutofit/>
          </a:bodyPr>
          <a:lstStyle/>
          <a:p>
            <a:r>
              <a:rPr lang="en-US" dirty="0"/>
              <a:t>Mini-Project 3 Comments</a:t>
            </a:r>
          </a:p>
        </p:txBody>
      </p:sp>
      <p:sp>
        <p:nvSpPr>
          <p:cNvPr id="4" name="Right Arrow 3"/>
          <p:cNvSpPr/>
          <p:nvPr/>
        </p:nvSpPr>
        <p:spPr bwMode="auto">
          <a:xfrm>
            <a:off x="3200400" y="5971842"/>
            <a:ext cx="1066800" cy="609600"/>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5" name="Picture 4"/>
          <p:cNvPicPr>
            <a:picLocks noChangeAspect="1"/>
          </p:cNvPicPr>
          <p:nvPr/>
        </p:nvPicPr>
        <p:blipFill>
          <a:blip r:embed="rId3"/>
          <a:stretch>
            <a:fillRect/>
          </a:stretch>
        </p:blipFill>
        <p:spPr>
          <a:xfrm>
            <a:off x="353291" y="923788"/>
            <a:ext cx="8591550" cy="2400300"/>
          </a:xfrm>
          <a:prstGeom prst="rect">
            <a:avLst/>
          </a:prstGeom>
        </p:spPr>
      </p:pic>
    </p:spTree>
    <p:extLst>
      <p:ext uri="{BB962C8B-B14F-4D97-AF65-F5344CB8AC3E}">
        <p14:creationId xmlns:p14="http://schemas.microsoft.com/office/powerpoint/2010/main" val="19792082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43037" y="3657600"/>
            <a:ext cx="6257925" cy="2752392"/>
          </a:xfrm>
          <a:prstGeom prst="rect">
            <a:avLst/>
          </a:prstGeom>
        </p:spPr>
      </p:pic>
      <p:sp>
        <p:nvSpPr>
          <p:cNvPr id="2" name="Title 1"/>
          <p:cNvSpPr>
            <a:spLocks noGrp="1"/>
          </p:cNvSpPr>
          <p:nvPr>
            <p:ph type="title"/>
          </p:nvPr>
        </p:nvSpPr>
        <p:spPr/>
        <p:txBody>
          <a:bodyPr>
            <a:normAutofit/>
          </a:bodyPr>
          <a:lstStyle/>
          <a:p>
            <a:r>
              <a:rPr lang="en-US" dirty="0"/>
              <a:t>Mini-Project 4</a:t>
            </a:r>
          </a:p>
        </p:txBody>
      </p:sp>
      <p:sp>
        <p:nvSpPr>
          <p:cNvPr id="4" name="Right Arrow 3"/>
          <p:cNvSpPr/>
          <p:nvPr/>
        </p:nvSpPr>
        <p:spPr bwMode="auto">
          <a:xfrm>
            <a:off x="3200400" y="5971842"/>
            <a:ext cx="1066800" cy="609600"/>
          </a:xfrm>
          <a:prstGeom prst="rightArrow">
            <a:avLst/>
          </a:prstGeom>
          <a:solidFill>
            <a:srgbClr val="FFC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3" name="Picture 2"/>
          <p:cNvPicPr>
            <a:picLocks noChangeAspect="1"/>
          </p:cNvPicPr>
          <p:nvPr/>
        </p:nvPicPr>
        <p:blipFill>
          <a:blip r:embed="rId3"/>
          <a:stretch>
            <a:fillRect/>
          </a:stretch>
        </p:blipFill>
        <p:spPr>
          <a:xfrm>
            <a:off x="257174" y="762000"/>
            <a:ext cx="8629650" cy="2438400"/>
          </a:xfrm>
          <a:prstGeom prst="rect">
            <a:avLst/>
          </a:prstGeom>
        </p:spPr>
      </p:pic>
    </p:spTree>
    <p:extLst>
      <p:ext uri="{BB962C8B-B14F-4D97-AF65-F5344CB8AC3E}">
        <p14:creationId xmlns:p14="http://schemas.microsoft.com/office/powerpoint/2010/main" val="9427388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44" y="152400"/>
            <a:ext cx="8382000" cy="387798"/>
          </a:xfrm>
        </p:spPr>
        <p:txBody>
          <a:bodyPr>
            <a:normAutofit/>
          </a:bodyPr>
          <a:lstStyle/>
          <a:p>
            <a:r>
              <a:rPr lang="en-US" dirty="0"/>
              <a:t>Mini-Project 4 Cross-Walk with Hands-On Practice</a:t>
            </a:r>
          </a:p>
        </p:txBody>
      </p:sp>
      <p:graphicFrame>
        <p:nvGraphicFramePr>
          <p:cNvPr id="5" name="Table 4"/>
          <p:cNvGraphicFramePr>
            <a:graphicFrameLocks noGrp="1"/>
          </p:cNvGraphicFramePr>
          <p:nvPr>
            <p:extLst>
              <p:ext uri="{D42A27DB-BD31-4B8C-83A1-F6EECF244321}">
                <p14:modId xmlns:p14="http://schemas.microsoft.com/office/powerpoint/2010/main" val="4154089435"/>
              </p:ext>
            </p:extLst>
          </p:nvPr>
        </p:nvGraphicFramePr>
        <p:xfrm>
          <a:off x="386644" y="540198"/>
          <a:ext cx="8528756" cy="5567680"/>
        </p:xfrm>
        <a:graphic>
          <a:graphicData uri="http://schemas.openxmlformats.org/drawingml/2006/table">
            <a:tbl>
              <a:tblPr firstRow="1" bandRow="1">
                <a:tableStyleId>{5C22544A-7EE6-4342-B048-85BDC9FD1C3A}</a:tableStyleId>
              </a:tblPr>
              <a:tblGrid>
                <a:gridCol w="7385756">
                  <a:extLst>
                    <a:ext uri="{9D8B030D-6E8A-4147-A177-3AD203B41FA5}">
                      <a16:colId xmlns="" xmlns:a16="http://schemas.microsoft.com/office/drawing/2014/main" val="20000"/>
                    </a:ext>
                  </a:extLst>
                </a:gridCol>
                <a:gridCol w="1143000">
                  <a:extLst>
                    <a:ext uri="{9D8B030D-6E8A-4147-A177-3AD203B41FA5}">
                      <a16:colId xmlns="" xmlns:a16="http://schemas.microsoft.com/office/drawing/2014/main" val="20001"/>
                    </a:ext>
                  </a:extLst>
                </a:gridCol>
              </a:tblGrid>
              <a:tr h="221802">
                <a:tc>
                  <a:txBody>
                    <a:bodyPr/>
                    <a:lstStyle/>
                    <a:p>
                      <a:pPr algn="ctr"/>
                      <a:r>
                        <a:rPr lang="en-US" sz="1200" dirty="0">
                          <a:solidFill>
                            <a:schemeClr val="bg1"/>
                          </a:solidFill>
                        </a:rPr>
                        <a:t>MP 4 Requirement</a:t>
                      </a:r>
                      <a:r>
                        <a:rPr lang="en-US" sz="1200" baseline="0" dirty="0">
                          <a:solidFill>
                            <a:schemeClr val="bg1"/>
                          </a:solidFill>
                        </a:rPr>
                        <a:t> (Case Study Chapter/Task Reference) Weight</a:t>
                      </a:r>
                      <a:endParaRPr lang="en-US" sz="1200" dirty="0">
                        <a:solidFill>
                          <a:schemeClr val="bg1"/>
                        </a:solidFill>
                      </a:endParaRPr>
                    </a:p>
                  </a:txBody>
                  <a:tcPr/>
                </a:tc>
                <a:tc>
                  <a:txBody>
                    <a:bodyPr/>
                    <a:lstStyle/>
                    <a:p>
                      <a:pPr algn="ctr"/>
                      <a:r>
                        <a:rPr lang="en-US" sz="1200" dirty="0">
                          <a:solidFill>
                            <a:schemeClr val="bg1"/>
                          </a:solidFill>
                        </a:rPr>
                        <a:t>Hands</a:t>
                      </a:r>
                      <a:r>
                        <a:rPr lang="en-US" sz="1200" baseline="0" dirty="0">
                          <a:solidFill>
                            <a:schemeClr val="bg1"/>
                          </a:solidFill>
                        </a:rPr>
                        <a:t>-On</a:t>
                      </a:r>
                    </a:p>
                    <a:p>
                      <a:pPr algn="ctr"/>
                      <a:r>
                        <a:rPr lang="en-US" sz="1200" baseline="0" dirty="0">
                          <a:solidFill>
                            <a:schemeClr val="bg1"/>
                          </a:solidFill>
                        </a:rPr>
                        <a:t> (H-0) Ex, </a:t>
                      </a:r>
                      <a:r>
                        <a:rPr lang="en-US" sz="1200" baseline="0" dirty="0" err="1">
                          <a:solidFill>
                            <a:schemeClr val="bg1"/>
                          </a:solidFill>
                        </a:rPr>
                        <a:t>Pg</a:t>
                      </a:r>
                      <a:r>
                        <a:rPr lang="en-US" sz="1200" baseline="0" dirty="0">
                          <a:solidFill>
                            <a:schemeClr val="bg1"/>
                          </a:solidFill>
                        </a:rPr>
                        <a:t>, </a:t>
                      </a:r>
                      <a:r>
                        <a:rPr lang="en-US" sz="1200" baseline="0" dirty="0" err="1">
                          <a:solidFill>
                            <a:schemeClr val="bg1"/>
                          </a:solidFill>
                        </a:rPr>
                        <a:t>Classnotes</a:t>
                      </a:r>
                      <a:r>
                        <a:rPr lang="en-US" sz="1200" baseline="0" dirty="0">
                          <a:solidFill>
                            <a:schemeClr val="bg1"/>
                          </a:solidFill>
                        </a:rPr>
                        <a:t> Ref</a:t>
                      </a:r>
                      <a:endParaRPr lang="en-US" sz="1200" dirty="0">
                        <a:solidFill>
                          <a:schemeClr val="bg1"/>
                        </a:solidFill>
                      </a:endParaRPr>
                    </a:p>
                  </a:txBody>
                  <a:tcPr/>
                </a:tc>
                <a:extLst>
                  <a:ext uri="{0D108BD9-81ED-4DB2-BD59-A6C34878D82A}">
                    <a16:rowId xmlns="" xmlns:a16="http://schemas.microsoft.com/office/drawing/2014/main" val="10000"/>
                  </a:ext>
                </a:extLst>
              </a:tr>
              <a:tr h="370840">
                <a:tc>
                  <a:txBody>
                    <a:bodyPr/>
                    <a:lstStyle/>
                    <a:p>
                      <a:r>
                        <a:rPr lang="en-US" sz="1150" b="1" dirty="0">
                          <a:solidFill>
                            <a:schemeClr val="tx1"/>
                          </a:solidFill>
                        </a:rPr>
                        <a:t>New work will be contained in mp4 directory (folder) with three (3) separate folders, "javajam9", "javajam10", "javajam11" for Chapters 9, 10, 11 tasks, respectively. MP4 link from frames page will go to a new index.html within mp4 directory with Interactive Buttons. </a:t>
                      </a:r>
                    </a:p>
                    <a:p>
                      <a:r>
                        <a:rPr lang="en-US" sz="1150" b="1" dirty="0">
                          <a:solidFill>
                            <a:schemeClr val="tx1"/>
                          </a:solidFill>
                        </a:rPr>
                        <a:t>Use javajam8 pages as your starting point -- copy and paste into the mp4 "javajam9" folder. (10%)</a:t>
                      </a:r>
                    </a:p>
                  </a:txBody>
                  <a:tcPr>
                    <a:solidFill>
                      <a:schemeClr val="accent1">
                        <a:alpha val="29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150" b="1" dirty="0" err="1">
                          <a:solidFill>
                            <a:schemeClr val="tx1"/>
                          </a:solidFill>
                        </a:rPr>
                        <a:t>Classnotes</a:t>
                      </a:r>
                      <a:r>
                        <a:rPr lang="en-US" sz="1150" b="1" dirty="0">
                          <a:solidFill>
                            <a:schemeClr val="tx1"/>
                          </a:solidFill>
                        </a:rPr>
                        <a:t> 10, slides 36-37</a:t>
                      </a:r>
                    </a:p>
                    <a:p>
                      <a:endParaRPr lang="en-US" sz="1150" b="1" dirty="0">
                        <a:solidFill>
                          <a:schemeClr val="tx1"/>
                        </a:solidFill>
                      </a:endParaRPr>
                    </a:p>
                  </a:txBody>
                  <a:tcPr>
                    <a:solidFill>
                      <a:schemeClr val="accent1">
                        <a:alpha val="29000"/>
                      </a:schemeClr>
                    </a:solidFill>
                  </a:tcPr>
                </a:tc>
                <a:extLst>
                  <a:ext uri="{0D108BD9-81ED-4DB2-BD59-A6C34878D82A}">
                    <a16:rowId xmlns="" xmlns:a16="http://schemas.microsoft.com/office/drawing/2014/main" val="10001"/>
                  </a:ext>
                </a:extLst>
              </a:tr>
              <a:tr h="370840">
                <a:tc>
                  <a:txBody>
                    <a:bodyPr/>
                    <a:lstStyle/>
                    <a:p>
                      <a:pPr marL="0" marR="0" indent="0" algn="l" defTabSz="914363" rtl="0" eaLnBrk="1" fontAlgn="auto" latinLnBrk="0" hangingPunct="1">
                        <a:lnSpc>
                          <a:spcPct val="100000"/>
                        </a:lnSpc>
                        <a:spcBef>
                          <a:spcPts val="0"/>
                        </a:spcBef>
                        <a:spcAft>
                          <a:spcPts val="0"/>
                        </a:spcAft>
                        <a:buClrTx/>
                        <a:buSzTx/>
                        <a:buFont typeface="Arial" charset="0"/>
                        <a:buNone/>
                        <a:tabLst/>
                        <a:defRPr/>
                      </a:pPr>
                      <a:r>
                        <a:rPr lang="en-US" sz="1150" b="1" dirty="0">
                          <a:solidFill>
                            <a:schemeClr val="tx1"/>
                          </a:solidFill>
                        </a:rPr>
                        <a:t>* Configure the CSS &amp; add comments on each group of changed instructions (Chapter 9, Task 2) (10%)</a:t>
                      </a:r>
                    </a:p>
                  </a:txBody>
                  <a:tcPr>
                    <a:solidFill>
                      <a:schemeClr val="accent1">
                        <a:alpha val="29000"/>
                      </a:schemeClr>
                    </a:solidFill>
                  </a:tcPr>
                </a:tc>
                <a:tc>
                  <a:txBody>
                    <a:bodyPr/>
                    <a:lstStyle/>
                    <a:p>
                      <a:r>
                        <a:rPr lang="en-US" sz="1150" b="1" dirty="0" err="1">
                          <a:solidFill>
                            <a:schemeClr val="tx1"/>
                          </a:solidFill>
                        </a:rPr>
                        <a:t>Classnotes</a:t>
                      </a:r>
                      <a:r>
                        <a:rPr lang="en-US" sz="1150" b="1" dirty="0">
                          <a:solidFill>
                            <a:schemeClr val="tx1"/>
                          </a:solidFill>
                        </a:rPr>
                        <a:t> 10, slide 38</a:t>
                      </a:r>
                    </a:p>
                  </a:txBody>
                  <a:tcPr>
                    <a:solidFill>
                      <a:schemeClr val="accent1">
                        <a:alpha val="29000"/>
                      </a:schemeClr>
                    </a:solidFill>
                  </a:tcPr>
                </a:tc>
                <a:extLst>
                  <a:ext uri="{0D108BD9-81ED-4DB2-BD59-A6C34878D82A}">
                    <a16:rowId xmlns="" xmlns:a16="http://schemas.microsoft.com/office/drawing/2014/main" val="10002"/>
                  </a:ext>
                </a:extLst>
              </a:tr>
              <a:tr h="370840">
                <a:tc>
                  <a:txBody>
                    <a:bodyPr/>
                    <a:lstStyle/>
                    <a:p>
                      <a:pPr marL="0" marR="0" indent="0" algn="l" defTabSz="914363" rtl="0" eaLnBrk="1" fontAlgn="auto" latinLnBrk="0" hangingPunct="1">
                        <a:lnSpc>
                          <a:spcPct val="100000"/>
                        </a:lnSpc>
                        <a:spcBef>
                          <a:spcPts val="0"/>
                        </a:spcBef>
                        <a:spcAft>
                          <a:spcPts val="0"/>
                        </a:spcAft>
                        <a:buClrTx/>
                        <a:buSzTx/>
                        <a:buFont typeface="Arial" charset="0"/>
                        <a:buNone/>
                        <a:tabLst/>
                        <a:defRPr/>
                      </a:pPr>
                      <a:r>
                        <a:rPr lang="en-US" sz="1150" b="1" dirty="0">
                          <a:solidFill>
                            <a:schemeClr val="tx1"/>
                          </a:solidFill>
                        </a:rPr>
                        <a:t>* Create the Jobs page &amp; add comments on each group of changed instructions (Chapter 9, Task 3) (10%)</a:t>
                      </a:r>
                    </a:p>
                  </a:txBody>
                  <a:tcPr>
                    <a:solidFill>
                      <a:schemeClr val="accent1">
                        <a:alpha val="29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150" b="1" dirty="0" err="1">
                          <a:solidFill>
                            <a:schemeClr val="tx1"/>
                          </a:solidFill>
                        </a:rPr>
                        <a:t>Classnotes</a:t>
                      </a:r>
                      <a:r>
                        <a:rPr lang="en-US" sz="1150" b="1" dirty="0">
                          <a:solidFill>
                            <a:schemeClr val="tx1"/>
                          </a:solidFill>
                        </a:rPr>
                        <a:t> 10, slide 39</a:t>
                      </a:r>
                    </a:p>
                  </a:txBody>
                  <a:tcPr>
                    <a:solidFill>
                      <a:schemeClr val="accent1">
                        <a:alpha val="29000"/>
                      </a:schemeClr>
                    </a:solidFill>
                  </a:tcPr>
                </a:tc>
                <a:extLst>
                  <a:ext uri="{0D108BD9-81ED-4DB2-BD59-A6C34878D82A}">
                    <a16:rowId xmlns="" xmlns:a16="http://schemas.microsoft.com/office/drawing/2014/main" val="10003"/>
                  </a:ext>
                </a:extLst>
              </a:tr>
              <a:tr h="370840">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150" b="1" dirty="0">
                          <a:solidFill>
                            <a:schemeClr val="tx1"/>
                          </a:solidFill>
                        </a:rPr>
                        <a:t>* Configure HTML5 Forms Controls &amp; add comments on each group of changed instructions (Chapter 9, Task 4) (10%)</a:t>
                      </a:r>
                    </a:p>
                  </a:txBody>
                  <a:tcPr>
                    <a:solidFill>
                      <a:schemeClr val="accent1">
                        <a:alpha val="29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150" b="1" dirty="0" err="1">
                          <a:solidFill>
                            <a:schemeClr val="tx1"/>
                          </a:solidFill>
                        </a:rPr>
                        <a:t>Classnotes</a:t>
                      </a:r>
                      <a:r>
                        <a:rPr lang="en-US" sz="1150" b="1" dirty="0">
                          <a:solidFill>
                            <a:schemeClr val="tx1"/>
                          </a:solidFill>
                        </a:rPr>
                        <a:t> 10, slide 40</a:t>
                      </a:r>
                    </a:p>
                  </a:txBody>
                  <a:tcPr>
                    <a:solidFill>
                      <a:schemeClr val="accent1">
                        <a:alpha val="29000"/>
                      </a:schemeClr>
                    </a:solidFill>
                  </a:tcPr>
                </a:tc>
                <a:extLst>
                  <a:ext uri="{0D108BD9-81ED-4DB2-BD59-A6C34878D82A}">
                    <a16:rowId xmlns="" xmlns:a16="http://schemas.microsoft.com/office/drawing/2014/main" val="10004"/>
                  </a:ext>
                </a:extLst>
              </a:tr>
              <a:tr h="370840">
                <a:tc>
                  <a:txBody>
                    <a:bodyPr/>
                    <a:lstStyle/>
                    <a:p>
                      <a:r>
                        <a:rPr lang="en-US" sz="1150" b="1" kern="1200" dirty="0">
                          <a:solidFill>
                            <a:schemeClr val="tx1"/>
                          </a:solidFill>
                          <a:latin typeface="+mn-lt"/>
                          <a:ea typeface="+mn-ea"/>
                          <a:cs typeface="+mn-cs"/>
                        </a:rPr>
                        <a:t>* Create an index.html page within javajam10 folder with the heading "Final Project Proposal Site" and </a:t>
                      </a:r>
                    </a:p>
                    <a:p>
                      <a:r>
                        <a:rPr lang="en-US" sz="1150" b="1" kern="1200" dirty="0">
                          <a:solidFill>
                            <a:schemeClr val="tx1"/>
                          </a:solidFill>
                          <a:latin typeface="+mn-lt"/>
                          <a:ea typeface="+mn-ea"/>
                          <a:cs typeface="+mn-cs"/>
                        </a:rPr>
                        <a:t>    include the following three (3) buttons: Project Home Page, Website Plan, Proposal PowerPoint(10%)</a:t>
                      </a:r>
                    </a:p>
                  </a:txBody>
                  <a:tcPr>
                    <a:solidFill>
                      <a:schemeClr val="accent1">
                        <a:alpha val="29000"/>
                      </a:schemeClr>
                    </a:solidFill>
                  </a:tcPr>
                </a:tc>
                <a:tc>
                  <a:txBody>
                    <a:bodyPr/>
                    <a:lstStyle/>
                    <a:p>
                      <a:r>
                        <a:rPr lang="en-US" sz="1150" b="1" dirty="0" err="1">
                          <a:solidFill>
                            <a:schemeClr val="tx1"/>
                          </a:solidFill>
                        </a:rPr>
                        <a:t>Classnotes</a:t>
                      </a:r>
                      <a:r>
                        <a:rPr lang="en-US" sz="1150" b="1" dirty="0">
                          <a:solidFill>
                            <a:schemeClr val="tx1"/>
                          </a:solidFill>
                        </a:rPr>
                        <a:t> 10, slides 57-58</a:t>
                      </a:r>
                    </a:p>
                  </a:txBody>
                  <a:tcPr>
                    <a:solidFill>
                      <a:schemeClr val="accent1">
                        <a:alpha val="29000"/>
                      </a:schemeClr>
                    </a:solidFill>
                  </a:tcPr>
                </a:tc>
                <a:extLst>
                  <a:ext uri="{0D108BD9-81ED-4DB2-BD59-A6C34878D82A}">
                    <a16:rowId xmlns="" xmlns:a16="http://schemas.microsoft.com/office/drawing/2014/main" val="10005"/>
                  </a:ext>
                </a:extLst>
              </a:tr>
              <a:tr h="370840">
                <a:tc>
                  <a:txBody>
                    <a:bodyPr/>
                    <a:lstStyle/>
                    <a:p>
                      <a:r>
                        <a:rPr lang="en-US" sz="1150" b="1" kern="1200" dirty="0">
                          <a:solidFill>
                            <a:schemeClr val="tx1"/>
                          </a:solidFill>
                          <a:latin typeface="+mn-lt"/>
                          <a:ea typeface="+mn-ea"/>
                          <a:cs typeface="+mn-cs"/>
                        </a:rPr>
                        <a:t>* Create a prototype Final Project homepage (10%)</a:t>
                      </a:r>
                    </a:p>
                  </a:txBody>
                  <a:tcPr>
                    <a:solidFill>
                      <a:schemeClr val="accent1">
                        <a:alpha val="29000"/>
                      </a:schemeClr>
                    </a:solidFill>
                  </a:tcPr>
                </a:tc>
                <a:tc>
                  <a:txBody>
                    <a:bodyPr/>
                    <a:lstStyle/>
                    <a:p>
                      <a:endParaRPr lang="en-US" sz="1150" b="1" dirty="0">
                        <a:solidFill>
                          <a:schemeClr val="tx1"/>
                        </a:solidFill>
                      </a:endParaRPr>
                    </a:p>
                  </a:txBody>
                  <a:tcPr>
                    <a:solidFill>
                      <a:schemeClr val="accent1">
                        <a:alpha val="29000"/>
                      </a:schemeClr>
                    </a:solidFill>
                  </a:tcPr>
                </a:tc>
                <a:extLst>
                  <a:ext uri="{0D108BD9-81ED-4DB2-BD59-A6C34878D82A}">
                    <a16:rowId xmlns="" xmlns:a16="http://schemas.microsoft.com/office/drawing/2014/main" val="10006"/>
                  </a:ext>
                </a:extLst>
              </a:tr>
              <a:tr h="370840">
                <a:tc>
                  <a:txBody>
                    <a:bodyPr/>
                    <a:lstStyle/>
                    <a:p>
                      <a:r>
                        <a:rPr lang="en-US" sz="1150" b="1" kern="1200" dirty="0">
                          <a:solidFill>
                            <a:schemeClr val="tx1"/>
                          </a:solidFill>
                          <a:latin typeface="+mn-lt"/>
                          <a:ea typeface="+mn-ea"/>
                          <a:cs typeface="+mn-cs"/>
                        </a:rPr>
                        <a:t>* Prepare a Plan for Project, Website Layout (homepage only), and Testing (MS Word document) </a:t>
                      </a:r>
                      <a:r>
                        <a:rPr lang="en-US" sz="1150" b="1" kern="1200" dirty="0">
                          <a:solidFill>
                            <a:schemeClr val="tx1"/>
                          </a:solidFill>
                          <a:latin typeface="+mn-lt"/>
                          <a:ea typeface="+mn-ea"/>
                          <a:cs typeface="+mn-cs"/>
                          <a:hlinkClick r:id="rId2"/>
                        </a:rPr>
                        <a:t>Use template.</a:t>
                      </a:r>
                      <a:endParaRPr lang="en-US" sz="1150" b="1" kern="1200" dirty="0">
                        <a:solidFill>
                          <a:schemeClr val="tx1"/>
                        </a:solidFill>
                        <a:latin typeface="+mn-lt"/>
                        <a:ea typeface="+mn-ea"/>
                        <a:cs typeface="+mn-cs"/>
                      </a:endParaRPr>
                    </a:p>
                    <a:p>
                      <a:r>
                        <a:rPr lang="en-US" sz="1150" b="1" kern="1200" dirty="0">
                          <a:solidFill>
                            <a:schemeClr val="tx1"/>
                          </a:solidFill>
                          <a:latin typeface="+mn-lt"/>
                          <a:ea typeface="+mn-ea"/>
                          <a:cs typeface="+mn-cs"/>
                        </a:rPr>
                        <a:t>    (Chapters 5 &amp; 10, Web Project, Part 2) (10%)</a:t>
                      </a:r>
                    </a:p>
                  </a:txBody>
                  <a:tcPr>
                    <a:solidFill>
                      <a:schemeClr val="accent1">
                        <a:alpha val="29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150" b="1" dirty="0" err="1">
                          <a:solidFill>
                            <a:schemeClr val="tx1"/>
                          </a:solidFill>
                        </a:rPr>
                        <a:t>Classnotes</a:t>
                      </a:r>
                      <a:r>
                        <a:rPr lang="en-US" sz="1150" b="1" dirty="0">
                          <a:solidFill>
                            <a:schemeClr val="tx1"/>
                          </a:solidFill>
                        </a:rPr>
                        <a:t> 10, slides 57-58</a:t>
                      </a:r>
                    </a:p>
                  </a:txBody>
                  <a:tcPr>
                    <a:solidFill>
                      <a:schemeClr val="accent1">
                        <a:alpha val="29000"/>
                      </a:schemeClr>
                    </a:solidFill>
                  </a:tcPr>
                </a:tc>
                <a:extLst>
                  <a:ext uri="{0D108BD9-81ED-4DB2-BD59-A6C34878D82A}">
                    <a16:rowId xmlns="" xmlns:a16="http://schemas.microsoft.com/office/drawing/2014/main" val="10007"/>
                  </a:ext>
                </a:extLst>
              </a:tr>
              <a:tr h="370840">
                <a:tc>
                  <a:txBody>
                    <a:bodyPr/>
                    <a:lstStyle/>
                    <a:p>
                      <a:r>
                        <a:rPr lang="en-US" sz="1150" b="1" kern="1200" dirty="0">
                          <a:solidFill>
                            <a:schemeClr val="tx1"/>
                          </a:solidFill>
                          <a:latin typeface="+mn-lt"/>
                          <a:ea typeface="+mn-ea"/>
                          <a:cs typeface="+mn-cs"/>
                        </a:rPr>
                        <a:t>* Create a 2-slide PowerPoint Project Presentation Outline(5%)</a:t>
                      </a:r>
                    </a:p>
                  </a:txBody>
                  <a:tcPr>
                    <a:solidFill>
                      <a:schemeClr val="accent1">
                        <a:alpha val="29000"/>
                      </a:schemeClr>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endParaRPr lang="en-US" sz="1150" b="1" dirty="0">
                        <a:solidFill>
                          <a:schemeClr val="tx1"/>
                        </a:solidFill>
                      </a:endParaRPr>
                    </a:p>
                  </a:txBody>
                  <a:tcPr>
                    <a:solidFill>
                      <a:schemeClr val="accent1">
                        <a:alpha val="29000"/>
                      </a:schemeClr>
                    </a:solidFill>
                  </a:tcPr>
                </a:tc>
                <a:extLst>
                  <a:ext uri="{0D108BD9-81ED-4DB2-BD59-A6C34878D82A}">
                    <a16:rowId xmlns="" xmlns:a16="http://schemas.microsoft.com/office/drawing/2014/main" val="10008"/>
                  </a:ext>
                </a:extLst>
              </a:tr>
              <a:tr h="370840">
                <a:tc>
                  <a:txBody>
                    <a:bodyPr/>
                    <a:lstStyle/>
                    <a:p>
                      <a:r>
                        <a:rPr lang="en-US" sz="1150" b="1" dirty="0">
                          <a:solidFill>
                            <a:schemeClr val="tx1"/>
                          </a:solidFill>
                        </a:rPr>
                        <a:t>* Create a audio folder within javajam11, download, extract files at this link: javajam11starter.zip, and place in audio </a:t>
                      </a:r>
                    </a:p>
                    <a:p>
                      <a:r>
                        <a:rPr lang="en-US" sz="1150" b="1" dirty="0">
                          <a:solidFill>
                            <a:schemeClr val="tx1"/>
                          </a:solidFill>
                        </a:rPr>
                        <a:t>   folder. (Chapter 11, Task 1) (5%)</a:t>
                      </a:r>
                    </a:p>
                  </a:txBody>
                  <a:tcPr>
                    <a:solidFill>
                      <a:schemeClr val="accent1">
                        <a:alpha val="29000"/>
                      </a:schemeClr>
                    </a:solidFill>
                  </a:tcPr>
                </a:tc>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150" b="1" dirty="0" err="1">
                          <a:solidFill>
                            <a:schemeClr val="tx1"/>
                          </a:solidFill>
                        </a:rPr>
                        <a:t>Classnotes</a:t>
                      </a:r>
                      <a:r>
                        <a:rPr lang="en-US" sz="1150" b="1" dirty="0">
                          <a:solidFill>
                            <a:schemeClr val="tx1"/>
                          </a:solidFill>
                        </a:rPr>
                        <a:t> 11, slides ?</a:t>
                      </a:r>
                    </a:p>
                  </a:txBody>
                  <a:tcPr>
                    <a:solidFill>
                      <a:schemeClr val="accent1">
                        <a:alpha val="29000"/>
                      </a:schemeClr>
                    </a:solidFill>
                  </a:tcPr>
                </a:tc>
                <a:extLst>
                  <a:ext uri="{0D108BD9-81ED-4DB2-BD59-A6C34878D82A}">
                    <a16:rowId xmlns="" xmlns:a16="http://schemas.microsoft.com/office/drawing/2014/main" val="10010"/>
                  </a:ext>
                </a:extLst>
              </a:tr>
              <a:tr h="370840">
                <a:tc>
                  <a:txBody>
                    <a:bodyPr/>
                    <a:lstStyle/>
                    <a:p>
                      <a:r>
                        <a:rPr lang="en-US" sz="1150" b="1" dirty="0">
                          <a:solidFill>
                            <a:schemeClr val="tx1"/>
                          </a:solidFill>
                        </a:rPr>
                        <a:t>* Configure the CSS &amp; add comments on each group of changed instructions (Chapter 11, Task 2) (10%)</a:t>
                      </a:r>
                    </a:p>
                  </a:txBody>
                  <a:tcPr>
                    <a:solidFill>
                      <a:schemeClr val="accent1">
                        <a:alpha val="29000"/>
                      </a:schemeClr>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endParaRPr lang="en-US" sz="1150" b="1" dirty="0">
                        <a:solidFill>
                          <a:schemeClr val="tx1"/>
                        </a:solidFill>
                      </a:endParaRPr>
                    </a:p>
                  </a:txBody>
                  <a:tcPr>
                    <a:solidFill>
                      <a:schemeClr val="accent1">
                        <a:alpha val="29000"/>
                      </a:schemeClr>
                    </a:solidFill>
                  </a:tcPr>
                </a:tc>
                <a:extLst>
                  <a:ext uri="{0D108BD9-81ED-4DB2-BD59-A6C34878D82A}">
                    <a16:rowId xmlns="" xmlns:a16="http://schemas.microsoft.com/office/drawing/2014/main" val="10011"/>
                  </a:ext>
                </a:extLst>
              </a:tr>
              <a:tr h="370840">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150" b="1" dirty="0">
                          <a:solidFill>
                            <a:schemeClr val="tx1"/>
                          </a:solidFill>
                        </a:rPr>
                        <a:t>* Update the Music page &amp; add comments on each group of changed instructions (Chapter 11, Task 3) (10%)</a:t>
                      </a:r>
                    </a:p>
                  </a:txBody>
                  <a:tcPr>
                    <a:solidFill>
                      <a:schemeClr val="accent1">
                        <a:alpha val="29000"/>
                      </a:schemeClr>
                    </a:solidFill>
                  </a:tcPr>
                </a:tc>
                <a:tc>
                  <a:txBody>
                    <a:bodyPr/>
                    <a:lstStyle/>
                    <a:p>
                      <a:r>
                        <a:rPr lang="en-US" sz="1150" b="1" dirty="0">
                          <a:solidFill>
                            <a:schemeClr val="tx1"/>
                          </a:solidFill>
                        </a:rPr>
                        <a:t>H-O 11.3</a:t>
                      </a:r>
                    </a:p>
                  </a:txBody>
                  <a:tcPr>
                    <a:solidFill>
                      <a:schemeClr val="accent1">
                        <a:alpha val="29000"/>
                      </a:schemeClr>
                    </a:solidFill>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4145324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Mini-Project 4 Site Setup</a:t>
            </a:r>
          </a:p>
        </p:txBody>
      </p:sp>
      <p:pic>
        <p:nvPicPr>
          <p:cNvPr id="3" name="Picture 2"/>
          <p:cNvPicPr>
            <a:picLocks noChangeAspect="1"/>
          </p:cNvPicPr>
          <p:nvPr/>
        </p:nvPicPr>
        <p:blipFill>
          <a:blip r:embed="rId2"/>
          <a:stretch>
            <a:fillRect/>
          </a:stretch>
        </p:blipFill>
        <p:spPr>
          <a:xfrm>
            <a:off x="762000" y="1447800"/>
            <a:ext cx="2286000" cy="4072411"/>
          </a:xfrm>
          <a:prstGeom prst="rect">
            <a:avLst/>
          </a:prstGeom>
        </p:spPr>
      </p:pic>
      <p:pic>
        <p:nvPicPr>
          <p:cNvPr id="5" name="Picture 4"/>
          <p:cNvPicPr>
            <a:picLocks noChangeAspect="1"/>
          </p:cNvPicPr>
          <p:nvPr/>
        </p:nvPicPr>
        <p:blipFill>
          <a:blip r:embed="rId3"/>
          <a:stretch>
            <a:fillRect/>
          </a:stretch>
        </p:blipFill>
        <p:spPr>
          <a:xfrm>
            <a:off x="3313889" y="2885727"/>
            <a:ext cx="2609850" cy="2753073"/>
          </a:xfrm>
          <a:prstGeom prst="rect">
            <a:avLst/>
          </a:prstGeom>
        </p:spPr>
      </p:pic>
      <p:sp>
        <p:nvSpPr>
          <p:cNvPr id="8" name="Arrow: Left 7"/>
          <p:cNvSpPr/>
          <p:nvPr/>
        </p:nvSpPr>
        <p:spPr bwMode="auto">
          <a:xfrm>
            <a:off x="1789888" y="2928763"/>
            <a:ext cx="1524000" cy="26670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Arrow: Left 8"/>
          <p:cNvSpPr/>
          <p:nvPr/>
        </p:nvSpPr>
        <p:spPr bwMode="auto">
          <a:xfrm>
            <a:off x="4953000" y="3200400"/>
            <a:ext cx="1371599" cy="2667000"/>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6" name="Picture 5"/>
          <p:cNvPicPr>
            <a:picLocks noChangeAspect="1"/>
          </p:cNvPicPr>
          <p:nvPr/>
        </p:nvPicPr>
        <p:blipFill>
          <a:blip r:embed="rId4"/>
          <a:stretch>
            <a:fillRect/>
          </a:stretch>
        </p:blipFill>
        <p:spPr>
          <a:xfrm>
            <a:off x="6324599" y="2928763"/>
            <a:ext cx="2127216" cy="2405543"/>
          </a:xfrm>
          <a:prstGeom prst="rect">
            <a:avLst/>
          </a:prstGeom>
        </p:spPr>
      </p:pic>
    </p:spTree>
    <p:extLst>
      <p:ext uri="{BB962C8B-B14F-4D97-AF65-F5344CB8AC3E}">
        <p14:creationId xmlns:p14="http://schemas.microsoft.com/office/powerpoint/2010/main" val="375515599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Week 11 Agenda</a:t>
            </a:r>
          </a:p>
        </p:txBody>
      </p:sp>
      <p:pic>
        <p:nvPicPr>
          <p:cNvPr id="5" name="Picture 4"/>
          <p:cNvPicPr>
            <a:picLocks noChangeAspect="1"/>
          </p:cNvPicPr>
          <p:nvPr/>
        </p:nvPicPr>
        <p:blipFill>
          <a:blip r:embed="rId2"/>
          <a:stretch>
            <a:fillRect/>
          </a:stretch>
        </p:blipFill>
        <p:spPr>
          <a:xfrm>
            <a:off x="2253431" y="762000"/>
            <a:ext cx="4637138" cy="5334000"/>
          </a:xfrm>
          <a:prstGeom prst="rect">
            <a:avLst/>
          </a:prstGeom>
        </p:spPr>
      </p:pic>
      <p:sp>
        <p:nvSpPr>
          <p:cNvPr id="4" name="Rectangle 3"/>
          <p:cNvSpPr/>
          <p:nvPr/>
        </p:nvSpPr>
        <p:spPr>
          <a:xfrm>
            <a:off x="2267542" y="6096000"/>
            <a:ext cx="4572000" cy="646331"/>
          </a:xfrm>
          <a:prstGeom prst="rect">
            <a:avLst/>
          </a:prstGeom>
        </p:spPr>
        <p:txBody>
          <a:bodyPr>
            <a:spAutoFit/>
          </a:bodyPr>
          <a:lstStyle/>
          <a:p>
            <a:r>
              <a:rPr lang="en-US" dirty="0"/>
              <a:t>Download </a:t>
            </a:r>
            <a:r>
              <a:rPr lang="en-US" dirty="0" smtClean="0">
                <a:hlinkClick r:id="rId3"/>
              </a:rPr>
              <a:t>Chapter 11 Student Files</a:t>
            </a:r>
            <a:r>
              <a:rPr lang="en-US" dirty="0" smtClean="0"/>
              <a:t>, </a:t>
            </a:r>
            <a:r>
              <a:rPr lang="en-US" dirty="0"/>
              <a:t>save and </a:t>
            </a:r>
            <a:r>
              <a:rPr lang="en-US" dirty="0" err="1"/>
              <a:t>UnZip</a:t>
            </a:r>
            <a:r>
              <a:rPr lang="en-US" dirty="0"/>
              <a:t> to your practice folder</a:t>
            </a:r>
          </a:p>
        </p:txBody>
      </p:sp>
    </p:spTree>
    <p:extLst>
      <p:ext uri="{BB962C8B-B14F-4D97-AF65-F5344CB8AC3E}">
        <p14:creationId xmlns:p14="http://schemas.microsoft.com/office/powerpoint/2010/main" val="1732678714"/>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THEME_BG_IMAGE" val=""/>
  <p:tag name="MMPROD_14864PHOTO" val="/9j/4AAQSkZJRgABAQAAAQABAAD/2wBDAAMCAgMCAgMDAwMEAwMEBQgFBQQEBQoHBwYIDAoMDAsKCwsNDhIQDQ4RDgsLEBYQERMUFRUVDA8XGBYUGBIUFRT/2wBDAQMEBAUEBQkFBQkUDQsNFBQUFBQUFBQUFBQUFBQUFBQUFBQUFBQUFBQUFBQUFBQUFBQUFBQUFBQUFBQUFBQUFBT/wAARCAHgAo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y7TLueUA+UXGfStiS72R8qAfpUFhCGH7vlKTUYX3V8vdnoDBcSTAkBgB71ga5NPscK7qfZq15ZXt0C+tYmqZdSTQrgqaaORW8u4rk+ZNMATxlzUuo38yW+fPkHH980y8QS3Kexo1SzDWvHpSs+5PskY9rqU81yALmV8dRvJr6k/Y7hs9V+IiLe28F7b/Z3BFxGHXOOODXyrpdt5N6T68V9M/se3YsfHSKTgtkV6OH5rbGlOCclF7WZ96N4H8Oyh/+JBpfH/TlH/hXz/8AFjXtO8M609nb6Np1u7HCologJ/SvpyE7jJXyH+0Sh/4WJafX+lfSYaNPmtJI+UxHMqsY3+Ju5xeo6lcX83FrAg6sghA4p9pMlsA/9nwO/oYVP9KkEZ+1yegQVIV9qnEuEanuxVvQ7FNUvduU77VZrxgo063jHtAorjPEj3FvLuWBEHsgFd6y7ge2aytT0JL/AIaTr71jGvCO8B/WOzMvwf4203TVH22G3cj/AJ6Rqf5iulg+OXhy0kykFtG6ngoig/oK52P4b2lwCWkHPvVQ/B3TySfMHPvV+2pT1aaNoTp1FeTO9j/aK0L+Ig/8CFWz8ddDlQMJogCO5H+Feb/8Kd0//noPzqNvg5bdpRj61XPT8/vKcMO9z0ST456MDxcQ/pTx8btJZARdxD2rzCT4OW+f9aPzqN/gjG67lugM9t9VGpS7v7znqUKL+GVj1BfjZpbH/j5iAqQ/FzRphva4iJ+tePzfBBlPy3f/AI/UY+CFx2vCB/10rZVqK6v7zJYemvto9hb4taOvSaP8xVO5+K+lysCJkH415X/wpC5/5/T/AN/Khm+CF0zcXp/7+VaxVBbmsaS6SR6k/wATtLc8zp+dV5/Hml3YGLqOPHqeteZD4I3f/P8AH/v5R/wpO7XrfEf9tDWM8VQew+R/zo9Dk8TaZP1vYvzqvPr2nIARdxc+9cG3wU1H+G+b/v4agf4OarCObtnHpvrBVYN6DVG+jmjtZvEFg44u4/zrOu9bsliJ+0x/nXMf8Kj1TP8Ax8N/31Tk+DupTHa1ycf71ROslszVULfbRcudVt5Sdk6nPoaqNdqyH94MUxvg1qUQ+W5P/fVQt8LdYiP+vZwO26uKVe5appO7mmR3E0TDHmr+dZs7RuT+8U/jWsvwx1WX+JvzNPb4S6nsLbjx70vbzOm8e5yV1abzkYNOtoVj5YgYron+GuqD+I/marv8NdUzyzY+poWImmJcl/iM5rmPGAwqJpix4rVf4dX6L1NVpPAmooeGIrp+uM2vS/nRiXWpPyqqTg46VR+13LPxG2PpW9/wiWpI5Hlk++KlTwxqK/8ALI/980/rrDmpfzI597S5cl2RhnmofszqcMSPxrrZNB1LygvlHjj7tU28MalK3+pP5GsY4ybeskF6PcwGtF25L81VmxEODmuobwxqHQwEn/dpjeEtQfn7Mc/7tdUMRfeSC9E520txcxF2IBBxTJoTHnbzXSHwfqqHCWzY6/dNMPhPVc82rf8AfJrkeLlzP3kZPkvozjLtp96bEYjvirEM06pyprp28MajF/y6s2f9mkHhzUG/5dSP+A1tCvfeaI9zuc+l5cQklYy+apT3dzM/zQsATXXx6LfW5Ja0Yg8fdqObS71v+XJv++K0+tTWiaY+Xm2Zyu4Km7jd6Unnn+7XQpoV3NJte0ZB67alPhiZj/qD+Vbxxq+0HJ5nMLJuYDFTKwXkmugbw5cRKWW3JI7baRdIu2PNkR/wCnLH0/hZpGkmtzEe4TYQGGfSoFeXP3TXSjR5VXJtCD/uU46XMP8Alg3/AHzXKsRBO8R+yXc51JZO4NSIxatw6XKoP7hv++agW0mU/wDHuf8AvmuqOLutROHLsylGvHSm7znAFaiwyr/ywYf8Bpgs5d2fKPPtT+somz7lBd7HoaQWcjHJQ/lWsltKo/1R/KlNue+4H0qJYqX2Qs+5mx2zD+E1MrMnHlE474q4Lc46nmo5FCHDE8VccV3KSfcjW529YiPwoNwznKocUyRlY9Tj61WdHZsxuQldtHFU7vqCUnsy0bl14K4qe2uju6VRSHcfmc/nUsUSI4xJn8awr1oPaI/Zz7nQ2Vw7SrkHbXeaU/8Ao64POK8809IjInznP1r0HRIU8n5X3nHPNeFN635bHLioyVPVmnGxbrUjj5M+tNVNtOf7tZ8x4+pNYfK/PAp2roHtpMdMVHB96pL9S1lIB1IqZSlbQ0pycJJo8K8VRLb6hIXwBnvXE3G15XGRt9a7P4hwyLcPwRzXBIkrSDPTNfM4qChPme59ThK0mtQe3CuNrVp2EK7Msw4qoU2n3qxbt8qmvLqzlJHfUbmy+mGXk4rn9csBMSQ278a21G5ao3luWPSpo3hK5rBOK0PoXSpTZx+WeTnNP1G+5+6fyqvp8oDYqW8l5FfS8p4wQQ/2igYj7vHNZ2u2IhgOOa1LO7EUfXrVDWbsPGRWLc1saJ6Hmt1K6XoG0gZ9KtXsxNt07U7V5Q06fWoGkHk4qOafYVzLs23X0fYbq91/ZvuxZ/ES3wwQM2M9uorw+Bla75Net/BHZD4z0w5HNyn8xXs4WvGyjI66VNOSfkz9QLVvkcngkDrXyV+0Kh/4WFaMRgep6dK+tVVXMmexFfLn7SNsv/CQWkhwMivei92j4vFq1WPqzz+RdtzJ7oMUhUntUjxIyxEYyAP5U+sJtt3YqkOebZAV+XkZFIiwsOjD8KsUVUZ26GfsiuXRTgbsfSjzU/2qsdmqvVuouyK9mHmp/tVMPmUfMahoqebyQez8x0i8/eNV2iG7JlbmpqhdfmNZTtLoaQSjvqRvKifxSH8KfGyypuEjj60uwe9RunzVHIjTmX8qJto/56vTWwpx5rmotlTwDapqalJNENp9Bhcf89HNJu+X/WPViobheVrGNNIiyEW6WI8u5/CiS+FwoVGbI9ai2D0pVXaaty0KVk72H+bJj7x/OgPJ2Yj8aKbJ93jrWMlcrn8iQSvnlz+dSJLtOd351TWF3NSsg2EMaIUlzIUpXVrFoTsvIwfpSPqUiqQRwarxyxwrw2DVO7vOT+8GO/NdE4KJNn3Zaa5dhwAarvcspycDHvWPdeIYbNDtcfhXNah4z81yAa5G3saQh7y3Ok1TxBHaRknb+dcPq3xKS0cgbePSqerakbyNsmuPvNFjuHLEjmkqSPSdKHY25PjKQxAgyAfQ1Um+NjRZzBjHsa5e40trcnnIrLn0pLskMM59qtUlch0o9jq5fjq7SkLCTz2Bqza/Gid8H7I//fLVzVloNlbRIdgEmOeKumWK3GDgCuuMqS+yjH2HmdrZfF3fEGe0Of8AcNalt8WYmAzbqv1U15TdeI4Y2NvH8x9qdZW95fSZCkA1qq1NfZRfsV3Pc9N+Kdm8WHhTOe4rbtfHFhd9UiH414K/hy7lTcshTHbNVjZ6naP8szHHvXK6VFu9hyoQSvzM+k49U0+7GQkXHvUqvaP92FD9K8H8Oale25k+0sTyMc13ej+LdhCu2K0UaK2RxTouOzPQY1smY77dSP8AdqTytPx/x7J/3zWHba9BKAdw5rUhuIrhMhhUys9tjOM6q0JJYdNZfmtl/BajFvpeOLYf98UioXkwKk2MlZypJmsZvqxn2fTFIItQT7pStBYOP+PVB/wGniV2GCODS7efapi1TVrDdWX2WV20qwf/AJd0x34pBoWk4/1A/wC+asUDr0qZK4/az7lY6FpOP9QP++ahbw5pOP8AUL/3zV5vumo6qKshc0nuzNbw9pan/UKf+A1XfwtYZyI159q2qqtF8xoHd9zJfwvY4+4Pyph8Faa53FeTz0rYaKpE+7Vxm47ESlKPUwv+EH0zP3P/AB2q83w+0yVy2Ov+zXTVE336iTbBTk+pzDfDnTM9B/3zTf8AhXumqMAD/vmuo/ipVHyntWMqbltJoftZx2OUb4a6e/oPwFIvwtsFbO4fkK6l+nFRhuxqfZy/nZUcRU6nOj4dWkMgwwwPYVuRaBBpcCNGwJbgipuN3emydFqXGVPVSbHOrzq1yCRKgZTnoatUq9a6aalJXsczIIFOc4q3JxC5PTFRr1qz5X2iAp6is1KaqJWHFniXxFK+e+FrzkOGYfKa9T+JVn5Rk9q8sgf95t9a+dzD4z6bBarUdIoY8CpLeI7akSE5qWNOK8qm4dWe66atdEkMQYc8USwhqmGNtIelEqqWxleZ61aOVlI5p97NuYVrCwXBKAEeoqKSx3HkD8RX1Ks9zxzPs8sp571FqkBaM+9a0EX2dcYHPPSmX8u2I/KPyqebU1Wx5jr0XlSxnpk1TZ/3XWuj8QKLgDgce1YC2LMD1xW8aaZLMgMzXaBT3r1X4SLJD4w0o5PNzF/6EK81W123nJxivTfhzcRWniHTHYgYkU/qK5lR5Kjlc6qbaV12P1HgJZJMnqQRXzZ+0zbN9usnHvX0BoEq3fh/T7hSSHjzuzXE/FD4dyeM2gMbqNvGMdK+kw81yK7PjMRF+3ipbJ/mfNNmjNEC3YVY3ivbx+zwzW8B+1RoR1HNMf8AZ1LD/j8j/M0qk1ze6dlWlJzvBq3qeJ7xRvFezn9nN1OReR8f7RpH/Z+uMcXEf5msedmHspd1954zuGDUNeyt+z3ddrhM/U1EfgFqWOJUP/ATW8GmtWWqUn1X3nj9Fest+z/qjH/WL/3yajb4D6ypwGXA/wBg1paPcr2Mu6+88qpQAwr1Q/AjWvVT/wAANQSfA7W1cjyyQPRamVlszOVGa2a+8808sVE6DdXp3/CkNb/55H/vmo5PgpratjyW/wC+am67mXsZ91955p5YpVXaK9IX4La5j/Ut/wB8Go5fg/rkBA8knP8AsVLs+o/Y1I6u33nntI67jXdy/CXXlH+ob/vmoJPhTryDmFh/wCo5V3J5JnEbB6U112iuvl+GuvRH/UN/3xVS4+H2tYBlgYAdPlxT5YfaZcYO/vHM02RxEu41r6h4e1OzhI+zsAO+2uS1S7lsInM4Ix68VzTdn7pt7NPZmjPqqQRE8cVyWs+NBb78Hke9YGr67EzOPMI/4FXFaprFqs/zyEjv81aRty3T1Lp0rSTex0Or+P7llxEx5rn28YatLJks3l55+lUH1iwSMsvP41haj41htgQqjj6UKcn8Z6SpwlsjsG12S5X5mOPrWVeawLckk/rXnN34we7n/dZH0NV7zV7m4jACua1UKPWRssI3qkehxeKRMeuRUV3rTZ4NcPY+cjAndWi0zsuMHNZz9kl7rHKg0bAnuZmy2SKkXVLez5lxx1qhbomwFg+7H96quoW0UgPyufxrhlUlsjkcZItaj4402zDNuXP1rktR8brrDlLVtrH0qxL4NW+kLAE7ucE1Pb+AZbZt0cY/KnyeZqqTZa8M20UVqlxdHMpJzk11a+MLe2i8uHGRxXKR+GLyWXawZE/EVv2HhO1tlDyycj+8TRyeZSoou2/i1nQ+Y2Dnir1rq6XLjcxI+lVYLCwSUAMpA967TQbHT8JnZW9SDUbxMPYeZlW8ke35eSasJDJncMiu8t7DTXTgx8VU1C2s0Q7Cv4VyxnO/vI0VFHJrfTw/xHArX0nxlJbyBSxqldJBg/MK5u/fyZMxnOKiOJkp8rWhwSptyse0aT4nSbBJGSK3IdVSZq8D0rWLhpwgyBXpnhbWG2Ir8n3rtdXS6OWvQcFdHdGVXj4HNNqutwLgDjFP8oe9TGM5q9jGlH3dSWioSg7ZzTj5i9QfyrT2czTlFb7rVFTvNf0p7Qt6VLvHSRajYippUZpzIfQrUZRs0roBSoxTKeelMPSk2uhlNBn3qJvv0rNtpc/JmsVNydiUrEW75qkj+4f7tRO9Ecvy16PsoqKbZalYH+9TP4qc81QFy547UuSPciWpKcVG9JzQMqazqQVtDOFPUSlT71IWoHBz6VrSqOKs0dHswHWr1o33c1nFtrVdt185QgJBNOcU/eW5fIeY/E9N/mCvIorYCQk9jXtPxA0rcG5Jrx2/thBITk5HbNfH5hFOd27M+hwSsiVNvrUhQMOKzYZS571fhtmbByeK8F01Zu57bqNC0o4NWnYKOgqBph0ApU4e03L5j3+0dWh45GaV3WqFqxRAo4GelTu3FfX8vOeHykiMjdRVDVXjWI+9JM7LIADgEVBefNF83PFNxVNXuTzWOL1y4VWQDuarw4aEnFTeI2RAmAAc1gpcvtIDHFXSrJuxLmZ+o3LrdYTrnmuv8OakmnXWnzzNjEi85964tlDXZ3MRWb4i1S4sIBJExkCcgGqUlOpZnbSq8q2P1y+FvjzSdS8AaYGu44njiAO9veujTxBpcpyL+3IH/TUV+Jd1+0h4vtNNOn211NaRgjBRiMYrOg/aE8cIP+Q7dAf79fV4LL6FVe9UseHi8M60+ZH7jSeJtMmCRi/hJ9pBQup2L9L2H/v4K/EA/tH+N7dg41q5Y/75p6ftS+O1I/4m1x/38Na1sppRnaFTQ4pYaV9T9wBf2bdL2H/v4KUXlq3/AC9xf9/BX4iJ+1V46U5/tW4/7+GrH/DWXjv/AKCc/wD39NKOUUnvUJ+qs/bYXFtn/j6jP/bQU8Xtt2uIv++xX4j/APDXHj3/AKC1x/39NDftefEA9NTm/wC/hollEPs1A9g10P25FzAx4njP/AxTxLGP+Wqf99CvxFX9sL4goOdTm/7+mpk/bK+IqnjU5yP+uprnllSX/Lwfs5dj9tRLHn/WJ/30KlDJjIZSK/EtP21PiGp/5CEp+spq7F+2t8RowD/aUuPTzGqqWU86b9oHspdEftPuX1FOGzHUV+Li/tx/EJODfyH/ALatSH9uL4hF/wDj/l57ea1T/ZlnZ1BKnU7I/aPanqKcJtoxwR9a/GFP24/iAvW9kP8A21anH9uzx9jAvJf+/prWeUpRTVS4KnUXRI/Zs3PsKYZVccqvFfjTH+3Z48Vhuu5T/wBtTU//AA3p47iwUuHPrmU1zPLkt5g6VZ7WP2LZ4e6J+QqC5uLGKPdKsQHuBX4/P+3146cY3nI/6ammH9ubxnfgRzNJgc/u3JrL6hD+cydHELWSVj9WPFfifw7aaZP5iQswU4woFfC3xj+KemNq89pEyqCxIwR2rw69/aY8S+ILUpvmBYdya8u1nV9Z1XUzdXEZcHuc1UsNClHSVzopQrN2SPWdS8bW1xIQkoH41yOqa0LicBHJJ6AHOax9F8N6lrUqeXbtlvY17j8Pv2eL3V5reSeM5J7jpXzlStKNVJH01HCPk5pHlOnRajfuEiiY59q6zTPg1rmulHNu3lseTtNfWHgr9naHTGRpYUOPWvX9M8A2ul26oqIAB0FbKbnuzqjTXY+NvD/7MkjRh3jJx61vwfs+RoCpiGfpX1/baDGg2qgA9Kuw+GYHfJhTPritlTW5uk0fFd18BXhHEfFVY/gc7Njy6+6j4HtJVG4Ic1JH8PbD5f3aZrGVS+yHJJ9D4ff4RvCgX7P04ztpsfwjaU/8e+c/7Nfblz4DsWBAijyKx7j4epk+WoT6VxyhN9TnlQTPjyb4VxWK7igDjqPSsPUfDZtyVRM/hX1/q/w7OJCYg/8AtV5/rngkQyHFqv5UKpIydCx8yXukyohQJhx7VyepaLf7ySSEr6N1bwtM1y6x2nGOu2uU1fwZeYJNudv0rRVJGbo+Z4NLbSWkmPMPr1q3ba3JZgYkP512ut+EJEYs0GCPaubm8PrypjHHtXtwqxpQTkZuhbqWNN8XSSMR5h4966mw1H7Wo3OTn3rzmbRJbaUmLIB64qzFcXdovBbis5Vadd22OaUZrZHpb2kUyj5uazrzRVlGV5Nchba3eM2Nz10Gn6xPsG4n8a82slFuKIi7PVEDWFzYy71TgcV2XhC5eW5jWSsRtRFyuyQ7F65pdP1uHTZ9wYPj1NZ0pezdyai9ppY+lNA0ezubAMcbyPWtD/hHbX2/OvnqX4+p4fg3bRhOq4NYk/7W8CTnLbB6YNelGU6i5keNVjVpz5Yxuj6g/wCEetl6Yz9ail0WJR0r5Xuv2zra2YY5+gNVm/bVgc9D/wB8mlJ11shxVR7o+pZNIjVuBQ+kcdBXy/D+2lZKPmjyfdTT5P20rRhxGP8Avk1g41pS95FSVRbI+l5NKAPSoX0r5c4r5kf9sy2Y8KP++TUg/bD0plGTNk9cRmtHh6ijcyvV/lPoubTQpPFVmsevWvnw/tgaOx584n/cNPl/aw05ogyYwemRzWUVVjo0KSqvoe8vZmkFmdtfPkf7Wdir/MoP1FTn9rDS3XJ+Q+gFaQpzvexHJV7Huz2NNFptBGDXgsn7Vel+p/75NRf8NXaUpx8x/wCAmu6pzuKVi6dGpUeqPe5LSoxb7Pxrwlf2qNKc9x9VpzftP6UxX5v/AB2ub2VQqVGceh7p5f1qOVdoFeIr+0npb8+Z+lPH7SWkMMGQce1XFTg72FCM+bVHs9Ki814m/wC0ho/98flVeb9pLStvyyYyfSnKdSXQ35We2yttb0p0dyYTkHpXi9t+0NpEww8oBNWJfjxo/klo5w7+lTCU6clJovlk9jtPF0zXMb149qlu32hgcrk1t6r8ULfWbY+S2CR2riJr+e5uS5kbGfu5r5fMX7WrzJnt4OOmpqRW4jI5q7DMETpWPHcM38RNWo3OASa8dU092ery9i1O+1eKzJ7naxxWnNco64AFZ8hQv90Uo+5ojU9+iba1TMx206OFNmcc1HL0OK+mjUseOyE/M+aqak+yI1cj2qfm61S1VQ6HFTNOoZuJwHie4KmP61jW0u8Vq+KIioTPrXPWcrb8ZPWsYUpQd7mfKTRRCS82ld/pW+nw9l12EBfkQ1Q0xlivg2OTXp2iXLNbAKeK7PZNrmubx2scIv7NsVzAXeUOT/ASKz7n9mOB88D8hXstp5qSCQEgirL30+375qXOtDaRLcujPA2/ZajlcAHGT7Urfsoqo/1n8q92a/uMj5zSNfTDq5NdVLE1VD3pahFStqeCP+yuqKSJOg9qqj9mdv7+fyr6Ca7cocuelZsl7Ko++aipia3SRZ4f/wAMzs2Rvxn6U2D9lG+c5+0HHsVr3OK+lbkuTWimryxKNrkUU8TiLfES43PnK/8A2VL+LpcEe2RVZP2ZdWUAedwOnIr6OuNUeb775qs2o3ecLL8nam62If2yPZM+eW/Zo1D+KX9RUMn7OWp5KJISB0ORX0K1zdOeZKfbXc6PjfyKuliMRTTXOJ04/aPmDUP2ddYs8tvP/fQqtY/AfVrmUfvD1x1r6Z16/meMhnz+FY2jXzxXAGM4NclTFYrpP8DN0qd9jx9/2bNYlgyHP5is4/s46zCxUvj8RX1A2tzxRAA8fSqcmozzShs4H0rGGKxi3mXGlSe6PmS//Z71m3QkPn/gQrktX+FepaU6icNhum3mvsLVLs+QckE157rUhmkwCMA+ld1LE4j7Uhyow6I8j8FfCW2vW33kjgehWuqm8GaDoEjtG4lkIwQVArfN+1uhSNgCfSsOfQX1W6D8nnJ9xWtSrUcb31I9lzbGJL89yI7OMcnjFdh4V8Davq91GsluXiPNdN4N8B2ss8Wy2/eZ619UfDzwTDp1nFNLApwMdKdKvO1mejQbgrHM/Cj4RxJBE9zbAEY6ivf9I0Sy0i1CxRqjjpUWlqsKbEARPSrsyjbkDmolBVHc7OaTe5YS5KdGxUvzuN27OKzE61bhcrgA1caVjQvwzPmtGGZ9vU1mxEq3FaFs5YCui9kBatxKW++a1re2lYDLmq9vEq4OK0oWKqKz5l2KRCLDDZL1YjsU7tUgjVhyKTyx6Gk2uwyrc2aysyYyKx7vwdb3hyyCupjt/kBxTxCV7Vy2XYvkOGb4d2SnJhUn1xWLrPw1guUIjgHPtXqgQ+nFTxRc8Cq0JdNHzH4m+CLXMLkQ4IHpXkmt/Aq7id2SM/lX3te2f2kfdBGPSudv/D0MoIaEc1y1OaWlzn9mj89dU+F97pxO6InNcveeEp4pCrRkfhX6C658NrbUQCsCjHWvOvEHwaiZiUgGamnBx6lpJdD44fw41ugby+tKdPeJeEr6Q1T4UNboS8O8duK47UfAbRMR5JwK6LKWrZjOlFu54dqdvNLCVXKHOc1ghHgcqzE17Br3hJoonCxkHNcPdeH0gnO9OalpdzlnG3Q4HXNNN/G6Bd26vNdd8AXs1yTDESPSvf5tLWJw6KBirMNugQkoufpWEZ1KM3KMhx5XGzR8sT+Br63VjIhH4Vg3li9pJtZa+qNd02G5BVkAB46Vyc/w/wBHvHBmVXrqp5jKL/eK/oS8Pz7HgVraSXT7UUkmtSLwnqMm3Fu2DX0BpXw30G22MIkG3mukeLTIhiO1UEVFXNZN/u4/eQ6HLoz5nh8AalKM+QfyqQ/DnWscW6kdvmr6RW4hU/LCPyqwLGF1zsHPNZ08yr1JWshqC7HzKfh3rZ/5dR/31UEngPV0chrY8e9fUJsIc/cFRTpEqFQq8e1dlTF1KaT0LVKLPli68LX9o3z25FZ8ljJE5Vo2DD2r6N12xWbPyD8q5ebQbRiWkhBelTzGTdpRB0EeNC1c/wADflUi6fM4yImx9K9dXQrJSP3K1eg8PW7r8kQAP8Ndc8Y1FOw1RR4nJaSJ1jbP0qpImzGUNe63nhC38vIhGcVz174MguZQGAjH0qIY9faRzVaUuh5UuZCVVOvYVoReHrqVAywsQfavXfDvw000TI7kMc+leiQeHNM06BPkSTPHTpWdbMowV4mFKi3L3j5ebw5eL/y7tUqeG7x2x5DD8K+lLmw0xT/x7JuqobawQ5ECgmvOlnLTsonb9WgfOa+HLtn2mFhXQ6J4EmuJUJyCfava/wCztNkG5rdSfrQ0VtCuIIwjjpiuaeczqK0VY0pUYRkm0czpfhh7KAbs8VpwWG1T3rRbzGXBOQabFEyMPQ14s68pu8mbzppvTQz3iMPtUYvwrbfwq3qCMxO3iqkGl+a25gSaIuNryNYe6rFuJS/vViOzLDNPtLZ1PNXRmIVzTnbRFWPbQ3FNZd1MRgy5pd3zV9O1JdDx2QywlnXHSqmofJEc1rqu5CT1BqpeWqXEJ3ZH+7WsZC5jzTxa4dIwO2a5ez/1v412HiuwVQNuT1rlbS2bziPetVTbM3ItRKWuEx1zXp3hhSsCZ9K4C2szvdgwBVcjNeieGldtJEz8vkDgV0KM0rKIozl2Ooh2tBgdaR4uDUMMrokbeW2CMnipDc7j9xh+Fc8qNV/ZZbk+xE0XNQSZUkGrDyllOFIPvVWfdg9KSw1Z68o1J9iCSbaMCqU3SpHSRn6inNbO3XH5VtHD1FvEd32IYO9SupxxSrbOg+XFIyy46r+VdUMLOaulYal5Fd0bPeojKwPWpm87OPloWJ2GTtpSw049A5/IhEzZ4NWLb5iD3oETY/hpY3VHIPUVxVaNTSyIac9jN1z5UNZOjTBLgArnBrY1plkQ8E1maMv+kYWInnrUxp1FvETizo5btdg+TtVSe5XG7G3Aq1M0qEb4wE+lU9S8uaL92cHFbqL6xsUk1ucx4i8QC3jcZFed3/iQtIQGzXQeJbcJK4nlGD6HFcvFoVvcz5VnIPvWsXFbohz7DNOluNRuhjJGa9M8NeHppmQbCS3tVLwp4YhSSPapJJ71754E8Hw+aHljOAuRXXRlCb5bGlJ3exd+HngRbONJ5k29+RXq1rchMQoAIxVNYBBbBIwAAKk05mZtmBzW1SEVsjvSsdNYPyK0JH+X61nWELMg9q0Y4T0PSuC2pqtxidatRdRVd12HipYGZsVvYvmZoRferRtelZtvlmrXtYuBRLYfMa1v91fpV+LoKqQxDir8KDaK50aIkTk4q5Db7h9aLe0RmGc1qW1omcc07A5JK7Ky24UUvkj0FaItkx3/ADo+yp7/AJ1hdmPtTOFuM9BUscPYc1cW2T3/ADp4iUdqV2J1bkCxDYc1DNbKy9ARV1og1J5I9TU8hCmYN5YFseXgetY95pDODux+VdfcRBSMZ5qnNbLKOc/nUOBvGSaOKl8MRXCuHUEfSuY1bwBDKHIjH5V6fPZrEoK5yfU1QuLfcpHrXPKEr6MzcJXufN3irwIqmRRHzXh/i/wfLBcOyoeD6V9s614ctponlKsX+teSeKvBkVy0mY2xQoy7jUbLU+Q720eF9jCqsn7oYr0Lx74Z/s67PlqQAe9cNc2m1SW7UScUrNambpN6oxLyETI+eBWHPYQRHlz/AN9V0lztSN+cnFc7fStn5cflXBPmfwiTdMdB5KD75P41p2SrKeVrLsbRpiC4HWups7Ty14x+VcUo1ea9y1Pn6FWXy4R9zrVRpZCfbtWnfQlx2qNYmVR938q15qltB8y7Gf58vvUZVmdi3WtURNnop/Cq8qhQema55OvzK7Go82xiXqBc5rmdRx5zkV1N7F5rHkVzWqWjI5KcgDvXbTqTtYv2TKCZZ+lX7a4aFgB0NZkEU7S4IAH0rVhtypBJGa64Qq1HZMznTktS3LcFoulc7qjoZUL8Y9635Cwj4x+Vc9rSPKRjaaHTnB+8yU7bon0nUoRIFEhyfeuytF3RbtxOa4Lw/pwlugzDvXosKItsitjA9KhKHPy2uaOUWrJFWdBt61R8pWbrVu5aNTjJxUEUSO/DHNKTpw0cDImSBdveoXjET5zVoIFGNwqGeJFQuzcD0NclWjGS5oIunHmkkNEwzQZRj61UlmTPy5p8KtjI7VxqnFbjqy5CR03HntSx3McQVTUTyy47flVV42dsnOahwT0JhUubdvcoy4FPm+bpWRDvQ5Bq5E0jrXM6euhre57KJdpxViJs1nswaUVftUGOtfWznM8dlxP9UfrUM3+pNW44Rs6nmq12EijI3HmphLmZFjzvxe5TGO5NchaXLef0rtvFiRbUIJfOeorg3vFtpjgA/wC9XqU1HuS4s3YHM1xHGcgOcV91/AT4HaRr3gaC6u8knaeme1fBmnaor3luTGr5ccV+nn7OEgl+G9nhQnA4H0qnRnOXuyNqrcKPMiRvgd4ZjiSLyTwPvYHNEfwF8Muf9Ww/AV6D4nubbRbQ3czCOKMEk1wTfHfwzHZh2kcODg7Rnv8AWulYSbXxP7z5yNeoqsot7CTfs++GWjIKtz/siqDfs4+F2/v/AJCtG5/aD8JrIIfOl4AOdn/16i/4Xz4T/wCfiT/v3/8AXoeGqR0cmXVxE09DP/4Zt8LblP7z8hU//DOfhb/b/IVZPx68KY/4+JD/ANs//r1B/wANAeFv+esn/fH/ANep9hU/mZH1mY3/AIZ18LZ/j/IVC37Nnhf/AG+fYVOfj94XxxLJn/c/+vSH4/eG8f6yX/vj/wCvWsaMrayZDxVXoio37NPhfPV/++RTx+zf4YUYy/5Cpj8e/DTD/WSf98U8/Hjw1jPmSf8Afv8A+vWcsO39tkLF1v5WV1/Zw8MZx8/5Cnr+zP4Sxkh8nr8opT8e/DSn/WSf98U4ftB+HQMAyEfSlTw1t5Nm0cXVXQrXP7MHhGcYw/8A3yKdafsx+FLFfkQk+pUVZH7Qfh3H/LT8qjl/aJ8OoCPnyOelX9VXdh9dqdiC+/Zq0G7jwOB9K8R+P3wf0L4deHpbgXSJPtyoyAa9k1D9p7w9Z6fPLlkdFJAI61+fP7Wf7ScvxN8UwWFjI6WixmNzHnrmplh+TVN/M0p16lZ2PNrrV4tfu5f3jOitjrWvpduimNYgTnrXPeD9OgtrZEERlJxl2GDXp2h6PHO8X7oQ7fQdaw5GehRi18R1fgjSJHmiJUkZr6I8O2YS0iG0A4rzjwbpsUMceR09q9f0O2ieIDcQAO1a0fcndnrU5R2tqWpbf90vFRQKYRvH0rTliHl7Qc1ROVfYVGz1rsnLn2OhmtYXbKnQ1owXhdwpzzWJa3OwgbBWvay+awJUVzcjuNFxl3tVy2t9wqOCEMQatpJ5Qxt61diyza225ulbdrb7VrJs7g5HyjH1rbtZiyj5RUtaDRYg+8tX4f8AV1SiXaatxNgYrHlZujWtPvrWnbdaxrWU5HArXt321UYszqbFnHvRn3oLdxzTh1rR8qOYX86Pzpo6Utc7rQXQgKKKKyvfUCGdSzCq7pVxl3VDJGF79aGjWMuhVMO8VVuLMMOnNaDN5Q4wahd9/UCuZ2N4tmFeWG+IqRXP6t4eiaByVGSK7WddqZwKytShFwhBOM+lSXY+c/HHw1OtNKqIAW7155cfAWdwfmH519RavbLDbSgZzjr3FeceJNd/sqMkyyZA9KjdnkV61SErRPEp/wBnh5AcuPzqmf2bSxyWH513svxIXzH/AHsmR7VE/wATiwxl8/Q1tGjc8ipiapx8P7PK24++M/WpZPgg8Q/1g/Ougm+IZc582UY/2ail+ITzfxuPwNbRwy6nOsdVjoc4fgi8p/1gP40h+CEmf9aPzroI/HzIfvyH8Krt8SirEb5P++a0+qxK+v1Oxin4ISY/1g/Os66+CD+Y43jGfWup/wCFlf7cn/fNRSeP2fLbpOfasamGjdaFxxtaWxxk/wAC5GOd+fxqjP8AARnY5cZ+tdy/j9l7v+RqB/HDyNu3Sf8AfNaU8NEv63iDhU/Z8KNkMPzpz/AVwww4/Ou4bxw7DGZPyNKvjKXqDIfwNb1qSpxuiliq73OFl+Asm374/Osu6+ADFeWHtzXp7+MpmH8f5VTuvFTkjc8gz/s1xcqe5Xt6vc4HSfgEbc53AY960Lj4RPbjG8H8a6qPxaYhxJKc/wCzULeKizklpXz6r0rajThzbCeIqx6nD3Pwpbf1/Wo/+FUybflb9a7ObxHuOfn/AO+aiPiEvwnmZ+lOeGjN3sT9aq9zkG+FE+fv8/Wo5fhdLEhZ2yB712K61Mx5aT8quQ3b3A27pDnsRxXRClTgrNEvFVu55FqvgxbMEgYxXPTRfZpNter+L2MMJbbnivJb2686cggDmvlcwUVL3T1sNN1F7wx3RvwqGR1z71HIxU4qOOAOQSTXnRaUWmdUouMlYtRSqz81owOm3tWS0Sxj7xqWGbaOtEJRjujrTPZ3Ty5MDkVZgfb1rJt7wumWUhqtR3O7tzX0FZcm55fKzYiudowO9RXcP2iPk4zVIX3lNjaTUc9+WXjilTjcOVmF4l00eWhznrXlmuQiGc57GvTtcum8o7mzxXkviiZ3mOPWvSp0YPdkuBa0W7H9oW4zn5xX6r/sySb/AIaWZ+n8q/JbwrDJNqSsx4T5vrX6xfsnXK33wviOCPL2j9K9GikmlEqpH2lCSj0aO6+MdsbvwXeIOuwmvjzR/DyXlg/mDox/nX2T8SJWl8PXijvE38q+S9BmbyruHIyjdcdea9WMHGKZ8tSputXqcvRIrHwhp8s07HGUQGov+EWsfT+dbFtE2+eUtkOMYpePSsZzlfQ6r6KyMceFbHI/+vUv/CJ6f71p8elLuNRz1Ba9jNHhXT1B460Dw5p4/hFaQbmnbl9D+dQ1KWrKUebd2Mv/AIRzT/7opx8OWG37taW5fQ/nSl0x900cjHyL+ZmO/hywz90VE/hu0Y5AIFbR2selIV29KI80dh8r6O5jf8I3b+hpknhyxVcuK3OfWqGqSBIOVJPrV88+wcsux5F8UG0/TdPkRSBuBr5uttEtJdVklEIfe2c17d8ZJROQoOMmvPrPT0tliZSDxk0nP+dFUYvn1Rp6TpwiVPLhAruNCt2Eib0CelczYXjsQFwMe1dPpU00s0YY78egojGD2PSR6n4eQqiYxmvRtEd1UemK4Dw1C3lRnFehaXKIoxlDzTnSSWh0Ul7xvQfMOaSdF2nHJpsUwZOBimljv61z8jO4dAm5+lblhFyKyYE3HrWzYyhGQYzmhxa1YJGvbxcVI8XzCo4JgnarG7fg+lQyy1aRc1tWqfIKx7SUbulbVu42ZxQxosJ96rMfaq0XzNV2KLgVm0acxoW8W1UNX4224qC3KLGgyMgVYCjHWhp2FJ3RcQ7kB9aXHvUUM3AX071P2zXnrnvqcklqHQ00sAaC3Pak43ZraPJ1HZj6KjMhz2o80+1TbsKwrvtqCR85p8nz9xxVaRto9aTRpFCSNuFNoVt5x6UMu0VySWputNCK4/1dZl3901o3Dfu6zrr5higtHMakT8+BvPp615j4705rmJy0GAa9aubRmfcHArl/E0RmgdCA5I64pRWpx1Yxe58+jR7RJX8yIZp39lWG7/VLW5r9n9muD05NY/IPXpXoU4M8ipCJD/Y9hjPlLUJsLDP+pX8qujO081HkV1pWONxS2RW+w2H/ADwX8qqtotgzE+UvNaeRURRs9RRoTbyM/wDsSx/55LTW0yxXjyhxWl5TeoqNl7VUVF7gnJfCjLfTLFj/AKkVJDpunsg/dAVbaHcO1NKbDiplH+UOap2Im0vTv+eQoOnWa/ciGKl2n1pRvXowFZqMr+8UnJ7kP9n2v/PEU19NsmYb4RVjdJ/eH5Ux938RBquWPYsr/wBl2H/PEUjadp8Qz5I5qxQxGeeaEkZy2KElnp+P9QKjWzsWb5IFzV9kVh0FM2CLkdaszKX2S2Vv9SKtLDb+UdsQB9aRlZj1H5UkjMsR5rOfwkTdlc4Tx7CPsz49K8Qu4WFy/wBa9z8Z7nt3yM8V49qDjzZF2cnv6V8nj073R7OCd1oYkn36WNtqVYa03NndTWhCDr0ryFJbHqyi+Ypys3vTYt2ferzwhxRHDsH0q27I1PWV6cDFTR/eFMl27/lzinx/NxmvoIp1FzS2PM50ty1DaeeNxPTin3FgEXrxUcNyYcgd+aZdXLuuAazU5KWmxoncx9WsRLHj0rzrWtKQTndivQNQlkVDz1rzjxHcTLMfnUD3NbxrtESZNptjHasXTGdtfpR+xpeed8OzHnoVOPwr8xNDvmaeRZJFOVwMGv0e/Ylv1bwq1sTknHfjpXXRdZz5lsbUqUnh6lup7340gFxptwmM5jb+VfIelr5WoahH0w39a+w9dxNbT57I38q+P41MPiPUIj3evq4z91JnzGXtRrVX3SLSMFix6mkoC7wQOqcmispWuXF812gooHWhvlbHWoK5WKtOpREyjOKiE3ONpzXPUcr6EtW3JKKFyw6U0sf7hrO8+49B1Mpdxx9w007sZ2kV0Uoye7HFpC1keIbhYbKQnggZrXKMq7sHFcX48u2t9PnkOQhXGK6+XzK50eC/EHUv7RvnRTnBrCsMvEA38PFNu7n7RrMrMxIJP86u2kJ52gYJzWdSjKashU6i5rmnpifMK67Q2WKbmuX01CWFdPpq5bPpWcabpvU9CLT2PU9C1iOKNBxXaWepLNEgBryXSd0rJtNd9o6sijJ6CrlNPRHVTTvc7iyudy1cDVh2E23Ge9bEXzjipO0uW781o20u2RKyo1KYzVy3uB5iDBqZJtFnRWzbzWtDFuSsGwuF3L1FdDZ3CuMEHNc8otAh9vFtatOCXaoqnGnPFTp0rJzQF6N/mFaEMvArLiUr2q9C4WPpRdFo3oIlZUO7tVpVGOtcuNRkVsDp9a0LWaeYDawGfU03JWA2kO18Va80bazYN6KN+C46mrQcMOnNcKTIlEduPrRuPrUe85xQWKijlY7Di+PajzT61GG3Cipc0HKOL8daa3zClClugo8s+1TzoErDEXbQ/wB2nsu0VFI4Uc1jItakFz/qx9az5/vVcnuFZcc1Smbc1SaGZeZ8s4rEvbYTRtu5roZItx5xWTe2787cYrWEG1c5qkXueL+N7ApO7AcDmuMHQ16x4x04tDPnBO3ivJmfZcGIqwcetdsHbc8SvKw4fdaoqJ7lYW2nr7VH54/vV0cyexxqXkSUVH54/vUNMijlxSHzIkqFxuJprXsa/wAQqu9/CWILfrV81gU0WKik++aj/tGH+9+tRvfRM33hTU/IftCZetOqm2oxL/EKT+1Yd33hU819ifaIu0x/vCq39qQ/3x+dMfUoOP3ij8aVhOaLVNaqT6xbp/y0X86ItYtpmxvAP1osTe+iLlNf7tKkscq5VgR9aVsMcDrTDlZFTWXdxT2ULUUz7V4pqPM7GNWL5TnfFtsr2THHavDdbKxXTgdc17x4lRpdPfBHQ18/+JopE1EjjG6vBx8IwWp7OAjZK5VEu40si8dKgDBDk1MsystfKct5aHstq4g6UHpSFxTTIMVrUg47l2PVrhx5vHSnRvyKrKrynOKkXKkZBr6OUo+z5Y7njyi3sWQ25qc/SooPmGfSnTSLGvzE8VnCUmrJHTGLsZepSbYznvXkHjVpGd9hxXqmt3caRjJOT7V5b4pm3OcZNOXPDdClBnKeHUu31GT5jgLmv0z/AGEnZtMKuckL/Svzb0O5Md1PxyU4r9A/2DdUla4+yk/OYy2PbFexRqJxSO/DSToVIrc+wtT+ZJ19UP8AKvka5g2+Lr//AH6+vNSwrSL3KkfpXyZrSiw8Z3kU3Ds5wPWvZWyPh8FJLEVIsijG2Wf6UynxqfOnGO1AiJom0nqdFJ8qafdjD0qteXYsYTI/arhQntWR4iTzrJ0A5xWfOjoSvsc1f/FGO0mKAZxVF/jBaoPunP0NY+m+EodU1J0kzkn0rrl+DWiMoLvjI/u1rHDqtry3Jc6dPSb1MF/jRAp4U/kaB8Zo8f6o/ka3x8GvDin5pD/3xTD8KdBU7QeB/s1usvcto/iL2tDuYn/C5U/55H8jTJfjSm0fuz+RrcPwv0BTyf8Ax2g/CnQ7jIRuV6/LQ8FKn9n8SXXoLdmI/wAaU8k/uz+RrhPG/wAWRqlhJCEIJB7GvVpfhXoYiI3dP9mvK/iH4N0bShIY3GAP7tT7BreP4lxqUZ7M8v0uF7y6eYg4JzXSRRBVx6VkWMotidg+Q9K1La4DISe5pKM4/CrDcY2900bN9jiug0+4G8D1rmrbLsCK3NPhkaVMCmlJ/EdNJM9E8PRbwDXa2kvkqOe1cp4bTyYULjFdIXHlptq500o3R6kU0dDY3fIresbnc4HtXH2Ociug059kgLHjFcvKzY6BW3GrUCfODVC3uEYj5v0rRhdWxjrQ3bVgjUsPvV0Fl94Vz1k21ua6Cy+bGOprmnUi9ika9v8AMauw2+7FU7b5G+atm1ZGUdPzrjad7lIVLbkZqzHbhR0qSPDGrUUQYVd0UZMlttbIq1ay+UadcsgJAqrHndxUuQGylz83Wp45gwrFWYLjJORUyXyJ1JrM2tc3IWVsVbMSsvSsO2vlYgg8VqRXBcDmrTOecHugeMK3FJs96kZd3JqNnROtcbi7iTYqpup3lmmxSKwbFPMqjvT5WJ3uEicVQuvlQ9qvtcJjk1mX9zGqn5qycWXTv1M+V9xIqu8m0GmSXK7jzUbvuUkVHKzYdvDNiqkybmPpUiOPMAzzRIoXJJGKXNOHoZSOG8W27eVIVHOK+VPiPrGr6dqkgtlOcnGDX134kVbiOQLnp1r578Y6dDFqrtLyM+lerhEqzsjyMTVdPXlPA5PEni25uCVjbb/vH/CmHW/F2f8AVv8A99H/AAr2MtFaNuSNSD0qubxV58pa+zw2Wx5LyR87VzBwdrHkf9t+Lv8Anm//AH0f8KYb7xa4z8/P+2f8K9bbUo1OPLWoDcOTnYuDyOa7P7Np9jD+0H2PKjceLWP8X/fR/wAKqyS+Ld5+9/30f8K9g/tEJwyr+dU5NTRpjgL19aqOUQqbOwv7R7o8o8zxb/tf99H/AAqeNvFbJzuz/vH/AAr1Jb4N0CfnQ2olBjC/nQ8mS+0Wse30PK3bxX/tf99H/CmonihxlmYf8CNeny6qV7D86pXWtqj4xg1lLKafV3H9dfY88ZPEyfxn86iktvEtycmUpj/aruZtYLHjNU5r+5lI8scDrWf9lUQ+uvscY1p4gTrMx/4FV7R4tZa4/fSHHb5q3nku5Tzx+NOt3ubeQNjf+NceLy2NOnenubUsVKtLlaO48M20626GVifXmtoP+82isPw/fzSoFK/rXQCMFt38VfNTi6TtI7WRydKrTfMuKtvEWFQSxMvXpTpVI8yZlU+FmVr8X/Etf6V8/wDixP8ATiR619Da+o/s5+wxXgXiWLzb5zjgH8q8PMnzbHp4OpFJI5aTdSw7uOCauTRIpp9uiYz3r5+FKTaTWh7DV9UQbDTwpxUrMopFZGrarhY392RSaZ6gq7G46VZheJQNwqpDLuBBPOanjhWUckCu2m7vQ4Yk8ssbDMeMVm3jctVuWJbYbQwbNZ103ykV2U6ck7tEOc0ZOqyosYL15p4pv4I3PrXpt7bJcRESMEx0zXlHjmztoi5M4GPWuz2E6vwq5hOvKJg6TqUU17Iq4yFzX33+wRchvE8a5/5dW/lX52aHNbx6hKUmVyVwOa+/f2B7kf8ACVRndx9ndfxxUyh7CVnodWBk1Copby2+4+7tS+aY/Q18p+PYtvxDl/3zX1nJbNcs7D5cV8sfEqH7N8QJTINgLnGe9fQUlzQTR8lQkqWKbnpzbGUp/wBJlHsKkqNc/aZD2IFP3p61FR3ldHZKLUmmO/irN1l08uT6VoeYGPPFZuq24lik2tnisbM6ackt2ct4aaP+2X6da7t/uj6VwPh62EWsvuYDJru2lVlwCOlfQZe7RaPMxj5ppoilqu/3qmkcE+1Qsrdcbs19HCL3PPaZVk+8abDceVJIeQM1JIjsc7TTJIfkJ7nrVtQnozOcW2ipe35is5H9q+a/ilrs99qkkcbEoa+hfEM0dvo85ZwCBXzD4jv45tSkwwchjXkYtey1Z2UYSILKF0tEZuprRhiZ0BHSqQuPNjjVRkVsRypDFGAQTjmvGhOc3drQ9mnCVixp8Mm4Hmur0aJvMGa5/TpgzLgV1OkP5kqdueK1sz0KStud5pvywpW3FJ+6HtWRYW7tAhCnHrWgmUXkYqJRdjvTTNi0l249q2bS53OBmuaglNaFpMVkBPArGzLR1FtNzWvb3A4rm7SYMRg1qW1wPMQbhk1Eo3Wo7nWaYwd810lvNHDH1FcZaXi26ZLgVS1TxOIUciUcD1rzqsIrYOdHb3OtrEeG/Wq8Pi0xOAH+XNeSXHjB5BgPVdfFLY5fn615c5yWwvadj6FtvF8LAfOK1bfxPAwHzj86+aLTxVdM/BY1sw+L5YVXfJs/3jWHtmaJs+iLW8iuHyWHNT3csUC5DCvA7f4l+UAEnUke9Sy/E2SUfPMAPrSVaQ7s9k/tLaxHBqRb4uucV4unxRWEAGQEDv61dt/ivEw4kU10qakY+0qHskF2NgJYA1bj1QxDhhXkdt4++1gSCQAGtW18Vq+MyCtVqP2lTsenprqquGIzUU2tqx6157J4gWVhiUc0Lq5Y43gsa53c7otW2O8TWCpOw8UNqsrng1ydneOoJIODV+K9OM44pal2Ntb+Qk5Jqpc3DsDyazJdbgQ7fMXf6VFJq67c7hj1ouZSlystLK/m/MeKiuNSWEkbhWDrPiSC2tSRMofOK4XU/GR8w7ZeKFYy50emSanuBZWpp1bbGdzV5Q3jgxQufNGRVd/HDSp/rAM1FVx5LEX1uej3+rwsrgsMmvJPGtsk9yXFLc+JpHYkPxWTqGrrdocvkmssFXlSqXR5+LvUjZHP3ifLj0qhKnHtWp5TSsTjIqtNCcH5TX6tl+JVWneTPhcVTlCeqMWZPmqOS3kkXhjV+WE56VnhH3nHY167mjg5lexnXGj3Up+VzVV9FuFHLnPeugFw8Iw1QyTNMTg9TThUTT5TVQT3OeltLmI/fNVjDds+d5xW/PCc5Y4qIIip98AVhUr9LnbTpRM+3tpMDe1XEs0cZbk1DKqu+xJAWq5aWjomGzk9KzhJzNKlNJKxF9hiqKe0VGG3vWl9mb+6ajktmyPlJrWxhysy/s9Bh2ke9aBhK/wGq918gHBGTXBjXJUm4nXhYv2hueG1+YV0zfeFc34cYbh9a6Rm+avgsRzSl7x7N7C/w1BdKXiIXOTUhbigNtOeta0aMbXOapNONrmTqluz2Lq3PFeJeLlS0uJAeCehr3e+uYlidZWCZ9a8N+JUMa3XmKwxnivBzSjOnHmtodeFOInf5uKWB+RmmSIXAxyacilRyK+YVaUdmfR037pcnQY5FJEiZqrLMzDgGmxyuPWn9Ym9xQvc9NmVkmOOlSxyup70jzDccimC5DHgc16+Gi07s49tyxIxcZNVp/u1OrmVScGq9wyrnJFb1JTb91lSkmjI1aJnQbTjrXjfxJsZGU4bmvYdWbeqBHH515H8QUdlf94Pzr0sE6qd7nm1Yt7Hm3h+zki1MFmzk4r9AP2FL4W3iuKMnkg/yr4K0VCmpxFnBAbnmvtT9jW8Ft4/tF3AIx49+lVirzmd2H0a9Gfp5adZfpXyx8a4v+K3T/e/pX1Pa/K8o9q+YfjdH/xWkR9f8K9vCyjGlZs+Sqr/AGmHqzlpfvfhUdSTkq/pkCo6mOx7NXcG6VWuW2wSfSrJUtxg1UvsrBIDkHFM5WcfpU3/ABOn/wB6u/itwwFebaexTWnJBHNeiwXO6MEeletg33OWqne5JcWwU1FJ8qEUs1wWOaYz7k+tfVwa5Tl5lsRP941FL/qz9alZTzUUv3DniuKUkqiuS+hxnjT/AJBM3+6a+X72LfqUrf7R/nX1D41Uro85x2NfNc0X+lzHB+8R+tcuYRc4Ll1PQpSStcdZpsYVsW+zZlsZrNt0LEYU1fihLjPI/wBmvCUnTgl1PZpTi+pp2WcjbXUaJuadC3SuXsGETDPJrq9HlDSA4xj1rP20jrSvsen6ZcD7KgJq1Iu8ZHasTTpt0SAGt+HDRD1qlVbdmbKLWoQDaKtI/FQhdtND84rTmRsa1tchFp0ur/ZxvB5FZMlwYl64rFv9R2qRuH51nNpxHFc7sb994zdEPzVyepeM5nc8msq8vPNbGahihSQ72xXmVEzd0Ety3H4nZiMqatx69vXkcmsspAvKpn6CoGvUiJHlkH6V5tVaMx5IR1udbp180TZZ9ua0pdRidcGQfnXnz3FwwGxjTAt3IOZCPqa85U5PZFqcXszuZNXtrcMQwyKw9S8WIpIVq5e/lkVMeZk9+awJ7h93zMafI09UWdY3iqdzhTxVu08QXCnOTXFWV8BIAecd66CC8jVO1ehGlH7JsqcFuzutK8W3CRopJxXcaL4qLgb2rxKLVlifGQK27DXtoGGA/GolKdPobRoqex79p+tR3MgwwrpLVt7IRzXhXhjxAz3KKHzk9jXu/hRDdwxlgee9Jam0qMYLU6iyt3mt8gHim3Hm20JzkAVv2UK2sQAXOfSsbxvcCw0qSULhQpOcVLTW551Scl8JwOp+IYrG5cu4GeOaxdT+IsFvEQHXI968l8VeMprzVJYkckISeK5W81G4ueNzVi5wva5cYc8bvc7zxZ8SPOtisb87h3rk08WXF233zzWAulyXcmGYjPPNbOk+FpGkGGB/GrvHuQ6cepuabfSyyIZGJTvXTWvkyxZ4qvp3hNzFtznI9aW8sTpkRBYDHvXPUWl0YTnCD5blXVLtbdWCkdK57+1CzdaTULx5ptuCwJ60kNmGYY5rGjpLU5alzRtr9tmOeaWSbcO9T2+nBY8n0qP7OGPtX6JlKbp3R83joKTuU5HLHis/ULkshEK/OK3PsitVS6+z2alsAmvqH8NjwVQjzHJmzvrhzkkCtGw06WEgyOSKfNq4lYhExSLeM4wXA/GuDnnSukj0I0E0rEGtytFEfLUuf9muTRr64uiMMENdi99awjMro/tnNZl9r1tE7mGMHjsK41OpKV2jqp0EZ0aSWkoZ85FbtndtcqCOQOK523u5tUuwvkuAT/dNd/ouhJDbDeACea9OM+SOg8RBQimiKGIuo4pXtuenWtV7RIV46VXZNx57U/ayOC5lPB83Ss7Ubc7E9jXQSRCqF/EGj+lc9eo3CzOrD/GR+Hn2SgV1Y/eZrjdIYi4/Gu0tULKCc8ivjcU1zHoT1IyhyKHQ4q0U5pkyDyzUJt02o7nA4SvsZGrWP2gDIzXk3xL01YgGPQc17ZebViByK8U+LdwzDYoPzYFebmE5OhaTPTwyseavKij5aovM+8Y6VIYti9aYX2MMrx9K+Jikj6Sk1ylgdKD92lG3FLtFRddjY9FvLk+dtBPSoYZXV81DLcj7QB1GKtLKqrnAr6iFB+y3PNqvoSy3zoAPUVnXUskw6HFWRKsoJPUVHJMqe4qqbjskct0Y9xb7VJfv0ry/x/bx7T0r1XU3NyoCA8V5P8QIH2GvVpxl6EyqR7nA2CpFcHGOa+vf2VLjy/GuiZPJ2/zFfHFqjW9xlucnFfWf7M0xi8ZaGQf7v8xWkqaveTOmg1o/Jn61267nkPtXzT8dYtniu2f/AD0r6YtGxEWPRgMV87fH6HbrVs+Oa9KFGL1R8lU/3iF+7ODuW3yIfYUUkXzjOegFLTaS0R61V3kKjbXB96p6n+9eT8atjrVaZd7P+NSc6ODk+TUz/vV3Wm226IH2rhtRPlaocf3q7nS7j9yPoK9LCvUUvgZOtt+9FVmGyRx6GrK3OJQOoFVpvvOfU19VS+E8WfxDA4UfSq15MZSFCkim3EvlnngVRuPFlnYYjkK714PNeViavsndo9fBYb6xdGX44t5JtFkVUJOK+db/AEq6imkHlkAsTX1FH4l0/WI/LO0g8daw9Z8GWd2jTRoMNXkSx06j5Uj21lnIry0PCNHsHVPnBzWhLYpg+orurvwqtsDtX9K5y+01oSetTKhJe/ct4aNJXiYtpboko6V0VmnA2npWA1uyyfSr9v5ysmw5z1rnehvT0O70lnVB82fxrotPuyJDuORiuS0OzuZ1HJrrtL0SdnJcHGPShzj3OyWqNqBklXrTZ4lhXeOtTW+lvEnf8qZNbtjBzTUkzKxmXbl0OK5m/t2Zjx1rtTYgr0FUp9KDP0/SlNPl0KjLkdzhJbZ1PSpIYt3ykcV093o4ycKfyqm+m7UJwRgeleZUjLube0dTcwbpjaLiLj6VQdprlvnkwPrV3UtyHav8qy10HU9Sb9wGGfQVxOnNvct0E0XftC2aE+YDj3rm9a8fRWJILdK6eP4XazcriTeQfasnVfgRdXf+sRifpXfQoxjuzn9nGOxws/xEUucE8mpbbXV1UfWulg+AUrsB5T8cfdrqNI+B0tinETbv92ssRTg3ozNVZJ2OFhVkAPl5TtxUr6r9nU/u+RXol74AvbaERpAxC8Din6F8HdT1ucL9nbn1FYv91sepGEam7PLzqrTzbwCgPaug0a5a7IBUn8K9gj/Za1F3DtEQPpXUaF8A10dgZ06e1Spe2+IJVHQ+E878Hac8V3G4Qhc+lfTvgOUSQxoxwcYrko/A1tZqGiQDaOa1tDu/7OvEQHgGilFqRnGvOs7NHtUGnBbTcOrdK4X4rW12/hyeNVbG013GgaiLyCNmPCjmrPiFbbVbCW3ZBkrirrvTQ563PSu0j84dQlkttcvIzkEf41nyX1xESVJz9a9U+JXgFrfxLdvCpCkenvXnw8PXHn7NpP4VwKnF6tHXRk5002cjfeKb23mP3iB706y+Nn9iShbgYA9Sa6nWPAN1LYl4ImMh9q8m8U/B/WdRmOI3GfauyEKfY56mh7ToP7R+l3LxxhlEjcd67bT/ABPpnipctIpc18m6P8C9Ys7qOVhJhTnpXrPgzwZqmnSJgyYHtV1KVPl0JWGhUj7R7nrlzotupPlYwfaqq2aW33RW3oej3D2wWQMSR6Vu2/gl5kyQa4adGLkcNV2dmcYHLLjBpmz5q6TVNC/s7IIrDVBnpX3WWP2VJpHzuNUb+6yFYjjvVPUdISaPKdTWrtG7vSxQl24Nex7WR4qT5jz+70G/VyYicfWqy+DdVuGLNKcN2yOK9EuoZUyVHHaokd0Ubjg0nNy3O5T5Ekji4fh1NMMyyHn3Fa1j8PrO2jAkALDq1dGtwi9WxViO3WZPMDZFTYftmUrLQrSzA2gce1TXESKw8vpipzEidTSFVboelUhOo56Mz2XjFQTIcir8qDtVeReOadiWjPkj3Cql0n7o1oyLVa6T90fpXLX+A1ou0jH0v5bv8a7m3b/RwK4awXbdn612dm26Mc8V8fil7x6KTkWH+9Ub4xz0p561FKpZfeihdEzaSK2owoyL0ryf4nWy7c16veW7bUrzH4lWx2ZznArgxtP2idzooyR4ldL5c/tT5JQygetO1NP3w46VRmYrjivjqlO0rHtU43V0aEa8D3qVOoqvG1To25a4pHTZnWxQ+ScZzzV1Pu1ShJY89avA/L9a+vi/3Vjym/3jFVeDionXmp4E3RvxzVe5+UY7VjCbpO6FOkmr3Kd3drbrwoya8v8AHrtcA4XrXo95hyma47xjEiROSBXu4V+30Z51TDp9Tyc2LzyxgjGGzX0p+z3/AKD4h0okkEOuPzFfPFzfxxTxhcZ3V7T8H9Y2eI9KAPWRf5ini4KCUU9jtwkeWNj9itGl87Q7J853R5rw/wCP8W2/ib26/hXsvgyUzeD9KkPVof615N+0IgVIHPpXpYSVqB4GIX+0I8lILRQHng1PTLXD2UZ7in7hWcDsqLUG6VUuv9WfpVpmwKq3X+rP0q+YzRw+tf8AHzn3rttD/wCQbnvgVxOt/wDHwPrXbaF/yDce1dmHXvCafKy7Go8lzgZqmiFXJPOTVyJv3D1HIgVQfUV9jRXuo8OafMc54nQtbHbx9K+ffiLc363ZjiLqAeoNfSOrQiWA5rx7x1Zok+Sgzn0rycxTsrH1OTTcKhzvgn7bEkbSM/4mvVrbWjEqRuxyB0NcHpG7yUCqB+Fa1ykqzBiTnAr5GUanNufcY33qaOtllS8U4AOa5nXtHbeGA7VPpupGJgD/ADrSubhbtMe1d6qTjBXZ4ypJQTPMrjTnafHPWtvQ9BeZ84Nat1pYDl8Vc0i8W2cqcc1Kl7TczUTodGtBZhMgDFdvZalF5AUhVP0rhxd+aoxWvZo80YAJ9aJYdNblnVGWO4TjFUp7MZ3DnmmWVtKqjJNXooWZsHpWDh7PYoZa6I0wyAasHSDCeV4HtXQaOqIoXAroP7EW+TCjJaspV3blFy3PN7lSi7ViB/4CKy30W61GURiDAc44WvY7bwOisGlXityCw0rTojlF8wDiue5DbpnjOnfB0yuDIv5iuks/hkthsCop5/u13RuDMf3IA/CrlrI0S5lH6VEpNK4nipfDYw7PwlHZ4MiLj3FbVtoOlSoBIsefpVwN9s4JwKni0u3QZeTB+tY+1lLcEmJaaL4eV+Yo8j2H+Fag0vw6q/6uMfgP8Kqw2lspxg49aklit8fdIqvZ82pSRVOg6E1w7iKMoTxkD/CtzTbTQrQDbFEhHoBWQtsXAKRnZ2pRYSnpGag2Wxf13V7dFMduqlMcMBXNNI9xk7cj6VqS2BwA4KmtCDTo4oOg6VSKscDqtm8sROCMVyMam2uiSTwa9I1zYpKgDFcLf2480ketda2R10F1Ou8Na60K7QSR9a72KZbyz7ZIryfw4wSR9/4V6LpNxvgQLXDUTOqtZo5bxX4EttXK+cB97qKr6D8E9G8zzJCuevJrvLpSkRYpvPasRb68SYhIzj6VMXpY4nCdtBl54B0GJPs5SPA5z/kVjXnw48OsT8kf+fwrWuLyXzf3qEVXluQ2flNVfsefVjUOcuPh7oNupdVjyv5fyqOLwtpqn92kZ+i1uS+VMCkmQD1NSWtjbZXY+fxrnq3Ip1JxfK0ZcXhtVIKRrgegqWTSjEp4x+FdJa2hUjHIFTzWyyA8Cs6F+bU0xEFUieLeNYjESMfpXBFRk8CvXvHmj7t5x6mvKmi+Y1+gZdJey3PlK9LklYr7R6Co/KO6rXlU/wCz8Zr2Fc42ikULdSfzphi57VofZ6idNrms5CKhhHoKljXYgAqTyzTSdppDSCo5akqOWmtwZRuKpXGSw5NXZvvNVZ03MK0BkcaEYzRdfJATU8adOKLmHzYSPSuet8I1ucubjbefjXYabMJYEHpXH3NsVu/xrqdHQrGK+QxXxHu0PhNBelJJ8q59KcOlNcfL61NN2jc8+t8REU3rz3rzrx1Yp9nuGzkhfWvQpFbbgV5x42hmYS5J2Yp1IqpDcUPiR4pqPySnpVC4IYCrevMYrg1ST50ya+MxeG5JOSZ9bhkvZipMc1OkzY6VFHKnstTJKuO1eM4N9DU75vJSFQxAfHrVUyhX/wBYSv1rKkWS/uBIrkJgDFaMGnKkeXc19RGlzM8Clf2xbFxyAG470kz/ACZJzVV9iONhyKdI/wAn/wBeivBxjod8qKbuU7r5hXG+KJR5J3c/WuumlBBz1rk/EloZoz9KmhiJU3sR7BHm7SQtqMYMakB/SvYPhPLC2t27BACsy4OOnIrytdHb7aG54NemfDWFre8R/SYVvVr88011OihQSi2fsD8N5fO+HmhvnObf+przz9oaHdo0cmOQOv412HwZvPtPwr0BieRAB+prn/j9Dv8AChbHQmvoMFT5oanyeOn7OueD27FdPtsHHJz71OrEdzVe0y2nxZ6bjU9OtDlnZHR7T2lmLz6mo7hS0RpzdKa53RGsBHn3iRWWfIyOa7rwuhk0znniuP8AEUO6b8a7jwon/Es9Plr1MHU5XY3gv3bJ40/duOtRXGeOTir0SBozUM6DcK+rhWfIeJJe8Zt4m6E8Zrz7xrpQeIyFQa9Lu0Hlelch4ntjNbBVHFeJjpuVj3MvqezqJWOU8KacJSBsBx7Vu6lom7J24OKteFLZLMbpBS+KtXWEu8f3dtfP1D7mt+8pqxyc9mLSUknGKEvFzgHn61yWs+Kme4Khj1pNL1J5m+YncTSoX5tTlnS5aSZ2TOXXkk023VN54GabbNvt8+1RLLtc13nEblo44Fbmn3xt3zng9q5e1mOB7Vr2T+bIAapPUGtDtIL9nRMZBNbOm2732FyVJ5zXPWDIipurrNIuERAV61z1H2EjsvDumxwxAyIHb3rqoZYlYIkaoT3ArjdL1Q4UE11FjOjujdxXns0RvW+my3KZBJFUb7RNjHcoJrf0nVI4kUHFLezJcOMetSOxysOluh+UY+lWV012GTk10EduoNWEgTb0pXBROajt3U8cVOtszjkZrZSwBPSrEdiMdKNDaxmwWLYGK0IdOLjkZqeHajY9K04GXHFMfKU7e0CALtHFWJbcKvCj8KtLEGbI71JJD8tJInmRz90yIDuQEiue1LUXTIUkD2rp9T2K7g8cVyOqtGGNCGzndUvGds88isCeYs/IzXR3SxOp9qx5ooi3atVsdcNhmnkuxxxXYaM0qkAOcVykDrbsMd66bRrwZHvQy0daN/kjLE/Ws+V/m44q5HcCWMd6pS/erzqlL3nIiewG2F38uOT3p48P714Ap9oxWQYrXtt7KKy9p7M82a1Ob/sHZONwBTuK0LXSIkbiJfyrTmiKPk9KaJwo7VrCamrmtOPuj4LNcgBQtJd2KqTtUCljvdrg9cUs94HJ9KptHPUTPN/HFmSknHY143JbhGOQOte6eMpVaNx3INeL6mgQnHGTXuYCry6HhYhamVIgY8CiTKpwKsWyea54zT7iWJeDjivroV/cPIqGerN0NP3qo5ANTRzQ57VHdtGkW/jBrGM3Ju5zx3K0zbx8oqFFKvyM1EmqxJIQeKuC6heMOCOau5qLMB5fCiqTRM/I4qwl/GzY4qRpUHTvRc0gjMkt2z61EIdh6da0XcZ9KiaVO9FyrEEf+6KbfJujTaMVM9zEpqreXibE2nvWVX4QkYN8gilyQAc1saTMHiAHWsPUZfNl49a1NDQ8E18ril7x6tD4TXXpSx4YrnkUDpQmVIrJa02jjn/EK8+Vc7eK43xPFuWTcMjHOa7WRdzGuX8Tw/uJf92uSc3TiH2j578SNH/arrtAH0rKZ08whQMYNaniW3P9sP6ZNZhgIkP0r5LFV3Uk0fQYd2gUNu1qnj6D2pp60+NeK44vU1iz0OHTo4oxsUIMUya23Lg9KdJM6YC5wBVWa4k9DXtuvrocFO3tQW3htwQxAJ5qKZAy4V8VXu7aW8cNkrjioDaOg5kNXQxFSUtVodMm7kd1C64wxNY+pRSMh5rfjwmdxzmqGpuvlnpiu6rLT3kQ2zhrmGVJwQSOa6fwTLcC4A8w7POFYepN3XqDWr4SeRLV5MdJhWNOCXvlUm+ST80frP8AAWUy/CXRDuz+5H8zS/HJfM8JybuQBxWN+zNfNefCDSmbtEP61vfGxN3hCQ+39a+ioVueCij5nM1+/bXZHzbps8j2wVmJCscVe3GqOlr+4P8AvGrtdFSHK7MdJe4gLUjMcMM8UtIPmas0jU4nxY7o+VJHNdZ4KuXl03DNkYrnfFsIYEmtrwIxbTzXRQqKMrHZSX7tnRlj5RwajOGA3cmrKRboXz1qGT5U6V9PTrLk2PJn8RXkYOCG5FYOuxBl2qMAdq1p5ShPtVGRPtGa46kVWT8j1MLNUzGtocREVzniSxlYOOfLx0rtoLf98FA780uv6Yi2ZOBnFfK4lOnM+nw9fm3PnTV7ARXJYLzmn6LDLLcjGcA10us6WJbtxjvWn4Y8OfPkr3pU6vNoehOfPGxZtrd0tx16U0xBQSRzXW3OleTbjjpXOaknkge9exTXunkVF7xWjl2NxxzWnZ3Ww5z2rn5JSrGpFvigHNedU+I6Xb2Z3On3zuwBbIrr9GuCrgg9q8w0i+LOOa7vR7k7kPtWDZgjvrGbcM55FbVnqMqSoA5ArkLG7KqK04Lz94OaykjQ7qy1SRiPnOa37W/ZgPnrz6yvTu61vWd8cDmoKR29tcknlqsNcMuMGufsLwsRzWpv3LmplsWjRju93cVcieVxw1YdsjK2TWxaXIRcGsEzoLENv83I+Y1p21urAAjrWelyuetW4r5cjmncympW0NJYkUcDkVXubhbcEuRiqkmqojvk9K5zX9aM6EI1c8ZO5yqFnqV/FmvQQs+zAfHWuEbWGu5DyTRrjvMpZicmq2jW6sxJNd0djXyHSSu6EDOTWXdW10pLfNiu3stNjeQZxitW70W2e2PyjOK2uRG9zyuKeTzAGJrqtGuFwM9aq6no6wzZQUmnQskyD0qjup7ancaVLvYjPGKt3cIRcgVR0eEoUJHWtu+h224NctQUtyvp+zIyPmrctmVQMAAVydvc7Jtua17W8O3k15tQjRmlduGTgCqLxpgmka73OBUckpbIqYvQ6IL3Rq43j0pLhwp4qES5bNVbm4O40rnHVSOc8VOCDn0rxbxTqYtrsoFAFeteKLnaHb0Ga+a/iT41httXK8Dn1r1cFUmnyo8rEUuaNzcstddbxR/AT0qPVdSNyCIF2P3NcPZ+MYfMRvetiTxJBGoZACTzX21GnJRUj5idB825atri8gkzKxKe9WbrXg8flbc44rnp/FgkyNvFZ934jihQtgZ+taublo0aPDaXNiRy8hZeCaWW9kii2LKQR2rjx4pmuJMRKTmt/RdKudQxcy5AbtV2J/hk0F9dpLnczitaHV7pk+WMnFbWnadbwxjeBmp3ijU/ukGPpUKHPoUqiloc+2qXbHmE8ds1Gz3l5yuYtv610flcfcH5VBP8hHygfhWluQuxz5sb3P8ArDUctjdIBliea6DePSlZ0YHI6U/bKfumU1ocPfrNFLyTW3oVxIyBSxxUGubWk49am0VMYr5rHLU9LD/CdFF8w5oPyk4pYelI33mrzY/CcNX4yFnO881y/ih3W1n2nnbXTFvnNc14ij3xOPUVnUXumX2zwrxNFtuC5Hzk9a5eaV8/KTzXYeN08iU1xqYYAmvjMWlz3PpMK/dIRE6nk1IJQg5qxI6t0xVWSEucgZrhT5tzusd8lxL5YLbc49KgmvNvXFZRv5X2gZwVFWobdrhRnNfVKMb7Hhxf70vWjrcxlueDioLu3Rj1b86nht/saFf73NQXD8mijOkpux3PcpGFEJ5P/AjWdqKr5Zxn86vzZY4FUr6FmSumtX933UJs5qZFZpeCxAzWr4ZmK2pjOFQyAniqbWZUzE/3an0NtkYPowrzlWqOWi0NKPwS9Ufp1+yRePcfCuKJ8FIQqpgexrvPiygu/DV7G/3Y1G3FeZfscTeb8NXXPQp/I16b8UP+QDqX+4K+gwrlZXR81mf8aXoj5m01v9DB7mRh+tXKp6b/AMeCf9dXq5XpT3HT+FeiCnhApzTB1qU9KzBnI+LG6+laPgN/3JTsazPFvep/Ak3H0qV/ER6uGX7t3O5aXY20dDVaVyxIqOSY+cPeo2fcxNfVUPhPOmlzg9pHKPmz+dRvaLDGWQHmpQ/FJJcKy7cjIrWKWpo+hmI4im3Hrmr12p1K3IOCmMcVm3gKkkUtlftCu05IzXg42KPXwz0OM1fRPJvMhSRmr2niOzUFVOa7gaVFqUW7AZq5fX7H+zZ0VV3AjNeLh1+8Z7CehNc3wuLY5HOK4nVLhpZCDwB0rcGp7ISCprntQuRcSHAwRXrENIx53KscUQMrt+9zj2qR03PUiW+5aj2PtvdRnLY09MmgicYyPxrsNM1FVVAh5rgIotjjmtzTZvKkBzXPPCyp7sm56Xpt+zgAkVsJcHA5Ga4nSr7AFbkN9uIGa5VvYqO501rfujdRXRadeFymSOtcEl5tbrWxp+qbCnPQ1NRHQj0+wm2sMGtQXzrjkVwlnrwyPmq+deGBzXBO9y1a52qai/GSPyqRdTGOSK4wa8HH3qPt7OeDUWOjQ7uHVY84LVK+sRIOGx+NcbDKdoO7mo7m72j73T3qQex0t9rYycMMVz+q6ykMRYMM+9c9faq/mugY4BxWLq0001uSCelEFqckXqVde8cOs7puTA9ql8PeL95yzLXlfieaSK/dWYg4qnZ+ITYpkv0r0IrQ642PpfSPEkLkbm7+tdDJr1k1v945x618iTfF3+yCy789+tUpP2hBu2eZWbdToZOGp9QaprsTSYjI/HmqllqQaYHcOvpXzjafGUX7Z39Peuk0z4lqwB8z9aOap2JUJdGfT2ma1HsG9hgcir154hWWHaGUivnSy+Jytx5mMe9Xx8UIlTmUfnXDPmlJ3K5GeutqgWcnIq/a66FGCOK8If4q26S5MgPbrXR6H8QodRZAMHNQ4gqR7EmqRSj5Qd/bmrEdwXXnFclpeoi4VGAxW5Dc/LUWNlHlVi5LNsPBrLubwbjmpJbjDgE8Vl6jcxoT8w4oscdU57xXdhoZADglSBXzz4i+Gja7fma5mBJP8BIr2bxZqsahxuAGK8tvvEFrZyktdg89N9e9l8OfRRbPDxUnYraf8HdOSIGR3yP9s1bvvAGl2cX7t3JA7uTWbffEK2hjws2cehpmneMLbUnw8p/OvsoYaooc1meJH4jMv/CUsrlbYr+IzVOL4ZapqL43Lj/dNdTqHiew01Nyvk/WsiL4y2lo5RTyOKyhWnRbSj953ytyoS3+Hp8PL5lzLGMeoqw+qRwhUgmjOPQcVyfi/wAbT+JomWGVk3e9cto2m6kk4LTs6Zzya7I15VN0edVPZLO/kaPdK649uKfJr1rE2C2PxrAgWWLTsFsnFcfqbXLznaWUVU6d1oYU9z1GDW7aZsK//j1WWdXAYZP415Voz3MU4LE4rvbG8LxAE5IrD2Mu51o03eo5GLGolffT26ZqXScFch7GDq42sat6BKXkUHGMVU1n75qTRn2Mhr5jGv3j0KPwnYFFSEMvWqz5ZCe9SCXdAPpTY1DI+a4Kc3D3kcNX4yq+UBPesHWVDRSMeSozXSTpwaw9SQKj56Y5qq0J1o3ehh9o8J8dPvlbcp5rj4tgUDa2T716F49mgikPy1wJvIVP3etfF4uKjJpbn02F0iQLb+oNRyXYhHbirskqsuBjNYmohmzjpXDSbb1PRTO6S2RAAQMgCrcOE6Vni783J9OKlS45Ga9pyd9zzHFb2Ls7lsfSq7xbyeSKer7xmjd7it4ziumoJlZrcRHIOc1UvHKqeBWhOfu1nX33DWvtkBg3N2qsUZcBuMik05FwVQ52nPNV9QmWFiWGRmqmkaiZZZQgxiuRTk5trY7MMr3R+k/7Dl9LceCriB0QIuz5geelez/EWIXGh3isSAy183/sG6pcPZy27k7GXJGfRa+lPHv/ACCLr/dr6PBttany+Ya1/U+XbFfLee3H3ImLA9zk1bqrZf8AH/e/X+tWq9OW5C2AdakLc1GOtSP96oKOX8VW4eNySelUvAlwWcqQAM4rS8TfNG49qw/BbGKY4/vVk5RjUV2enQ+BnoFxEEIYEkmoWfyl3PgCpC/mgVVv7Ce6i2qSK+ooVKfJuedP4yneeIba0OC4zWc3iywyWEjFz1GOKin+H0185LyYBqm3gG3s5CHkBI69K1jKLvys6orQvt4mt7gAdvpV+xaG8gG0kZNcvd6ba2a4VgcVp+G5lVEUHA3GvNxKPRpHa2Di2jxkkH1qjq72srfvMEkdTWjFbrNANvJxWXf6DJcZPpXi2UXdHowbOT1aWzhDbAD+FcnM6XDPtATHpXU6l4blWQ7icVhahpwsFGOrV0U9TZmO3ytUqv8AIaik+8aljXcprs+FXRCEVd79TWpYwneMEnNUoovnNa9iuxwa5asm+pnNG7pcLKtbMO9WBxWdpspCjjpWqJSwxjrXmSZzwb5yTzjmp49ReIcAGqlFYNs9A1LbWpVYDA/OtOLVZJcZArnbe3bcOK17a2bA9alrQI7o37a62kHdmte3vm28KKwrazkyMg1sW0W1RntWLO9I1lvnVBVG+vyueahuLnYuM9Kp+TJeNkZqkhu1iS3h+1ybmJGeavXVoqQbeTT7OxMMSbhyBVqaLzVxXYoxtscaqwR4z468PXE17LPEuUIGK8u1e0vIt4aNvwr6pufDkl9FwuUNUz8LLa7iLSxjn2rRWF7VdD4m1q0ndjuSRyf9k1zkHhm6uJS+xwPpX3PdfB3R8PviUv8A7tc7q/ws0+0gYwRLnHYVNzpVeFrHyjbaRcWZAJZB7Vu2d9LbIBuYmvQ9b8JfZpHzFnHTiuNurErOVEZ/Khmbd9iFdbuVP7vBPucUy51bU2X5FBz/ALVb+keD5dVlRVQoRz0r1Hw38FPtkaGQnn2rmklc0T9mrs8S0uHVLy6TcpOT0BzX0R8KfAN5dwxzThkA5rrvD3wHtrR45BgsD6V6vHpcfh3RxDAF3gY+WoaXQwliYz0RzqL/AGUBAiKR6nrV21vmYfdAqg1tNMXmkPAqSFglcFZW2BN8upZu7lgj7cZxxXL6lLIykyMUIFbUtzsY1y/iC+Ls4HArKhrLU4arPL/H+qSQrIqMTlSK8Du9Kvb6Qs1zMBmvffE1gLkkvXOQaFb3KEAAZr7jAxShdOx4mJu3Y810bwgl8224upFX8K7Gz8G2Fso8u6Yvj2rfsfh1cXsuYWwD6Vs2XwomVstOcn6V7Kxns1ZzOJRXY4LU/CqzqcS7x9a4yfwIPtspAYnd6V9CJ8OPJT5ps4+lSW3g21ifDYcjqaSxVOptqEnJbHgcHhu7tF/dW+/6itCxsdTaVEMGz6Zr6ATw9YwpyinFRHSLGKQsEUVarRM259jzWy0W7aDDqTkVTvNClSbAhzkeleuFbVFwFFU53tFf5lBP0oeJtsON+qPLotElznySPwq/aaXcRZAT8675rqxXrGPypDd2jfcUADrU/W5djWyOPisLledgqwLGZl+ZcCuoN5bxjoKgub+3ZeAKft3U0aKSTON1HSg4+YkVTt4BbOACTz3rf1W8iw2CK56O4EtwFHrXy+N+I9GMUoHTQrutgc9BSxsVBHrRb/8AHp+FEa7mrhgm1ZHi1f4gsrcVhakxZHGOoroJE+U1hainyuaqjTnOpaUtDH7R4v8AEC03hztGa82eMN1UDFerfEBioche1eTNcM0r8da+azWhGlWvFn02HSsrgzhP4qqyusgIJqObfg/3apuzqfWvNoxje8j1oqJ2jsYpcbTg81dt4i+ATinyxIxRsDO0VGzFOldmKfI9Dyo6ovJF5IIznNOx7VXtHZ1OcnFWKwpVV1KcVYinzgf3azr77hrRn7VnX3+rPrXsUXTe6OSba2OduEjdyJRkGs3TLiK01KSJY87s4OelWNYZkePb/f5rOtPl1J2IweaLUedu56WDd07n3r+wteCHVfs2c70J/wDHa+pvHjbrWW3x99evpXxf+wtqLN43t0JyNjD/AMdr7T8Zp5rnv8texh+T7LPmMw/inzMtp9m1K9XOe/60tT6guzWb0f561BXsJX3M0C5zQZeelFR/xUOKBmN4jQvESDjiuM0DWvslw6sh4PrXb66u6Ajpwa850zTmTUiN28FulXGnRbvJanXRk0mkdO/xLis7kQtbk++a0U8dyzIPKtWcHpzXNX2iutyG+xvJ05wKvrjR4RI4xxnB7V6VJ0lokW4rctXXiPUrjoDbism91W6KnfLvfufWuV8WeP3wUgXkegrzm98SaxMzurFUJ9K9KlKkk7Il1I09z1SXVJN/zEv+NaWm62tqgydhz0rx7SLnVbyQbpOvXiuogtLxVAdiWNYVoxqbI6qVeJ7r4a8WQykKzD867MX1vcRbldeB0r500qW4tmB3EYrrtN16eJcs52CvDxGDk9YnpQqp6I7nXZY9hwwX3rzvWnjeQbpgT6VY8Q+PrK0tCJJBnHrXkmp/ESDUb9Ft3zg84NcsaNSnuenG3KdlcukL4DA1PC6KgYNvJ7elYlpfRXcIZj1960InRVG05/GtlJ7HBKT5tDVt/nYdq1bVxEwOM1j2svArWt3G8ZoaTKv3Ol0uZXAATFbZUeXkL81YujsvFdEm1kA4rnqQjyvQEluVWiKx7qjgcvIBtPWteSJfJP0qvZxKJhx3rgsjQ0dNszMwGzFdFa6J8oOenPSq+myp2HNbMVwVxgVEkibtE8dujDldmKz7/UUsicDfipNb1Ewr8gI4rBtraTUnOcnNYqKOyjNtalrT5pdYudoiMak9a7TTdC+xxh3O/wDCptC0W3so42YDOBmtPUr+CGPapHFOyFXbj1MS6YeYcLtFNhTc1U7rV4ld+agi12JG6iutbHNZHU2syxQhCRwa0ItRi8vYVBzXIpqqTHcGwKuwXav/ABVQ7I07ixjuIyyisS80oOpXZnNa8U0mw7DkU6FHd+RWLDlRwWpeB1uY3LRb89OOlcmvwn+0XmfJwM+lfQmn2iMCHUHPtWxbaXaKA2xc/Si5av0Z5J4Y+E0NqA7RgYHpXcW+hW+nQhVg6d66yVkSIBABWVfO7A7cVi2TKUmrNmXJcvbJ+7XYc4zUDSzXAzJJkelJO0ik7+mage+RBjIqTnUUnoVrpn3FQcJ3quW2VYklWU8YJqJ04rkrU29UdSb5SnPlgT1rn9WhCxlyMGuldQhye1cn4r1ELC4HFZ0KUuY4KrZ5P4z8Q/ZJnVYy2PeuIHjYQthIyDnrmuo8QRR3kr7yOa4270a2VshunvX2+D5YU7S3POmr7nceFfHFwSCH211p8YMF3ck/WvHrG4jsen861J/EkcUOAcnHrXRKjCp0Fyo7278copPmSbfqazj8QbVG4nB9s15Jrd9cakxEZYZrLt/Dmo5ErO2G571VOgqV9CJabI99s/GEN+QPMA/Grz6ijjCyA5ryHQNLukIG87q73R/CF3dhJzPsU9jms6mhKZ0UXmStwcipJoQozIMmlXSG0+Nd06kj61DLcLsO5wxrGEncuKvuQSpFtLbayLm+2PhEIHetctG0R5Fc7qt3FaZBIy3Nb3Y3FEVzrSxDk4P1rKv/ABIqDr+tYuo3D3EjBW+XNUZ9NeZRlzVKTuTJIs3fisu+0ISPrV7Rb77RcgkVgfYEiIywzWpowWK4GDmvBxT946Y/AekWvz2oNEbbX6dKbpzbrRKnVOTWcFyxujxKi/eiSS7l6Vj37BVdiN2K2XTmsq/i+V/cVpZKN+plU0keV+PYklhdtuOK8UurkQ3DgLxmvdPHkO22f+LivAtRXbdSD3r5XGxU5Xke3hZPS4x7xWP/ANeoGZGOc4qKS2Kr6VWkVl71w04wTPZk7Ho43Ko3MOBilV42PLCqcdyksOXOCaYluJnGH4rbF1aSeqPLoScqlnsbUbqg+U59xUglDHoagsLMW8J3HeSaLj5TwK5YzpWuonXLcfO/yiqF7koafG5djkdKjuvuVvHERWyM3FPc567i/e5JGAc1jlgdQPzABuBW1eOkbEvwDXPy26TXYKtjmqpwU5XvuaU1ybH2D+xOq6d48skZ1d5EYjB9q+5PFS7WJ7FTXwD+yGxtPiPpbbyR5bDGfYV9+eLH2rGfVa+nwVCKtZnjZhCPK5W1Pm/WEEWuXme/+NVRirfihfJ1+Qf3jVTbXq1Kipy5Wzy8PJyhdgMEgetI8IR8ZFPC81BMjeZ1rL28Texn63FuhOCMYNeXHWI7PWyseS6nvXqGrRM0R5J4rzjSbC0u/Fbq6kjI7VdPEU+e0j0aDSjsV9b+K15YqfJt1cIOcpXn+p/FC71hivlSAseeOK+h0+HukX1pKXRTx6VDa/Cbw4oDFVz9BX09GVBxvYipJrZHg2hWcupOHlQ8+orq9R8J20OnRykDJGcV6jdeE9I0hf3Ma8egrktft/tRMcPCDoKcpQfwGCSqbo4nRPD7TXGII2P0FdkngzUWjEqxHZjoRzWl4Otv7IcSSqpA55rtrjxejnbGIwuMYzWd2axglseYSeH9QQ4ED5+lRzaJqqWzgRNz7V6QfEIzk+V+dU9R8Xw26YbyuR61nUqcq1L55Q2Z4PrXg3VdSnKuj4Psas+GfhA9oZZpkKH/AG+9eg3fjy3t5mOI/wA6oap8UbZoUTKDPpVcsakbpHXTr1NmzFudIisBsGeKdbRDHy9aoS+IF1SbK8g1pQsEjBPevIqUnCV+h205c8tTRtIWwORWksTKoOcVlWtx0rTjl3LXPKahudiijZ0u88pgDXT2twZACK4m0fa4rpNPuMMi+tc08TTkuVbhyo6CW72wHrVK21FUl5z1qzJFutia524lMUprmCyPRNF1KFnHDV2VncW7xg7GryHw/qJ85ATXrvhyJbmAHg8VE9i0kVtVtEuVO0Y+tUbJPsLZIFdFcWeQcVkXGnSschSaxTEqkVtoSSeKUhXBYjHvWBqnjSHLAsx/GsvxH4fv1icxBiTXmep+H/ETzHZE5H41VjOVqj1mdpfeM7dpX+cj8apL4vhZuJD+dcWfh9r9wokaNwW5PWp7b4b61nlHq/Zz/mO5U6dj0Kx8XwrCCZgOfWta18c2ykAyj8687j+GertAM7wT71GPhrrG7jf+dT7Kp/MHJT7nrkHxHtrdNgkyTz1qVPiLFnImUD615XbfC7W5Rn5+PerD/CvXgvHmfnT9nLuaqjB9T1SL4oxqcCXJ9jVyL4mswBEvH1rxiP4aeIbdjxI2akk8IeILZeUk/Wj2cu4ewh/MeyTfFDYgzL+tNj+KMUjAFyfxrwm+0LX5RgJJkfWsmXTfEFs33ZOPrWMlylulStY+lR47guRtZuPrUA1qK7k+R8fjXzml1r8QwEkyPY1raP4p1W3nRZkkH4GuGc5LZnnVKF9mfSNkg2h/NUgds81cGHBwa838MaxNdmPJbJr0DTkklAJzU+0ly6swtKmuVskuIf3LntivN/GcyRRuvOa9J1CX7NaSE9lryXxRI1++VrtwbvPU4KsmeSeJPtbTExAkVnabpdzfP8ytH/v13GovDZo5kUEgV55rXjl7dSIVCfSvroxVrnNurdTqY/CsUSAyTJupNN8GJd3W13UgnrXnUHiy9v3/ANcyfjXr3ww+0a3buWBynGcelaqdtjglSrp3voTXvgmy0i3DsVf2Fcjq8TbSLdQEHQeler3fhu5vGIOcCsseFo7aYmQAjNbRm3uXTk5aM868PvcxTjzIztz2FdZL4jltF8tIpSB3HSuhFjYomFVQRVaeW2hynlgkd8UNJ7mtjnTrdxeHBSUZ9aiurieHgFtpGea2ZbmGI5CAVVuJYbyYbiBxjFZOEN27FKShuYja28KFWLVzWuaq80yEEkYrtr3QoJoiVZc49a5m78KvNKNhB/Gp9lD+Zj9rE5l9UCDJzWdqXiRwg2ZzXaN4BnuE6j86LH4VyTXGJMYpqKj8MrhGSqOyPMF1q7uLgABsZrsvDDSvcpvz0r1TTvg/psNuHmZAevOKr3XhvTNKmBgdSwOMcV5eJhHcJ80Foy7pETPar2wKvrEVB6VXtGVIQF6VdjUNCSeorx+eXNY89r3rsieA4rLvYjtPStd/u1mXn3TXoU9Y6nNU+I8x8eW7PavgjpXzpr9wLG/cMCcmvpLxv81q/wBK+a/Glvuu3Ppmvn8ZTi2ezhdkZ02phxwc4rPmvZHOQpNVYmCsec1ehuCq/cz+FecoKn0PV5r7nqE2l252HJHyjoKLa0hicAMQPpW8mmwrEAWGQMU1NOgU/eFepXyapUd7HnTxmGp6xepRdWwAhyPemGFmPOPzrTmtrdCMkfhVdkt170o5JWsrI53mFJ63KUtuYuwOapXX3MVrSvaqRuaqc32Jz1Bo/sSr2F/aFLucveWySnEpIQHjaM1RXTYGlBQsTn0rp7qG3VMxgOT2qgpCS/cHFdtLKJRtzbmU8xivhZ7b+y3Mlv8AEfTF3EEIx54HavvPxd4s0yUQItygKr82SPSvzJ8LeLbjwxex31oCk6jAIPrT/F3xo8XajqgSCV8H3r2aWWzjszycRjJVFZs+q/GXiTT5vEQZLhCFOTyOKot4o01Vz56fnXxRHr3iy+1KeSedwMZPNXhq+uIvzXL/AJ1pUwMr+8zOhUtDc+wZfHGkQnm5HFUrj4iaQr5+0rj618d3mu6rtfNyx/GshNYvZRg3b80LBxW6Oj2q7n2Hq3xO0Xy3AuhwK880r4m6T/bz3Ecy+XmvnG9lu5Sc3bVjm4axJKzNn61008BTl7zVjanjvZKx9o3Hxs06zgkUTgbhXPz/ALQGkWgJN224f7NfIlzrc0wx5zGqKtczMcynHau6OHUFZMqWYp9D6n1T9pKxlJEUzP8Aga5a+/aHtYmLLK/mDqAp4r5+uITEM+YcmiGMOAW5z+tdFOmoX6mEsat0j2i+/agmSMrF5hP41zzftFa3c3BaEuFPbJrg4bO0YfOozUr/AGa3TEaAgVz1adaXwaE/Xmdhe/tA+JdmYy3/AH1VBfjhr98ha4kYEcfezXJG8R2xtGKkRbdkJIANcEqFZ/GyJYqUtDoG+JWp3j8yv+danh/Wr7VboCWQkA8ZNcMJoEb5SK6Xwnfr9tG0966KaqU1udmGqSb1PfPDNoIbZGc8kV0C3YyBzgdK5/w/cb7KPntWuuODROXMtz6aiupsWkwYjBrXtWLEVz1mdpFbFncbXHPavOq04vc7kaSXAifnjFbukXIe4iA7muaH7xia0LO5+zTI2cYNeZKjCLuhnpsMRltSF5OK5TVbGaK4JIGM+tdX4VuFvIOTzUHiKwO84HFIpo5vS5lhnHJHNezeCrxXgAyeleMJbmGYGvR/B9+IUQZrOfwsl3senRKpI3961bLS4bgD5Qc+tc5Deebjnitqw1IQKMtjFcUW+pzOlKW5pvoluR88amqk9jp9oM/ZkNOGrhmPPNUb27EpNdcYpoj6qm72KN/NGXfyrdAnbmsebUZIWb9wi4960pm3A1nXUG4mpuzv9mrEZ1dtu5owPxqxY61byNh1XP1rGvoXEZC5rmLpLyCUldwoIcbHs2m6rZoFU7QSa6eyu7CVBkIa+a31y+sXwxOevWr+n/EW6t2AdmwPet1iIrSxPs59z6LlexYjZEpHeq9xbafMhDRLn6V5BafFBkTqST71ZX4oOx/+vVfWY9g9nPud1qOj6dEgZYVyxx0rEufDdlNyYEwaw2+IpuVwQTt5pI/F81y21VOK8ypNyk2hpuOjNE+GNK3Y8ld/0pV+Gmi3jbmRUJ9FqxpXm30qZUjIzXTWliyLXK9S1JnOQeA7LTSGtyCV6cYrcs7OO2i+bg/nVmeFtv0prskEGXPNDWhLV1dnM+IAHhlA+5t5rzHVITu+QcV6BrurxMzx5GG4rzvxB4gsNMlw8qgiu3B/Ejz6sVc5rVfDj6j95Rg1iyfB+xvD8zkZ/wBkVd1j4l6ZYrkSrx71yOr/AB9sEBEUi59jX2dNXjqcV1HU6BfgnYwnKTAfgK9d8KeHtL8JaIUR0E5XjkV88WHxcl1Q5jYnPvW0viS9mUFp2APvW3IjnqYmdrHsh8QRwpKruuTnGDmuR1LWGuHcbu/rXK2momVcyT8+9Z954gisLiQvICgNQ9Gkjmou7bZ0quWckE0y5fZl2rj7j4lWSfKjDIrNvviHLcQlYYy4PQiutRVrnTc3td1tLKEvuAA96851L4oWltdFDc7CO1cl478R67dwyLbQyHNeNT+BPG3iS4edIpQmcVzwqunLSNyHHn0ufR8fxajYYF4m33YCrtl8U1UkLOsmfRs188aR8CvETyB76WWNO4xXf6F8K5NNQ+XMzknnI6V1xqOf2BxpRW7PXB8UbvZ+75H1pLL4tX/muHV1AHXmuf0bQhZ7Fl5A9a6i0s9NXAcKCatU3NaxsW6lOj71iWb4oXt3GULyAH2NUbXWri5vQ4kcn3rooNI0t48jbUY061SYeWADXlYulFI64VqVWOqOo8PXJuIEDZzXQbSkXPSsbQYVSMdOlbcj7oyBXzMklM8+q4c1okZbcKzL5dqOewrS+6lZ17jY2emK9CnKnynnVPiPOfGH72B8DPFfPnjCzZrpxjgmvo/xOsf2d/pXhni3Z9ofgHmvDxsoWdj3MIrpHnf9l28PKkn8KkSIr9xQa21sFcZxUMlslv1r551G9z2fZo7aW4OH3yhDk8e1QJON3/HwKbeoWlbg8iqKRfPX7NKcEfmTppmyuq2tsu2WQO56c1FLrFq4+Xn8azJrP7QQcdKEsAvateSNrnO4lqW+hl6oePemC4t2P3T+dLHYqVOe1V5YVifiuWbtsHKWnljhTcIzzWTc3LM+ViJX2q9O+6FcdjVCTdmvOlN87GqcrXuKL5/LA27DkdagudSuG1JGUAoO+OBSnLZHPNNEJY9K7Kc2XFpbjorubdcOzqMrwMdaja4nlU9RmnNDtGaieYQqelKclzXZFVq14mZfK/JZ6yxNFEvPH41c1C535wax3bzTg1KxVOnucMKknLVjbnUUyQvJqhLLHKfnjIz71fNgrjPGRVS4tFC/fHHvV0q1OtUVnoevScVHUzplt1P3T+dVXlJY7GAFWJrNAxO8fnUJmt0OMgkVpiuSk0oyG3fZCR2ck5yz4HvRJDLCSigug6H1pwulYYWqVzqDLKV7CvQw0qUIXb3HBSk7NEkkrqDuJAFMS92/KeahebzR3qJhmSpq14/ZNVBdS5JcIFyo5qCS4eQHAOBTT0oTA/GvJq+1raQZSikJBl3GTiui8NuIr2MKwOTWCCFOQau6Tdi3ukbpzUKnyx/ePU7KFSKlqj6Y8Ky7rKPntXTowC9q8/8AAWqrd2sag5bFdwsoU9c1w8sVO8T6mjVTWhowuF74q7by/vBg1jRzcdasx3ew7q1aUtzs5jp7eZFT5nANK8wZxtYGsWC6Dnk1d3DyiwPIFc9SiuV2C8nseo+BLzICBgTXdahYedbFmH8NeH+Fdaks7tecc17bo1//AGrapk54rzZ05I0jzdTir+0dH+6RWlodybcplsVf8RWJiBK1gW0pib5u1cr5+psnA9T0zVYZMASDOK1XvvlG1s15lpuqrE45rp7XWFkUc0/ZJDlNo6W2vGZ8cmr5kLLyDWXpm1yDnk810ENsGjBq0rHO60rma8qqcE/MKhZ0PcVqyaXvcnHWhNELZOKiUbGqkzClZMnkH8KzbxV/hUGuvl8PnZnbWTe6KydARXO5tMTbOIvrNbmXLps4qhNoltjIYA/WupvNDnnk+RTVc+Db+4PyI35V3KEeVM0UNNzk2s47Zh82c1bt7ZXxxmug/wCFZalclSY2GPY1LH8N9TtwPlb9a5ZNIOTzKWn2CNJypxXWaTYW8QBKjNUNN8G39tKS6tg11mneHJkUbwRiueSTMbak1vfJCQqIBjvWhDqhKEDk0R6Kqn3xQtj5JPAGKz5UMp3+u/ZwSx2AetcrqviR5gQjZFXvEjqocZ5rjbhtsuP71ZTjLoVKUVHUbfSrcwylpcPivmH4r6pcPq7w285dwegr6T8SOmm6PcTsQCsZIr5J8Tap9v8AEMko5DE8114NT5jwsTXS2Zx2tW1/eRlDK/mY6ZNczY+HJmuAZ5WAz3Jr0trYS3JPqDVb/hDJ9SlC2+cn0r7vDW5PePGliL9TpPAOlafFGga4TI9Sa7q7s7dYsR3CnjjFcv4a+FOr2iB9rY/GuoPg3UlGGR+PaupKmT7SL3OfuUliY7Jqmh0E60iI03zkc9a128H3nOUb8q6XQ/DbWyxswwcVnKEHqhwkl8JhaN8Eba7YPLchPqTXV2Pw60vSH8glJQv8frW7DMbZMCpEH2g7yetaLaxqps5678Jaf5o22iyJ9BWhZaFp9hDtWzQDqRtFbMcKrRcWPnAkNgYrmqQUNUOS59GYl6mnOhQ2QIPcYFc9eeGbS5cGGPyvUE9a6DULQQkkuOKw7rUktBuEi4HWsbvuNU0upk3/AISWJCV5PtXJ3+jTJJhVbANa2ufFO2sQY8qSK5NvH66vKRkIF5+ta0pOMrtsJSsaaLd2icq2KktdRdbgAt847VUi8W2iriRgfxqOTxBZ3jBYABJnORXNia0WnoehSacT0zw5dvLEMg10ob92c964rwnd7okrr1lLgCvm6soX1RwVILnuStKu081RusSo4B6ip5V55qnN8oJ7VtSUZx0E6cXqzjvE8KeTIu7nFeHeLrAtM7AdTxXuXiNN4c9a8f8AF+YmJ7g14+MouKbOilNwaSOLgimiB3oRj+9VLUBLI3yqT9K1Dd+bx6002glXNfMuSj1PejJyNuZlckgioUQK/NU3l+yvtz7037Z79a/Y6kH0PzKTn0NRF4OBmo3Y5PFV7a4Z0O3PWiSZ1Pc16FKSaSY1HTUbc3bwgYB5qmbtnfnIzU80xcEGqLt81RXg1qhOBqW6rL1Ip8lvGv8AEPzqhbttPWlmcfjXlKN5e8iEop6skeKNASWFRs8WB86j8ao3s/kwFgu/2rMkvDJkeR+lexQo0+rNlUhE3JLiBVOJF/Ouf1S7GTsYH6U0Q+cwBh2Z746VS1G3aBflrplRpLRHBiK15WWxTeYspJPFUJLxI+Q4/Oobm5kzt52niqc0Uea8urhqMhU6S3ZPJq5UEBxzx1qhLMz5/ejJ96ilt0yQAaptC2ehrzXhOWXNTZ6cIR7j55XyfnH51XMZzkkHPvStCSahkWTcQc4rKrRbd5M64JEySiI8uKsCBJk8zcOeazhCG+9zU6q6Lheg6V1UHzK3Y0kojpcRmoVkDPycGkdZKjMZdiT1rtiodWCii2zAqeQaiwzN8oJ+gpiRED0FWrO58olaVarGlG9N6jUeiK4WVTyrAfSmy3BiAYZ4q7qF9iE1hGWSRmRSfnOMDvXkzU6rvc6qStq0e6fB7Umu8IG3n617Ad6v909K80+AvhE2sCXEoxnnpXsF8qLJtQ5Iqo06kN1oe5SqpqxnozY6EVKjhjgnFSFcriqk0ZRs1qdPMzShlCHg1bS/OAKwElKmrCXG0j1pSbSuONVp3Oktr3yiGB5r1TwJ4jbykQk+leIR3e0A5rs/CmuiBkGcYNcVSbPUpv2i1Pd3238Z3kZrldbthasdvP0q94f1hL5fvVc1WzWUZHOa8+U3c5qseR6HEJfOj8Guh0m/ZwMtWPe2CQkkU2zuDCeDTBybPWtIvjtTnoK6yzvNyAA5ryfRtaKqOeldVpeulpBzjFQ0Tyo9JtJA6Jn71a9rDuH3T+VcTp+qszg56112n6qQg5pNXGnM0DbjGMVDJpUc3ULRJqRY53VWl1E+tZOimF59hJNOgtJAMKcjNaFlc29sB+6B/CsWac3Dhs9OKfHKVPWt23GJuqKetzpX1GKZQI4QMdeKBMjjGwVix6j5IPzdaa+q7hwa4KkmP2K7m1I0akYQH6U4bWTiPH4Vh2uonzDzWkupFU64qFtcuMElYc8WxixGBWLqd0sIfkCrGoaxtjOW71xHiHVywfn9awlNpg4oxvEd87zOEO/PpWTOhdoWA6dapXeseVPuJwBUl7rUVnpr3BYcDNKnUnOXLY4KsVZnFfG3xCLHRHhjcEsmCFPtXy+jGV/Mbr3rvPiZ41XVdSdN2RnFcWksOOn6V9ZhcNyq9j5DHSaZIkpULjua7LwlcCw1CIuyuM+tceksOOB+lT2dy0MqAdjXp3l1PNo+/qz7B0C7trvR42CL9372KuM1q42iIZ9cV598MtbN9pKW+eSMV6Bbwpu68immzrVNEEtjbueIx+VZtzYKpOxAfTiugltznI6VRCskpzWsJMtfu9jmbi0kViCjD8KgG+EY2nArq7kCUYzWHqFrKqsVb5PrWnMzqh725XiuGIzzUN3fOoO1sHHrSPMLSMmTtWPd6lEzPMGCIOKmTc9zbka2OP8AHXiO5sUf5yD9a8I8VeN9YmcpbSsAevNd98V/ECzLIIpAWHvXgVxqWpSzuAWwTQooylz9iCdtbv70vJOSCc/errNHs75oSHYqQOuetYdjFdq4eQkD61tN4qi0uMG4kHoOa0hHXQzcZM2LbS7hpBvkIH1rpdH01baUSbwTjHWvLNS+KEaMFibNbPhjxrNfTICDg1y4iMrbHoUakIRs2fSng1R5acjpXcxoqpuz0ry3wBdvcRISDivRVmZlC9q+arU3PRoxq3crosyOGPBFVbgboz9KdTJv9WaVNez2MuZnK6ug2Pu714948Xax44Jr2TxGn7mvIPiIm21BzwCP51z41udGXoaU2+dI4cIqNyQKFuEXow/OsrUtSjRfvCsePWI1Y5YV8ZDDymrnvK62OtnUyybjUflehFWHsGZOpqJdNbeeTzX7eqi6n5/Ul7LYuWMq28Lg4yTT5LhQcgVSbT2Vhyeamib7P16Vo6LiueJgptjZG80ZCkfhVGVSrng1qTaiyJiJQc9eOlZU13cl87P0rneKa0mjpjBPcejFRnFJI5z9afBcyzDa64A5odfSuqLpzimjmq0YXbuQBtx4GT71HLctCP8AVr+dSShdh3cD1rHvViyfmOPrXLUoSnszyqrcXoW5dSdkKlQAfesy9uAyHdzTCqbTgnIqrM5VTmuijQdKHLJ3Zzpzk9ShcPEx+7VKaWDGcVZuH+V+B0rKnQyjjtWdSB6lGK6jXuIC2Mio2CMSc4qtJprE5GeKgSJgcc0UacWtWd6px6Mtsi+oNUpmXcQOoqO4yB1NQgZFTNUl1OmELa3HNEXORViOVUiAPUVCvIqGRuTWcVF/AXbm0ZZeZT6U0MrrkVSkkwaiaUqOprGdPuzVUi+7gHrRZxGUnAOQapQnea29KykZxjOawhhue9mb0vdkU9Qtm8k8Gq3hy2FxrFvGw43citzUJZ5Yiqp29Kl8CaXJLrqPOuNp4rmdWVGdnY7pwurn014Q2abokQQY+WrsUrPM7saSyhT+yYwCOFqW1thcJtzgg5r13UVSlczwj/fcrL8Shl6g017fecVPb2OxeDmpkiYyYIrzj3mkloZr2gUdKgeEY47VrzW5xVKaMqM1MldWMPevaxAY9sXuKsaZctFKBnvVSRjioVcrID71w1IM7IVpQVrHq3hjXmtnA3dfevSrLVPt0AywyR618+abfmKQZY/nXe6J4hVIgC/61wyhIbqe0dzptXzGCc5rnW1gQvg1Pf63E6HLD865a/vo3Y4YVrTin8Rdzu9J1nnOetdNput4kHNeS22urEEXOAK1rXxIqgfNj8aVRJfCNM9rsfEeyQDPSupsfE/yDBrwbT/E4yOf1rrtJ8SKwHzVy8x3xasetDxMdveoZfEnPX9a4UeJ1cbMiqd7rO0Ft1O7Hddj0aLxOFU/N+tNk8WDPUfnXkdx4seL5Vbism68XzoSdx/Os5VUPlR7XJ4tDkfMPzp8fifd3/WvB/8AhNW6s+CPeli+JRiIUNmuKcpPZC5T6Bt/Eg3cnFTyeKf3f3v1rwq18bNenDNgDnrVmTxhGicyfrRGTtZifKlueqah4p+U/N+tcdr3if5D81cJe+NlUkh+/rXKeIvGZmhID4JrRUVM5J1Eup1V/wCI/tDlAw3H3rnfFni+RdNeBX6jHWuCbV5bhjtds9uaik824P7wsR7114fD2noeHisb7O6Ryl5btc3zzPkjPNSp5SnpxXSNaQPEV4DtwKzZtHEQ5Ar6yE/ZwPkqteVeRULQqpPtSaZdrcSnPb1ps6LEpHtVazYyoQOD7U4VIVVdshOdLRI9o+Dut7NYjhyNmR3r3SMFG39jzXy14Av/AOybsOxxz1r3GXx5GlrHhgW2jvWyhHozspyk+h2NxraWn3iOKw9S8SKilwevNef6p41jnc73x+NcvrfxCsYYvK80MV4+9WsacVud9Olzq8j0C68c7JCAeB71C3jOS4XIPyH3rxi6+INrgkOM/WsSf4lljsiY7PY1lNSXwjdqex73e+IY3tyXI6eteX+M/E82GjtWIQjsaw7LxBc6jFkbjn3qCa2mlkMrg8etZ0o1ZNprQ0pV9dTir62v9RmeSVmIJ71nrYeUX3JyK7m4ZXODgVjayiIECEcjmulUpnQ6sTz7xDqklojKnb3rgL0X3iG48oFsIcivWJvDMeozZatGx8B29uC4xk+1dNCHLK8jnqVrK6PJdN8DTbkZyTz6V6p4N0KO3eNcDIFbMOhRINoArU0nw+YbgOuelXiIx5W0cij7R3PU/AbLbRouK9CRg6Z6HFedeEkNuAD3r0O1UlEPavh69WftOS2h6e1NodSP8yNU9JJ9w/SlynEct4jX91+FeP8AxHQtYOB1xXsWsqSDn0ryjxlFuSQH0Oa5cTG9KRcH76seAa1Gy5+brXMusm8/Ma6nxHbRpKdhPB9a5S789B8imvJw2x6ynO+qPbLu8EL7eOlVV1QbuKq3cTs5LHkiqqW7bzzX6bLD8/U+MxELm8t2JVzxkVDMu8570ywTZGc+tX4rmNB8yj/gQpQqVKb5Wc8VCK3Ml1eJhgZzUzI+zJT9KvXlzHME2BQV9Kou7MCAa0qQhWWpoqkl8KKsDs0pBGABUjqCKEUq2T3qwGTYQQDXHJTpe7BaHBUcnJtlJkRxhjgVnXltb5+9+tWNVcpESuetYrTM3bNck6mJXwoy9SdbSFhhDlz71FPYbgaInLuABg+tS3CTKhwQTXpYTET5VGtuUpK2xlTaduJHrVWbSxEOlOuZr0zBdoUE4zjgU6eC6RcmeA/jXpyhSau5DuZk0QQHgVltajJPr7Vdvp5UJ+eM1jSXsr8Y/SvLnGm5WUjtpRk0Q3ibTVNfap5beeY55qrLGyjB6iieEhNX5z0oJWtcnU8ZqvMxLGoHdlOMkU9RujBNee8O6fwSNlC2pDIeTURfmpJW59qhKNKQAKcK1SDtJXOiKLdpywrrfD3hu51dg0GSoODgVB4O8Km/lTfnntXunhLwxbaRZkEgFjmuitiE6do6MtU9eY45Ph9cw2od07elZEFi+m6pFkBOfSvXNS02e8TEDsR6A1ymo+ALu5lSViyeWc9a+cdNzqXlMdSu4xtY77w40l3p6DPUVr29o9vJnnmoPhtpLIqRuS+P71ehalaRxRBViXP0r6XDUVKHKmcMazhLnOes3CqN3arsTRyybQOarT6XJuLAkCkjuDaHlckd60qYfk6n0OFxMJL3mWJ4OKpy224EetWTfGXt1oZww96420mei6kZaIy304N6VA9gAPpWxSSLuQjHJFDlciyMQoYiD0q3bXzRL1NIbNx15ppsXFc8odRW7A+ozOfvGow8r9Saa8LJzUD3LxtwDXHUo8/UvmZoKzccmrEcrKOprPWVtoJJ5pRMc9TRClyIakb9tqhhQZPStCHxf9mX72MVxcrvLkBjVZopYvmZy341yShHozqVVnp1t41LKH3GpJ/GwlTburzKK4bygNxFI92yn75/OueSa2D2z7HdzeI3aT5SSKztT16VYya4uW7k3cSMPxqCW5mlGDIxX61yOlbW5p7bQvXniG7uJCI88VHb316rhmJrPjyCTk1Zilf+8ax9ry9DnliZLZHSWviaW3TDE5AqOTxTLM+A5rBdC7ck81o6PpRmmGRuya6IQVRcxjVqJQ5m9S5LeT3cXyMxPXrXN63NfIMc16pFoSRWBYRgEL6V5R4mlZtRdFY4Br0KVBPqfNVsdJOyQmjyXfDEHj2rrdOV5lHmD9K5mwZtowTW7aO+PvH869WnFUoXR5NWo6srsvy2sayA7vnzxUF7bMwOKJc5z3HSnx3BZSWrOVV1fdMqa5HcwLvTnfPXmoLWx+znFbF5eRoeSM1lS6rG13gAYPtVRw6h9o701V1aNBGNuoK8Gte312RYwHYkAetYmnQSXd2G52Z6dq2bfRV3Es2eelehSvE6Iuxy/ivWJWUmFiD7GvP5muLmbMkrZJ55Nem+IrOCFSDivOrmYLduqrwD6V62Hqxs+dG6qdC1HpaNBlnOcetQ2tvBHMFJ3c+taUETywZC9RUEVm7TbQnNKrUg9jOSueneDYrXyUDAVvanYQXEOIgOf7tcJoVtdQoCM111o07Ab8j2rlhLXclwstCXTPhTca0heME8UkfwKu5ZJA6k4PHBr0rwPfvCgAJxXdrqse0lsA/St+ZfzBySPnqT4HXVuMqh49jUa/Ca9QYIOPoa9+uNaicY4qjPfRoA2ByazlNLZkxpczszxBPhXdQtuIPFXbPwk1m/zr0HpXqk12Jl4FUp7XzlPyiqlU906o0VA4S1i+z3AXHSu402PdZ7u4Fc/eWghuDwOtbmnOfJC5618fiq37zY2m7RsWqa33Tmnv8AepKdP94jkZz2spwTXlPjFBtl9MGvXNXUMTXmXi+HcJBjsa4cXUdOnJIul8aPnTxC0LzHYc81hTWkjp8q8fSuw1mxC6g48sDn0rPe2ZbgALxXz9KskkfRJpHTXLqjYDBwB1qulwu/1qgLea3yu84p0bhD83Nfq9Rz+yz86nX5uhtwzfujjio5VZzxmq9lcb1bbwM1cRix61aqO1mjLnjbYgjVoT83ep0+YUT2xuAMOUx6d6iNuYh/x8Nx7UcnN1IcpdCd0+XNZ89xsfbmp2mES/64vntisq6cu52nntWkKNS/kcE60lJotzIJYTuxjNVDbxUwzPbxlnJdPSmC+WUcRAVpOUqS1Q4yk+hN9kjdSoOwnofSoZrBokOJ84/2hTi5ZcmMMO4qrNNtBxCo/GijFVffaOqNNON2zJ1Dz42ILkjvg1nu0AX5mm/75rVnlPJMYHHXPSsO7vDgjzzXRWowcfiJUdbFG7a2U5zJ+VZz3AToox9KmuJhJ1lNQSRFlHOa8OWFaldSPShFJakb37pwFqtL+9G7oTzT5Ld2PBqnLIyjGelOUXFWudkIr7I1155xQF2rUDytjrQjkjkmrw0Y07uTOrldhJMbq2/C+lf2jdoCMpnFYhAZ67jwbqFpptgJZWUSBz9aitXW0YmsFzSSPX/Cvh2w0u1SSYhMDPOK3LrW9J81ESdeOMZFeOa18RUurcwwEnjFctpt3cXeqR/vGAZuea8OrGfxM92GEjKO59i+EVsLi18zcr4FReJLyCV1ht1AJ4OK5v4d25XSo8N2rautO33aPGMEHnHeuOEW56s8fFUZUtET+G5W0qcO/AJr0nSGj1QFmweOK8t1OR7eMEk8Vc8M+NWs5zG8pAHbNfS0IOELp6ni1I+7ZbnpN7or4LKOKyZNOh37XAzWpa+LoL20wHGT71SvITNG8yHBzXUpv7RzRhUi73M26sY0PyYqg8JQk9hVyS+8ltrjPvU6wrcwsy4+laWhLSx6+GxjpWTMmlHWrr6a20kLWdcrLbA8dOaylh0tme5TxkZ7om2rjigquCMcmshtSkx0IqF9a2nBkINcsoNaHdGUJLc1DbjPIphtoO4Gax9Q8TQWy8z5I96w38bROzBTvNebWq+y6Gig+p0syhScdM8VTln2n6VhXHipmTKKRVBvEE8rnAbFYRr+0VrF+zVtzrFuBEoY02a+WYEDrWDa3F1dqM5wa1INKd1zuKGuRxae5lzRXUN5UYFRSzFT1qdrFoX2s5NDWwZeFyan26j0Dnj3Khl3Y5p6YYU17SVn+5gVMlu6DpU1qa5eZMnke9wCcD3qSNOBRDbtli7dO1Si2lmkCxk/hXnKHtHY0i4rcfHCZnAHau88IeH3uHXg1k6J4QupWRzn5q9n8GeGWtoULLkivZo4blgtTwM1l7GPNF7kE3h5odIlZl4EZ/lXzHrH73Xrleqq1fYniZ/s2g3YzjETfyNfFj3hfXbxnbJL9a76dOx83Scqi5mbWlruY57V0NonyismyWKIxMFADdfet22ZWGVXAxXReLjZs0kvduSMgY89Kw9e1RLFSqnBrUvrzyonA4OODXB60JbyTliayjTine5iquthgvJ9Rk+UnGa3LHw+9w6Pyc1X8O6OVANd1pluWuUSPhB2rSfvNWZ3UlyotR6P/ZeliYgAgVStL+KYkb+c1f8AH2sf2dooizg4rjNNmi2o+0fNya7qL5dzp5zQ1/TVuQTu61yB8PJ557jNdNf6vBEPnNMtGjv1HlDk9DXRUmm1oa02mTWGixpbjgcVEdNgim37RmtRdNvLaME7nQ9qi/sia8ferFAeMV1UYwluVKVthYdRaFcRR5NTfa7yUb9hAHHet3S/DyWkQeZgSPWtF76xt7R1aNSQa6a1OnGKsKNV32K/h7xDPZp8wPFdBF4te8faSRiuButbHnlYgAM9q09CaSaUsY881x2j2OmNRvdHfQzPLHvzTH1HnDHpVZWmWABcoMVXFnI+WfJNRJRexurM049UjUcmrMesRuMA8gVhrp/PK5q5DaQxHJUD3pSj7hDkr2KWoXgluPxrU0tt6qa53V4l83KNt57VuaFEfsu4vkivj8TC8zpnQvTcrmu3WmnpTN59TQHOeScU6cvZo8xxMnUl3E+lef8AiqLkn1r0y/RPLJxXnfiVdxfIyK560VPVmtKNpo8Z16GH+0CcDrWFO0S3PGK6XxMkKS7gg3+tc06QudxUZ9a+WxMYxldI97muZ09zJLOSM4qeHDn5qSZTChyOetV4ZWdwPWv22UIU1qz8vqydLpc2LZAgOzpVqLms+JlhXAzz61PHcNkVm1CS0M6db2nQuyXCQgbxnNUp5o3HAP51JPcHCbQD65GaYksrHhVz/u1n7CT2ZrUlyooTQmUHywc1ReKaJuQRXQtNKq5ITB/2ap3LlhkgGlGnWpvfQ5o2l71jLaYpCTIOBVdtRRB8iVo/upW2Sj93+VOa0sI14Bz9adSurWkdEZxXQxp9VnmiMaKQTwDVIpqDDgmta7uIYlIRcGkt5YnTLZz9aim4VFydTKcnKV0YsttftGS+dg6/Ssa+hhIOAa6W9vhE+1D8p4IPeqVzD5y/KFx9KVXLtOZTf3lRny6nLmJC3Q5qOS3kQZwcCt1lS3JDqv5VWubmNxjbis6WFkoOzOyNVyeiOflmZCc1nyvuJPrWreSREn5T+dY1y+0kAVw1Kcr2bPUoq/QilO0460kfQ0xXBbkZNWVT2Nb0KEZOzlc73ohoGKYI3dzgnAq7FarKfmBwfep1sYFXBDfTNVjVGjFJamlGDbuUojsxzmrVpqTWtwjjgqaimjjib5M1UuHXcBjp6V4UJtu57EpunFWPqD4P+JjqWnIucnGK9Hj3pK5Pevm74O+JX0ydIo8AE9+a+iYL+S5t0fgEj0rJR55aaE1ZxnTvYbqX76B89q86ub77NqboHxivR5onlt33eleSeKrOa0vzKgPJ6mvZpL2cbtnySlyV7vY7TTfEMsKp8xx9a7vRPFpmjSNmyD+leF2OsTKArkBh7V0mk63NFMjF12Vp7WPc3qVYT2R7za6XFqse8ck81XubC6tJAsanZWJ4O8WgKitIuK9L0u8hvpI/unPtVxqRk7JnFOHKuZM4v+0bi0GJIzUD3f2g5ZOO9egar4fW8yUQZ9hXO3Hh65twdqYA9q7adN9WRGtJ7HL3NjHdqQqYzWLd+CZLkOVYjiupnt5oeQv6VWF/IjYYhfwrujRja7Or2lS11I8v1P4ZXrsSZGIpNO+Hz2hHmZOPavU3u/MHY/hUJUt2FcOIo0qnQ0o4qundyOGOjxIu3b04qe10237oK6C4toGySOaz5ISjfJXA6FOmtEe1Sx2nvIIkSHChAAOlSS3McQzu2UpmPkBeMgelYmo2c9yW2k4NeLKg29zu+sUTQmubbyjI0oz9ayn8TQW8mFIfFZk3hu4lU5mKZ7c1Vi8ITJJkTAn3ya55YNvqT7eibU/i2NU4UVRXxJNcS4jQmpIvDLNIFlPmH/Y4rc0zw4LeVNidfXms54abVrhPFxaskVNOS8vJk3KQK9E0HQFwjMvNLpOjttTMYz24ru9B8NyT7CVNXRw/s3qePVrtvRlvQrE4RQnArvLFzaW3IAwKp2GljTk3MOo4pup6iIrOQswGBxXryhaCkjxcXUlUsmzk/if4qWx8O3hDYyCP0NfH2jXZ1S9uZVOcvXpHx2+IUi6fPZW8i+Y8gBHtnmvNvBcKwQZQH95yc1zxqO9rHpUoRjh7noOmQloYg1dRYeVEmCRXNaaxaNBjpWsiHb3rvp0YSjeTPLU1KNh2qxLKrkEcVy9zbbmyOa1r+4liRwrDkVRtGd2+bH5VMoUo9SYUby3JdP8ANiAABrvPBNjJNe/Op4rl7TcrJtxnPpXpHh9f7NsHvZABhc5rnlKCdonpqHLG5518VH83UFts9eP0rH8NWL3kgjOQBxUPi7Vf7V8QGd2BjVu1aHh3Uo4ZQVwK76KuYqpeVjpLn4aQ30O5pACRWppHhOx0eGNd4LoMGqc/iBGiAMuPoawdQ8SW1vlhOd/f5q7JQ1SN3Tldcp1WteI7TToirBTiuJvviLYxOVSRQ/pmuE+IPjLyrKR4ZBvA6189XvirULzVXm+0hCxx7D8Kyr3oK9zsjRsryZ9i2vjUXkWBKMH3rK1rxraabC6vMN5GetedeBGN/piGa9TfjtmsD4l6WqAsl0Xl28FWOKdGTmryZ00HBtnUj4uwJekIQ+D613fh34vpEQGjxnvXzh4F8My3t15kxJAORXpK2jW4AXGF9q7Y0ubZnJXxcab0R9EaV8TYb4IGwM+9dXFrtvcwxlCCc818r22sXds42uoA9q7Dwx47ns5nFzIChAA7c1VWhKnHmZhDFOp0Poy32zJkVFd2bTqyDiuR8MeN4rxUBIYfWu2TUbaWIPyCfeuWb9w1jTlN3uc5qGispBLdK09Fi8uLG7PtVTxBqkKL8p5+tM8PzG4AbJr5Ovd1bHp6xptHQUj/ACqaOaCpYY7U/Zs4OZFW6bdEa4XxCmRJ9DXeXcQWM9elcN4g+UyAdMGs50nyscaijJM8V8UQtvNcuYW2muz8VqyscY49q5QOzKc4r43FR5anKezQqe1Y+6ijYZJGagtbeEyrkism5vLtpNpRceoqW0ZlbLMQa/Zq9KO1z4StiKc9OU6CW3ieRMY6Vbi05NlZdrKruCWPFbizJ5XWqVNcqSRyU5Qg7tFNIYo2IY8VHM6IPkxVTVEeZh5UgGDzk4qmrXUR6xv/AMCrKdKu/gQq2KpvRInupZSoCg9ahXLff/WnNqMsS/PHGR7GqtxqaOMt8n0pfv4L3jhVdbJEl3HH5BwQDmqqxbl61GLiCV8CRifSnSTRxJlSx/CinGNR2kWp36FO7tl5JqqZViXGcUXepBiUOQD3qk6xzHIkau+GGopaS1LtpcdPtck56Vn3F+8bEJ0q+9ifKbDHgVkOJoW+WJZPrXJiY1Ka92R20aEqr0RXmeSYk8mqktyNuMEnvWgJZm+9AiAelQs8DHlP0rxoY2pSvzM+owmVSnG8zFmcOfumkl0tXXd61s7YAG+Q/lQ+l71BBIBrGeMjW922p7tLLadPcwodKRm7ZrQXSwkYIHFWRppQ5DE4p8kxghCkAkDvXM41VJSizqlhKa2RnPEIjVWe42vxUl5esGOFHFZM9y0rknFbVuara7PPqOFLZE4cu2aheRUJDLmoAxJ60v3Xzjd9aOVKCjbU4p1ud2Ok8H+IF0jUomZfkJ/KvqHwv4kh1iyi8vHA5r49hbMgbAABr3r4Pa1E7eTK4QcAc1komybnCx7ruXycetc/rnhtb63ztBbNbDsrNGqMXQ9614oEeMIpz35rphC7s2fM4mm4SueF654XuLRyYlOB6Vk2jXlvJtcEKO9fQF94fS5XOxea5bWPBqtESF2nPatlRicShN7M4fRtantpx85ABr1vwr4zaFosvnFeYXehPYuSATj1qbTbyW1nQv8AcB55qvYxWqZ006Mm7Nn03oHjOK4IDkHPrXUC8t76MDA+avnLQfEaxyA7iK9J0TxYNiDg1vGo0aVKPItDvJvDENyhwBXM6r4J+YkLW5pvirkAbSp9a2hfi8X5lX8K66dfoebKTTPLLrwzNAhwDWJc2d1CxAVq9iuYYmU8A1hXdnEzN8gI+lbSXMbRqJHk72NxgkqcmoGt5R94V6XdabGoOFFY1xpqlvu4/CueVJs6Y4mK0aOPNs2ASKifch4WuqbSNxxzij/hHlcc5/KvLlSaOxSizj3tluPmYkE9qWHTUL/fP511b+GQ0nCnFXbXwmvcN+Vc8nYfPE52x0j5xjLiuo03RC0i/IK2tJ8ORxDkHdmuqsNKihIYg8VHKzCpUcUR6H4eGwF16V1Vu0djEAqjIqmlzsjARVwOtIbkTNt5JPajkZyRnKoyxNqj3DbOg7Vz2p2l3ePIihthFdZpmgvfzx7lKAHIIFdKmipZkl4xsC9SK3pQa1k9DGa558vY/Pb41aK9n4qAlJAJPB+tHhmGNYE5HStb9pu+jl+I4tkYbDuPB9xWN4diX7OnzHiu2pVoqOiPXVWMaThY7nT1jVBg81qJ9w1h6cgTB3E4rQa8YDCgGuTmjLVHlwpvcrX675APU1FHH5TgYqwyPM4fHI5q4bFWgEjMQ57AVzTp32OuOhc0i337CRnmtvxn4hSx8MvaxkCQrjiqWmrb2dp5kxcEDI4rzfxp4nW5vSEYEZxjNYxgoStc6nOTjZRMvdJcafLnPmNnH51Nayy2kKEZyBUcF2qwiXA57dqdb3DTE5UAGvaoHGouMrs5rxV4yvbEEKWrktC1vUda1QmaRhEzcZNdN4yhyhxGCa42O5ltFRokAceld1Sk5yjJPY76VfRpHpHiTwrb3OiF2mG/b618+6zp0NnqEkMbElT1Brs9X8Ta5eW5gCnZ0yDzVPR/CV/estxJCHLHnfzSr0nVSVzOVWV7swtM1HULBNsMzqOg5qyJdV1edA8jyA9zmvRNM8B/aUAljCfSuk07wPp+nJ+8dxJnNd1CNOMOWRp7eDjaCszL8FaFLaWYLnBIrYmVoXfvmtB1S3j2RM2KqJF8z7iWJ9aHNJ2ijhkm3cyZVldzgc1c020klkw+cVdjtHZsqin61qWVtIjAuijPpW84zlC8nodSlFRtY6nwo/2RUPNeh2uqmWMR8iuH0VkiUEgflXRpqNugG75AO4rGSjyHZSkrGjqds0yAknBrf8KqqxbSfmrmZdbheIIMmtjwzKGuY2Uk18liVH2h3zkvZnYbBSFAooEzY6ChpSwPA5rklNI8xIrXn+qP0rgfEOcyY9K9AuF3RGuL123DM554rKNePNZoJaK54r4xWXBIFcezSAHivSfF7R7HOBXnUl4rOVCjivlMyS9rzRPTwUzHvbw+b+7BKYqBrl2HORW5ctaxHbHAFGKzpoo5jgYSv1V0JdWfncq0o6JEdpdlG4PetlLtvK75rOtdLTG7zc8+lXSqogGa9qFKlyLV3NbNxuZ9881ww8uQpjrTIbCeQfNOakubxLAg+UJw3vjFVW15WGBb7PxqJU6n2Wzz5pl/+yDANzS788YqKTSFkHJxVaHVHcnCk1I1xcSjIBWudwqJ3m9DpoUue2g19F+xnzkYOR2pHSZ1xtXP1qOe11C8QpG5jJPWqs1hqVuvzXZ4/wBmuCvi6FJWe59LhspqVdUiC9s5HD5UAfWqEdsYh16VO8V2soEl2SnddvWpF+U9d9eXCvGrPmjKyPqcLkkFG9Rakf2h1TGDg0sMqquWWp/O2jmDP41UeXzFOF2ZrfETSh8afzPZWBpUl7iIruUMw2ipxYWmB8o59qI7favIzUjQ7F6V49FRrXcjppUZ2bZH/Z1p6D8qzJrjynKheAcCtCR9mRtzj3qhcTIgJ2jNdjw6a/dvUmcuTcrPcNjO2s+8l3ZJp91qyRuR5WfxrMub8ysTtAzVUMNW1c3ocM8TDqVLo8n3rOfqas3MpPaqo+Yc1EnyuzPFrzUnoKnUULjzMHinA4A96Y2d3Wmpt7HCtyQHa1dL4N12TS9QQhyBkd65V3LHNT2rHzR823Heob1946oy6I+yvBeqLqWnRSl8kCuohmYnMZrwn4WeKkSyjtmcZPGc17Jpr/ugyy5yM1DqQjrHc469Bpc8tjo7eWTbz/OpFtPtj+WSDmseO8k6b8UQajLb3IYvwKFWb2OP2N1eJb1HwS1ypK4NcvqHw+ngV5GBIXk16LpWvBwAzA1ts8V3EQwDAiuiEpXPPnKVOWp4Qti1hIDtPHtXR6VqgXYORXaan4Nhv8mMBM1kHwNPbMdik474rWVWKZSq8xdsdXaJhhjmuis/FLxKFyfzrjG0i7tG5BNW7UtjDLgiummudXRfs01c9BXXllABYc08XiyjqK4iK4KD7xNaFvqRRcYz+NU6riRZdjp5WR1qBbRHPrWXHrAcgbMVq2lyrAE4rB4sVo9h62Cs+AARV2HSlYdBz7UI8ZIJYVp2VxE2PmGaUqikZ2mRw6IjAEjmr8GjxqOgqQXMSDG4Up1AKPlAeuSSbC0xklikMgIAxT3cbNqmmSXjSREbPn7CptF0i61G5AMZRCetNLTU2gmviKkSXHmhEBKua7fw14HkuNk0g4966HRvBUNnGjuwlJ7Y6V05uYrC22qoGBQ2Z1akYr3Spa2NtpsS5Aygrhviv44g0Xw/cSxMAVU1q+INXd45Ap2Z4FeKfFLTrvWtFntlLAuDzWdarzQ5Y7nOounapLqfDnjjxPceL/iZNdMxMabgK7rw7E32cdaoat8Pl8MieaV99wZB1GDitTQr5UjCFORXLTpVZSu3odyfPDmOrs4m8urcURZ1zUVleL5f3Afxq+jBhuxivR5eXQeH/eaRNC2tk8nkc1csrFXlTcMpmq9iouAFLbM9/Sun0S3geKRZmCIgJ8w96ylUS3NG7T5epx/xS8T6f4e0QqoAk2EdK+Y7bWLm8vN8hYjdxXpHxu1q01XV306M5CN/rAeuDXBQWYiGAuPfFeJiq0udOJ9pltBeyamtzpLbUt9sEBxgVrWV+qqBkVydriA8vxV+2aRn9j+tOjjJQ3Z0VsBTqbI0dZ23an3rJi0SEgEitFlLKNx6UkdpuOfNwD2xXa8z1Sueb/Z0aWsURw6RbJ/CDVmGb7J+6jUACnx220YMmTTWi2vyeBX0eEm6yTucFahy/ZNC2vJWPHAqeVt7AvknFZ8UoTGGrZ0dY7sgSkZz1NelUi1azPLqw5dkQxqOyHp6VItm9zIgSMj8K9C0jwtaXEYbeueuMVuW3ha1ibIA4/WumnKCWpEYt9Dg9L8H3VygIBGa3LXwVPbEmbJB4Heu2tm+zBUjjxTp3bZmVuD0rOrVSWmxt7PS5xy6QYTgVImkFz8/StyWJWYkNkClXGANtJSU4nRTiZZ06K3UE811fhh4t8aqOaxLhQy42Vf8PXaw38SeXye+a+Ux1Jq8kzvcG42O3202pFTemc4pFTdnnpXjQ5nucbg0Q3H3TXHa195h65rsnXzVxnGa5fX7EpvO7Oc12xoprUwcknqeQeMLYNE/IrzNrfbKR6V6b4whkWF+flry6VJBcHmvksxpKE7pnv4PkJtUmeVy0ihHx0xiuduJnV8L1rXv1iSQrHLvTHc5qkiQs/LrX6e6jWx+YVHN9CXTWklhc89ammSRj3q3YTWtvGVMigk5HNWw9o4yJFH413ulywU3NnXSpSqGG1s8uQQTiki0gSuMjFdPaR2yhukmf7naorqJVO5FIrzZYmpB2jNntUcrnVWxnweH8rhTgip/7LeHqM1BcXlxCv7tgDnmq/2y8l6uMV5tXMFdxlJ3PqMLlUKcFzR1Ld1NPFCTEBvHtWRcXF1L/rFOD7VZk+1KjMGUmoT9of7+D+FeJWqQqvc+io0YUuhQMIlfDdaeLVYST6VPJaOykjg1RmhlXhmzXnqr7/s76G0qkU7Ila5iVCvHNVo9melRyMFU8HNVUZ14zXrrCQjDnU22DkjTXbjA+96VWmt7hgTg/lTElOMA1JcXcsS/6xDRSq04qzE5TfwmdPBcbu/5Vj3TP84PUVuhri4J2ugHuKryabK+SUJ9/WtfaJ/CznlFv4jkbqIsSeTVSViBj0rqbuw8ondgVh3VkWkZgQBW9LEzpJq+55eIpR6IyJcv0qAoQKvTZiJHWqrscn0p88p6s8irBpkZUqvNIetKWOaYzHNbqVlqclmKRyKlgxzzzUBOaejHPFZS1NYOzuza0LWJtJvo3RyFB5FfRvg/xat3ZRAvkmvl15d2NvFd38P/ABKbW8jjmLEdsGuaquVcx2wjCv8Au5bH1NBMHtw+eDSTsWhLL1zWXo2pR3mmRlDnIre0+386AhjjNOgufVHgY2P1d2gZcN/NbzDriuu0bxAGCK7YzWZJoTTJlFz+FVG0G8tn8zOAvau1TSdmeXSqTqSUZI9N03UklACkGtaNnfHygg9eK8os9SuLEjrxW9ZeKblyg3hB71jUdmehLCu14ndXWii8UhVGfpWRceDLjcSFIB9qn0bxCVYb5FrrLfUo7hAfPjH1ruw+Kpw91nmzqSpz5WefzeGJol+6apTabPC3CnivWYFtbsqPMQ1M2i2mMlA/0r0JezZu5JHkkVjInJBzVuN5Ij3rvLjwwdxKlQp6Csy48MyKTjb+VccqcXqYutA59NSVQAx5HWtCy1RCw5P51YXwxvblSSe9bGm+CvNI5ArmNHOJnSXwm+7nP1rU0XS7q8kG0MQa3rDwfBbsFkZS9ddptjb6aoIZBiouZOvBFHRfBTOBLOuMe1dpaRWGlwAYUOK53UfFkdoRGGB4/grAufEhvHwgYk+hq1CTBKo9eh3lx4lihVwCD6Vhz63NfTbUyQaw7DTb3VZflBAHrXpHhPwG6lHmKYo9nIOaC+IwLPw/Nqs8W9TgHJp/iDwhawufMUbAvNesTada6dYnYoEmMA15N8QdUktrGcDJcg4xVOnG3mYV3KrZQ2Pg39pe/TTfFpgtQPL5PH1rzPQdWkmmQEYzXq/xM8PTaxrk91cLvGTXEWGhLFeAKhTB9K5qknDY9TDuKp8stzs9CtzcRoTWxNDsTA71HpUQs7YZwfpWvaW32+9S3UY3Y+c9K0ptzjdhSSw0ueWwaJYyXDDg4Jq98SNds/C3hR9kgS4Zcda67w1osVuZTM6IkCeYznoRXy38avFqeIfGcml2cxMSseVbg81w4iap7nr4WlDEVFVitDkU/wCJ3cveSsS7NnmtZrdWXsKZY2KQsLMIwdRy/bipZlKr8rgYrip1qNSLb3PuabpuKUCq+mhz96rcMUihdvIHHSsyd5lJxIuPrTra5uFIzIlctV038JbLV2t0oJUGmQ3ciAKxIIqcSSyL99aqyxbGLMwz7U8PhlWTbJcrOxeivGz1NFxeMsGc81RjuFXIqYL5y8MMVs/b4d6S0G6Sau0U49SkEvJ4rZs/EH2RQQRmsi5sOMggGsm686GTGcj2rV42s1aMtTm9jRvZxPVNE+JBt2AJ6V22nfE21lwJGGe3NfPVncqrjJII963rW4iYAksSOmD0rqo4qu/iZnPCUpbI+ltM8SWuooCjDJ961Y7H7YfmYbByK+dtK8Q3FgQUcgD1rrNL+JckOVmYgEYFenHGOlrJnlYrAxhDmievto6qeucVDLYCJcj1rltE8dw6gwzKBn3rsILu3u4BtnjJPbNexSxcKsTzI05Q3M+WH2o0xPKv429DWhPaBU3eYhB9Ko28qpcp9a8XGqDTaep0KpHY7e2m3Qj3qeHlTVO0j2wI24EGrKyeTjIJ3elePHQymIqcisLxGmVJ9BXQrKqknBrnvElwu08Hoa6vapRZ50l7x434yuQsL8V5XLcbp34716x4ut0mifj868kv3SzuSGBPPavk8epzlfoe3hLo/9k="/>
  <p:tag name="MMPROD_14864LOGO" val="/9j/4AAQSkZJRgABAQAAAQABAAD/2wBDAAMCAgMCAgMDAwMEAwMEBQgFBQQEBQoHBwYIDAoMDAsKCwsNDhIQDQ4RDgsLEBYQERMUFRUVDA8XGBYUGBIUFRT/2wBDAQMEBAUEBQkFBQkUDQsNFBQUFBQUFBQUFBQUFBQUFBQUFBQUFBQUFBQUFBQUFBQUFBQUFBQUFBQUFBQUFBQUFBT/wAARCABvAJ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qqKKKACiiigAooooA9i/Zv1D4aHxo+j/ABW066l8M6xF9k/tawcpcaZLuGydf7y/wuv92v0u+B3/AATE034H674y8YS6hD46aHTZ/wDhE7Tydro7xN+9lVvl8znavavzX/Z08afDH4e6/ceIviJ4bvvGE1gUfS9DtpFit5Zd27fO38Srj7tfqP8ABn/go2PjZ8E/izqtppdt4b8Z+E9On1GxsN3mo1qqfI/+1tb7y1IH46+NvA3iTwDrk2m+J9Ev9D1JGbfb6hA0T/8Aj1c1X1lYfEP41/8ABRj4gaH8PtV1q0vnaRrpJJLKKKK0RU+d2ZE3Yr7Y8Pf8EWvh/HokUeu+M9eudVK/vZbFYoot3+yrKaoD8daK/T/40f8ABGHUdL0n7b8M/Fba1dR8tp+sosTv/uuvy/nX5weN/A2u/DjxPfeHvEmmz6TrVjJ5c9pcLtdGoA5+iiigAooooAKKKKAHVseHP+Qzb/Rv/QTWPXSeDNMudZ8R21paQSXMzqxEcKM7EBWOcLUVPgZ24L+PD1RzNFFFWcQUUUUAFFFFABW54e1jVdIupF0m8ubS4vImtHFvIV81H6xt/eVuOKw69V/Zs+GWqfF/46+DPDGjqwurrUYpGlVd/kxI293b/dVTQB+zX/BO79k6L9mz4QwXWt2MC+PNeC3WozhQzwR/8srfd/sD72P4mNfXNRxptRV3btvepKACvhr/AIKm/s6aX8UfgNqHji2s4IPE/hVftSXmNjz2v3ZYmb+L+Flz6V9y1xfxc8IRePfhf4r8OTWcWpJqemXFutrK21JHZG2A/wDAttAH8xdFbvjLwbrPw98T6l4d8QafLpes6fKYLm0uBh4nHasLBoAKKKKACiiigAr6r/4JeDP7dPwyzz/yE/8A013VfKlfVn/BLr/k+r4Zf9xP/wBNd1QB8p0UUUAFFFWrO0mv7mO3gieaeRtkcafeZqAKteveHP2Y/iBr3h7+3pNNttC0bZ5ou9cvIrNHX+8iyNub8Fr6C8M/s/D9m3RtO1PxJe6LoPj2dUun1XxC6SWuiRMn+qS3+9Pdf7n3K818YfGHwNb61Lq27VviX43hn+0ReJNZlZLGWX+D/Qm/hX+7S5gPJfin8I/Enwd8SW+i+JbQW93cWsV9A0UnmJNBIPkdT/tV9C/8E6vj5a/s/fGXN54NfX7rxJ5Gl290jbJbPe/VMqeG/i/3K8+8ANonx38UeJ/EnxT8exafruyJ7aTUN585y38O3+FF/hr33QE8P6P8TNHvIpZE0Cz1WKX7Xt+fyopfv1zVa/sj6jJ8klm8ajjK3L5XP2pz7UhFcp4H+I3h34gaWl74f1mz1a2xzJazh9px0butdWpzxXUfNVKcqUuSasxOv1rivi78TdL+DPw51zxprEFxcadpEHnzRWi7pWG4L8q/Vq7TPOK8h/ag8HXXjz4IeK9LsklmuntC8cUX3nZGDhff7tTKXLG5dCnGrVjTlK3MfgH8f/iTN8YvjH4s8ZyW81oNavnu47edtzRofuL/AN84rzrcQ2c5r6A/ar+HmveAtR8LjXtJk0h9RsmuYILgBJfK3/xJ95f+BV4ARk8Dr0pQlzx5joxlCOFrujCXNbqRHrRXpX7P3gbT/iB8VNE0zVpMaOjtd3+OvkRLvZf+BY2/jXrH7Q/i2x1H4aaTa+I9EstM8fT3/wBq0y1srVLeXS9G2fuobjb95n3Ky5+Zdn+1VnCfLtFFFABX1Z/wS6/5Pq+GX/cT/wDTXdV8p19Wf8Euv+T6vhl/3E//AE13VAHynRRXrX7NfgPQfiL8VbLSPEE7/YkgnuksI38p9SljTclojfwtLjbQBT+E3hHVNUnu9Stvh/c+NLKKB1HmLKtrFL/ed02/987q9D0T4l+M/gT4+8P+LNT8AafpWitLugsbewWKKddux1S4T593/Aq9e8K+Kda/aL1bUfDnxD13VvhV4C0SFV0/wJ4U0aeIXG3KbBtT5mT+J33V2/iL4p6Z8KfhxbeFNI8KaB4N8JaNK11pzfESX+0tWedvvyxWC/cd/wDbZUqQPma4sbj4seJ5b/wl8KvE3ibUbyXzftOvXlxe7v8Aef5Vb/gVey21mvwW8NXNraWXhyH4kX8TrPqMqW8Wj+F4G6IsqqzS3X+/9yvGfH/7Yfi3XtDutK0jXdbje8XyrzU5p1t/Ni/55RW8G2KBP++2/wBurXwr+BOtan8NrnXPF3iEeF/hvczpeXkbqpluli3fOm77rN86J/EzfwmgD0L4Z/AD4Z+PbZb3XvFcH9neGrV3v9Z8M2bW9vPLu3KktxO372d/4URUr03wT8MdG8Yave2MWr3e+JZbjfaWu+3s0+9/pFx/6Hsryi3tNZ/bEtYvCngbTIPh/wDCHwNE9xHbsfOd5WP+unf5Vlnf1bYqrmu90zw54q+JvgtPh98Or2bQPhra37Ran42m82efxDeL/BFsX5ok/wC+f7z1yV6HteU+qyfOpZRTqRhvKxr+EPEuifCjxDZX+l63rWrazBOrPLoMnkWjt/zy+5ulX+Gv1p0bUft+h219c/6O80Ku6v8ALtJXJFfz/wDinwX4lk+LCeFPhb4n1z4iTW7xD7dYWrxbLnd86q25vlV/487a9c8J3fxAZPE+gx/ETWWfS4dnizx3qGpyzabokX8Vvaru/eyu3yb/APvj+/V0acqQs7zSlmsoSjB80erP2q1TXLbTLXzH3zMy/LFEu52/4DXJva674jkZZIrmwWX7zvLtWBf9hV+83+1X5NfFnw98TG+KGmeDPBvxG1HR/ClvDE7eNNd11rdL+4lTc0ry7vm/uqifdrz3WNI+LWj+Ir+zufjLq1to9vP9lhvptZl8+/l+7/o9ukrO29vu79vy/e2Vvc+YPVf+C0Fv9m+M3gWPczqmhsu9m+Zv3tfHXgfwX4B1rwrNqHiDx9J4f1S3mw2kppT3Dzxf3o33Bd1e7fGf4PWXivQ9Ns7X4nweLfiFo6f8T9PEmtIj2qt9yK33/I+z+PbK/wA22sbUP2ZPBPwHsbLWfi54307UdQlhW6g8G+G2a4u50b7vmy/KsS0yTz/Sfi7oPwl1K3ufhnpszazC+9fEGuoktwv+zFF9xV9/vV6F4l+Hfgvxn4Fu/iJ42i1L4ZaleNvgj8/7Z/bcrffeC3f96qr/ABPu21F4t+Gvwy01dN+Ims6LrPgHwdeKv9k+E2n+0anre379wm7b9ng/223f7O+tqOP4QfEHTbz4pfEXxff6rCUlsrbwdaMkF3YIvy28SfM/mr8+7f8AJ912f5noA+e/7J+HlvM3ma9rFzF/CYbJVP8A48ak1bQ/A9z4Tv8AUdI1zULfV7WaNE0zUolb7VG3VkdPu7f9qvd/gJZfDaAv4g1Sz8PaD4OsrlIJdQ8Xs17qF/Lj/VW9vFs2p/ff5tv/AI7XmPxU+EK6VqWueIf+Eh8IW+lTzy3FpY6PqX2jejNuSKJF+bp/f20AeKV9Wf8ABLr/AJPq+GX/AHE//TXdV8p19Wf8Euv+T6vhl/3E/wD013VUB8qBd1WrW7ls7iOeCVopY23RyI21lb+9W74B8UzeCvF+k6xAkEhtZ0dormJZYmTd8ysjcNX1d8Rfhxolx+3OupXFtDZ/D42lr4xZI4E8qLS1t0l+593buXZ/wOgD58v/ANpj4qapp/2S58daxNDjZ/r/AJ/++vvV55qeoXmp3jXF9cy3l033pp3Z3b8Wr67/AOFcWXw1/bJ1/Uxp9u/gnTtOuvF0Vvcxq8M1g1u88KbP7rS7Erk/2RotE8R/GDW/HvjyKCfw5pCeZdK0K+V9ouW8iD5fu/eapA+YK7Txd8UPGHjzTNIsdf1y+1HTdLgW0sbaZj5MKL91VX7taPxT+Hi/Cj42a94Q1VJUs9K1ZoGOfna137kf/gUTK3419A/tTXviL4Xy31jY6Zpd98JfFWlQJ4buLe1i8qJP3T70dV+Wf5H3f77VQHzpp3xd8YaP8PrvwRYazcWfhi9n+1XVlD8gnb/aYfMy1b8P/Fj4ivouj+D9G8SauulQT/6DplrcMqLKz7vlH+9XsHw78N6t4y/Yx8SwaNpUGo6lF4nt7dZo4E+0LbtFudd33tu6tP4NeBdf8F/AD46zeINBjgeDSLV9PuLyBXeGV5trvE/8PyVIDfiz8aPE/wAIvDUXhPS/HUmseN9RtW/4SO/01Ykh05WX/jygli++2z/Wv/wGvnqT4peKZPh3D4HbWLn/AIRSO7a//swHETT/AN9v7xr139ma4CfCz43u1raTSWXh9Lq1luLVJWgladE3oW+78tb/AOydoHw/8T/Cz4gaX8QnGnWWpXthZWeubdz6dcuJfKl/3N33qAPmKfVL69toYZbm5uLe3/1cbysyR/7o/hrovAHhyLxj4utbDUPEtn4YhCtJLqupSNsgVfTHzFv9mvZfhb8Lte+B37XvhfwZ4ls7WYy6nFBKJYlntL+2c/KybvvI9Vfhpptj4f8AAPxD+L2taXaa7e6fqcWjaTa3cSPbJeT73eZoh8rBEX5U+781AFzwJp/wH8A3WpXmueJNT8X3zxbNKuodHlSytp/+e8qS7Gl/3K83+NHgTU/DWrWWuXXiK08XWWvxG9tNas5d/n/3ldM74nX+41bvg39pTxVZay8muQWfiTQpVeG70u40yBotjoy/L8nysn3l/wB2n/CL4u6zpmueEvCVpZ6XDpv9r/v/ALRp8Uss4llUOjsy/wB35floA8w8WeM9d8eaiNR8QandaveLEsSz3Tl9sS/KqL/dUVhJBJMf3cbP/urX1L8bfHGvax8efHXwssLTSU0jVNdOlW0MWmRRPar9o+TYypu+Wsv44fEab4J/EC+8AfD5bXS9H8NzLay3ps4nudSuFRfNmld03bd+7an3dtAHzTuoZCjYNfUHxm0TRfip+z14d+MGmaPaaF4kg1NtD8RW2nReVbzvs3xXSr91Wb+6ld7+1J8BvDvxAsdX8XfDaJF8ReF4oofFvh6JNrj5F23sS/xK38VVzAfEuw/3Wr6o/wCCXX/J9Xwy/wC4n/6a7quF1nVprz9krQRJFbiZfFd5ZNOIE814IrW1dFZvvfK0rf8Afdd1/wAEuv8Ak+r4Zf8AcT/9Nd1QB8p19m/ED4n6Ne/sZeFdZS5Wbx1qdn/whdwd3zJYWsrTsv8A3y9pXxlUodiuzc2xfm20AfZHxG+Jmj6x+xh4a8RxXWfG+pQJ4Gvsy/vmtbaVLrf/ALvyxL/wOuZm1bVP2ev2avD4trS0/tnxhqsmoXi3cCTeTbwKEt0b+6zN+9r5c3ts2bm2/wB2pZ7ye5ULJNJIq9Fd91AH1l+0X4Zk+Olr8KPijbSQR/8ACUWFvpGuXCsv+j38Ev2dppU/hV/l/wC+a0LDTfE3wn/Z7+L3gP4mweX4YgEX/CPR3ciszal9o+R7X/Z2bnfb/D/vV4H8MvhXe+ONE1jXNR1iLw14N0dkW+1W5R3QSN92KKJf9ZK392unsvhp4R8f6Xq66J8Tby/1nSrC4v7fTdY0mSL7WsS73SJvNfa21WapA6bwpp2qWv7Dfime28yNn8UwXa+VLtdoFi2M23+7uq3+zcmqa78Av2gfMlmunuNHsorb7RP/AK11uNzqu77zba848N/CXHw/j8XeL/EkvhXw5dytBpiJA9xcaiy/fMcW9f3a/wB/3q74m+Br2nwufx94I8VHxb4Wt5/s+pqkDWt1psjfc82He3yt/fpAdT+y9ot7qPwr+OnkRb/P8OxW0C71VpZftCvtT+821XrH8A+GtR1D9lz4jywWwZE1WwlPzrudU379q/xbawLH4SwL8Abv4kx+KXhSDWE0dtHWzfe07RPKv7zft27Eb5ttVfgB8Lz8bfH0XhFfEb+HpbqCe4jleBp0byonlfdtZf4UamB9Kfsn/GTw/wDF+58GeD/iLe/ZfFPg65+3eFtflZVaeJVZn0+V/wC638Neb/ALUfD/AI++HfxH+EWv61aeH73WbyLV9AvdRl8q3+3xbl8qV/4d6HbXzle29vZ61LDbXTTWkU21Lry9rMm7722vdPGn7OHhLwMmnw6j8TFXU9U0CLxDY27aK6xyxSxb4kaXzflb/gNAHefsufCXx18Jfi7dX3iXSG0fw/b6Zf8A2nULtomtGZbd/KYM3yN8+3bXz58KornXPjT4caPdd3MusRTM+Pv/AL3czVveDvhve+IfAd34r8UeKX8N+CYZxYxTTb7iW9uMbjFb24Yb9q/ef7qVNdfC3wndeBtd8S+E/Hj399oixS3GlXumtaSvE7iPdE+9w33qANv9oHWrvwF+154m8RInzW/iJ9TtmjZXWaLzd6Orf7X9a7H9pD4NXvxd8eX3xN+GFunirwt4oKXrW+nSK9zp1wyL5sE8X3lbf/F/tV534H+CejeL/hBqfxE8QeOZdD07TNSh0qe2j0pryVXkR2Qr+9X5dq1wvjGyj8CeLb7S9A8SPq+nxLG8Wp2ge3W4V4lfO3d8v39v4UAexfEeaL4efATw98ILa7h1Txdqer/21rMWnS+bFa/JsgtWb/nr/Gw/h6Vr/Fv4keKf2ef2sLrxbpTKpZbdzFu329/atEm+Jv7yfw/hXy157+Z5u5vN3bt+fm3Us9zPcFfNkeXb03tuoA+s/wBp9/AF/wDAjwvrvw6m8nSfEHia/wBWn0aRl36RcPb2qS2/+7vi3J/stVD/AIJdf8n1fDL/ALif/pruq+WN7bdu5tn3ttfU/wDwS6/5Pq+GX/cT/wDTXdVQHynRRRQAUUUUAfSN/pdxf/sIaVeaUrNaWfjK4/tvZ/z1e3X7Ozf8Br5706WeK53WzSJOEf5oj823b83/AI7ur0f4QfHjW/g6NZ06Cx0/XfDmsxLFq2garF5ttcoh+U4/hf8A2l5rUX4v+DtDtdWn8PfDGy0fVtQs57OK6l1O4ulsklTazxK7ctsZl+bPWgDuf2xbX7P4P+BtxYHzPDkvg+JbHj7rbv3v/At1M/ZCvfsngP46repv8PP4ScXg/h37/wBz/wAC3VxPhL9oKW1+GX/CA+MPDln4z8JW9w09hHPK1vcadM/3milT5tv+x92s7xZ8amvfBMvg7wzoVt4Q8LXFwtxfW9vK1xPfSp93zZn+ZlTPyp90VIHZWP8AyYRq3/ZQLb/0hmqL9g3/AJOb8P8A/Xjqn/pBcVleDP2gNH8PfByb4e6x4A0/xDpNxqf9ryXMuoXMErzqnlrjY3y/LxxVnwN+0rZfD34uWHjfSvh/pMcemacdOs9Ia6nMMSNE8Tuz7t0rMsr53etAHh13/wAfU3++1fX37S+peAodP8DW3iDQ9Sm8QN8N9IfT9Qhvv9HSX7P8ivb7P97+OvDPFPxP8M654fOjaB8PdP8ADpuLxLi4ukvri6mlVekQaVvlWu98TftSaJ4mm0S/vPhXpDatpWiJomnXT6ldMkcEcTxQs0W/a7Lub73tQBL8edKdv2XfgFqWnln0iO21GC62fcjvGuN3zf7TIv8A45XHfD74UaN4p+Dnjvxlc+I77Tbrw6YVk0+3skeK5SVtifP5q/xf7NRfDL9oTUvA3gvUvBOraTp/i/wVqM3nzaLqisBFLjaJYZV+aJunK/3RVrUfjno2n/DbxH4O8LeCrfw/a+Imga9updRnupmWJ9yKob5VoA9H+D13oGnfsYeP5vE2lXWtaQfFunI1pY3n2WXf5D7X37X/AO+dtfOnjibQpvFl+/hmCe20JmX7HFcvulVNq/eb+9mvSvAvx70zwf8ACHUPh/qngKx8Q6NqmoxanNcT6hcW8ryRLtXHlt8tef8AxA8V23i7xLJqVjo1r4fsWiigt9PtHZ1jWNFQfO3zMx27tzetUByNFFFABX1Z/wAEuv8Ak+r4Zf8AcT/9Nd1XynX1Z/wS6/5Pq+GX/cT/APTXdUAf/9k="/>
  <p:tag name="MMPROD_TAG_VCONFIG" val="PD94bWwgdmVyc2lvbj0iMS4wIj8+DQo8Y29uZmlndXJhdGlvbj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CTx1aXNob3cgbmFtZT0icXVpeiIgdmFsdWU9InRydW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
  <p:tag name="MMPROD_UIDATA" val="&lt;database version=&quot;7.0&quot;&gt;&lt;object type=&quot;1&quot; unique_id=&quot;10001&quot;&gt;&lt;property id=&quot;20141&quot; value=&quot;MGISIT03&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93&quot; value=&quot;-1&quot;/&gt;&lt;property id=&quot;20221&quot; value=&quot;C:\Users\Marty\Desktop\working\myspacesuydam\images\&quot;/&gt;&lt;property id=&quot;20224&quot; value=&quot;C:\Users\Marty\Documents\My Adobe Presentations\MGISIT03&quot;/&gt;&lt;property id=&quot;20250&quot; value=&quot;0&quot;/&gt;&lt;property id=&quot;20251&quot; value=&quot;0&quot;/&gt;&lt;property id=&quot;20259&quot; value=&quot;0&quot;/&gt;&lt;object type=&quot;8&quot; unique_id=&quot;10002&quot;&gt;&lt;/object&gt;&lt;object type=&quot;2&quot; unique_id=&quot;10003&quot;&gt;&lt;object type=&quot;3&quot; unique_id=&quot;15476&quot;&gt;&lt;property id=&quot;20148&quot; value=&quot;5&quot;/&gt;&lt;property id=&quot;20300&quot; value=&quot;Slide 2 - &amp;quot;Agenda – Week 10 &amp;quot;&quot;/&gt;&lt;property id=&quot;20307&quot; value=&quot;314&quot;/&gt;&lt;/object&gt;&lt;object type=&quot;3&quot; unique_id=&quot;15951&quot;&gt;&lt;property id=&quot;20148&quot; value=&quot;5&quot;/&gt;&lt;property id=&quot;20300&quot; value=&quot;Slide 4 - &amp;quot;MP5 Site Setup &amp;amp; Frames Page&amp;quot;&quot;/&gt;&lt;property id=&quot;20307&quot; value=&quot;320&quot;/&gt;&lt;/object&gt;&lt;object type=&quot;3&quot; unique_id=&quot;16756&quot;&gt;&lt;property id=&quot;20148&quot; value=&quot;5&quot;/&gt;&lt;property id=&quot;20300&quot; value=&quot;Slide 14 - &amp;quot;SharePoint Designer: Interactive Buttons&amp;quot;&quot;/&gt;&lt;property id=&quot;20307&quot; value=&quot;369&quot;/&gt;&lt;/object&gt;&lt;object type=&quot;3&quot; unique_id=&quot;16776&quot;&gt;&lt;property id=&quot;20148&quot; value=&quot;5&quot;/&gt;&lt;property id=&quot;20300&quot; value=&quot;Slide 7 - &amp;quot;ALERT&amp;quot;&quot;/&gt;&lt;property id=&quot;20307&quot; value=&quot;342&quot;/&gt;&lt;/object&gt;&lt;object type=&quot;3&quot; unique_id=&quot;16777&quot;&gt;&lt;property id=&quot;20148&quot; value=&quot;5&quot;/&gt;&lt;property id=&quot;20300&quot; value=&quot;Slide 8 - &amp;quot;FOUR Input Elements &amp;quot;&quot;/&gt;&lt;property id=&quot;20307&quot; value=&quot;343&quot;/&gt;&lt;/object&gt;&lt;object type=&quot;3&quot; unique_id=&quot;16778&quot;&gt;&lt;property id=&quot;20148&quot; value=&quot;5&quot;/&gt;&lt;property id=&quot;20300&quot; value=&quot;Slide 9 - &amp;quot;FOUR Input Elements &amp;quot;&quot;/&gt;&lt;property id=&quot;20307&quot; value=&quot;344&quot;/&gt;&lt;/object&gt;&lt;object type=&quot;3&quot; unique_id=&quot;16779&quot;&gt;&lt;property id=&quot;20148&quot; value=&quot;5&quot;/&gt;&lt;property id=&quot;20300&quot; value=&quot;Slide 10&quot;/&gt;&lt;property id=&quot;20307&quot; value=&quot;345&quot;/&gt;&lt;/object&gt;&lt;object type=&quot;3&quot; unique_id=&quot;16783&quot;&gt;&lt;property id=&quot;20148&quot; value=&quot;5&quot;/&gt;&lt;property id=&quot;20300&quot; value=&quot;Slide 11 - &amp;quot;Anatomy of a Function: Definition&amp;quot;&quot;/&gt;&lt;property id=&quot;20307&quot; value=&quot;349&quot;/&gt;&lt;/object&gt;&lt;object type=&quot;3&quot; unique_id=&quot;16784&quot;&gt;&lt;property id=&quot;20148&quot; value=&quot;5&quot;/&gt;&lt;property id=&quot;20300&quot; value=&quot;Slide 12 - &amp;quot;Comments&amp;quot;&quot;/&gt;&lt;property id=&quot;20307&quot; value=&quot;350&quot;/&gt;&lt;/object&gt;&lt;object type=&quot;3&quot; unique_id=&quot;16785&quot;&gt;&lt;property id=&quot;20148&quot; value=&quot;5&quot;/&gt;&lt;property id=&quot;20300&quot; value=&quot;Slide 6 - &amp;quot;JavaScript Program Structure&amp;quot;&quot;/&gt;&lt;property id=&quot;20307&quot; value=&quot;351&quot;/&gt;&lt;/object&gt;&lt;object type=&quot;3&quot; unique_id=&quot;16786&quot;&gt;&lt;property id=&quot;20148&quot; value=&quot;5&quot;/&gt;&lt;property id=&quot;20300&quot; value=&quot;Slide 17&quot;/&gt;&lt;property id=&quot;20307&quot; value=&quot;352&quot;/&gt;&lt;/object&gt;&lt;object type=&quot;3&quot; unique_id=&quot;16789&quot;&gt;&lt;property id=&quot;20148&quot; value=&quot;5&quot;/&gt;&lt;property id=&quot;20300&quot; value=&quot;Slide 18&quot;/&gt;&lt;property id=&quot;20307&quot; value=&quot;355&quot;/&gt;&lt;/object&gt;&lt;object type=&quot;3&quot; unique_id=&quot;16790&quot;&gt;&lt;property id=&quot;20148&quot; value=&quot;5&quot;/&gt;&lt;property id=&quot;20300&quot; value=&quot;Slide 13&quot;/&gt;&lt;property id=&quot;20307&quot; value=&quot;323&quot;/&gt;&lt;/object&gt;&lt;object type=&quot;3&quot; unique_id=&quot;16791&quot;&gt;&lt;property id=&quot;20148&quot; value=&quot;5&quot;/&gt;&lt;property id=&quot;20300&quot; value=&quot;Slide 15 - &amp;quot;Add CURRENT Date/Time &amp;amp; DATE Last Updated&amp;quot;&quot;/&gt;&lt;property id=&quot;20307&quot; value=&quot;324&quot;/&gt;&lt;/object&gt;&lt;object type=&quot;3&quot; unique_id=&quot;16792&quot;&gt;&lt;property id=&quot;20148&quot; value=&quot;5&quot;/&gt;&lt;property id=&quot;20300&quot; value=&quot;Slide 16 - &amp;quot;Calling to Customize a Page&amp;quot;&quot;/&gt;&lt;property id=&quot;20307&quot; value=&quot;325&quot;/&gt;&lt;/object&gt;&lt;object type=&quot;3&quot; unique_id=&quot;16793&quot;&gt;&lt;property id=&quot;20148&quot; value=&quot;5&quot;/&gt;&lt;property id=&quot;20300&quot; value=&quot;Slide 19 - &amp;quot;Forms and Functions – Prompt– “memory2”&amp;quot;&quot;/&gt;&lt;property id=&quot;20307&quot; value=&quot;326&quot;/&gt;&lt;/object&gt;&lt;object type=&quot;3&quot; unique_id=&quot;16794&quot;&gt;&lt;property id=&quot;20148&quot; value=&quot;5&quot;/&gt;&lt;property id=&quot;20300&quot; value=&quot;Slide 20 - &amp;quot;Flipping Electronic Coins – “memory3”&amp;quot;&quot;/&gt;&lt;property id=&quot;20307&quot; value=&quot;327&quot;/&gt;&lt;/object&gt;&lt;object type=&quot;3&quot; unique_id=&quot;16795&quot;&gt;&lt;property id=&quot;20148&quot; value=&quot;5&quot;/&gt;&lt;property id=&quot;20300&quot; value=&quot;Slide 21 - &amp;quot;The Body Mass Index Computation – “memory4”&amp;quot;&quot;/&gt;&lt;property id=&quot;20307&quot; value=&quot;328&quot;/&gt;&lt;/object&gt;&lt;object type=&quot;3&quot; unique_id=&quot;16796&quot;&gt;&lt;property id=&quot;20148&quot; value=&quot;5&quot;/&gt;&lt;property id=&quot;20300&quot; value=&quot;Slide 22 - &amp;quot;The Body Mass Index Computation – “memory4”&amp;quot;&quot;/&gt;&lt;property id=&quot;20307&quot; value=&quot;329&quot;/&gt;&lt;/object&gt;&lt;object type=&quot;3&quot; unique_id=&quot;17472&quot;&gt;&lt;property id=&quot;20148&quot; value=&quot;5&quot;/&gt;&lt;property id=&quot;20300&quot; value=&quot;Slide 5 - &amp;quot;SharePoint Designer: MP5 Component Pages with Interactive Buttons&amp;quot;&quot;/&gt;&lt;property id=&quot;20307&quot; value=&quot;379&quot;/&gt;&lt;/object&gt;&lt;object type=&quot;3&quot; unique_id=&quot;21507&quot;&gt;&lt;property id=&quot;20148&quot; value=&quot;5&quot;/&gt;&lt;property id=&quot;20300&quot; value=&quot;Slide 1&quot;/&gt;&lt;property id=&quot;20307&quot; value=&quot;384&quot;/&gt;&lt;/object&gt;&lt;object type=&quot;3&quot; unique_id=&quot;22159&quot;&gt;&lt;property id=&quot;20148&quot; value=&quot;5&quot;/&gt;&lt;property id=&quot;20300&quot; value=&quot;Slide 3 - &amp;quot;MP5 Assignment&amp;quot;&quot;/&gt;&lt;property id=&quot;20307&quot; value=&quot;458&quot;/&gt;&lt;/object&gt;&lt;/object&gt;&lt;object type=&quot;4&quot; unique_id=&quot;14863&quot;&gt;&lt;object type=&quot;5&quot; unique_id=&quot;14864&quot;&gt;&lt;property id=&quot;20149&quot; value=&quot;Marty Suydam&quot;/&gt;&lt;property id=&quot;20150&quot; value=&quot;Professor&quot;/&gt;&lt;property id=&quot;20151&quot; value=&quot;mjs6.jpg&quot;/&gt;&lt;property id=&quot;20153&quot; value=&quot;msuydam2@washcoll.edu&quot;/&gt;&lt;property id=&quot;20159&quot; value=&quot;washcoll.jpg&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7&quot;/&gt;&lt;lineCharCount val=&quot;19&quot;/&gt;&lt;lineCharCount val=&quot;16&quot;/&gt;&lt;/TableIndex&gt;&lt;/ShapeTextInfo&gt;"/>
</p:tagLst>
</file>

<file path=ppt/theme/theme1.xml><?xml version="1.0" encoding="utf-8"?>
<a:theme xmlns:a="http://schemas.openxmlformats.org/drawingml/2006/main" name="1_Textured template_Wine Segoe">
  <a:themeElements>
    <a:clrScheme name="Red Template Template">
      <a:dk1>
        <a:srgbClr val="000000"/>
      </a:dk1>
      <a:lt1>
        <a:srgbClr val="FFFFFF"/>
      </a:lt1>
      <a:dk2>
        <a:srgbClr val="9C2828"/>
      </a:dk2>
      <a:lt2>
        <a:srgbClr val="FFFF99"/>
      </a:lt2>
      <a:accent1>
        <a:srgbClr val="FFC000"/>
      </a:accent1>
      <a:accent2>
        <a:srgbClr val="0D84CD"/>
      </a:accent2>
      <a:accent3>
        <a:srgbClr val="AD5778"/>
      </a:accent3>
      <a:accent4>
        <a:srgbClr val="919E7A"/>
      </a:accent4>
      <a:accent5>
        <a:srgbClr val="DA804E"/>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TemplateFS12</Template>
  <TotalTime>26777</TotalTime>
  <Words>2469</Words>
  <Application>Microsoft Macintosh PowerPoint</Application>
  <PresentationFormat>On-screen Show (4:3)</PresentationFormat>
  <Paragraphs>341</Paragraphs>
  <Slides>37</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Calibri</vt:lpstr>
      <vt:lpstr>Courier New</vt:lpstr>
      <vt:lpstr>Segoe</vt:lpstr>
      <vt:lpstr>Times New Roman</vt:lpstr>
      <vt:lpstr>Verdana</vt:lpstr>
      <vt:lpstr>Wingdings</vt:lpstr>
      <vt:lpstr>Wingdings 2</vt:lpstr>
      <vt:lpstr>Arial</vt:lpstr>
      <vt:lpstr>1_Textured template_Wine Segoe</vt:lpstr>
      <vt:lpstr>PowerPoint Presentation</vt:lpstr>
      <vt:lpstr>Week 11 Agenda</vt:lpstr>
      <vt:lpstr>Course Schedule</vt:lpstr>
      <vt:lpstr>March 2017 Schedule</vt:lpstr>
      <vt:lpstr>Mini-Project 3 Comments</vt:lpstr>
      <vt:lpstr>Mini-Project 4</vt:lpstr>
      <vt:lpstr>Mini-Project 4 Cross-Walk with Hands-On Practice</vt:lpstr>
      <vt:lpstr>Mini-Project 4 Site Setup</vt:lpstr>
      <vt:lpstr>Week 11 Agenda</vt:lpstr>
      <vt:lpstr>Multimedia Terms</vt:lpstr>
      <vt:lpstr>Multimedia File Types</vt:lpstr>
      <vt:lpstr>Copyright Issues</vt:lpstr>
      <vt:lpstr>Hands-On Practice 11.1 Podcast (mp3)</vt:lpstr>
      <vt:lpstr>Multimedia &amp; Accessibility</vt:lpstr>
      <vt:lpstr>What is Adobe Flash?</vt:lpstr>
      <vt:lpstr>Hands-On Practice 11.2 HTML5 Embed Element</vt:lpstr>
      <vt:lpstr>Hands-On Practice 11.3  HTML5 Audio &amp; Source Elements</vt:lpstr>
      <vt:lpstr>Hands-On Practice 11.4 HTML5 Video  on a Web Page</vt:lpstr>
      <vt:lpstr>CSS Drop Down Menu</vt:lpstr>
      <vt:lpstr>Hands-On Practice 11.5 Dropdown Menu</vt:lpstr>
      <vt:lpstr>CSS3 Transform  &amp; Transition Properties</vt:lpstr>
      <vt:lpstr>Hands-On Practice 11.6 Transform Property</vt:lpstr>
      <vt:lpstr>Hands-On Practice 11.7 Transition Property</vt:lpstr>
      <vt:lpstr>Hands-On Practice 11.8 Practice with Transitions</vt:lpstr>
      <vt:lpstr>Hands-On Practice 11.8 Practice with Transitions (Cont’d)</vt:lpstr>
      <vt:lpstr>Java</vt:lpstr>
      <vt:lpstr>Adding a Java Applet to a Web Page</vt:lpstr>
      <vt:lpstr>JavaScript</vt:lpstr>
      <vt:lpstr>Document Object Model (DOM)</vt:lpstr>
      <vt:lpstr>What is Ajax?</vt:lpstr>
      <vt:lpstr>Exploring JQuery</vt:lpstr>
      <vt:lpstr>HTML5 APIs</vt:lpstr>
      <vt:lpstr>HTML5 APIs (Cont’d)</vt:lpstr>
      <vt:lpstr>HTML5 APIs (Cont’d)</vt:lpstr>
      <vt:lpstr>JavaJam Case Study MP4 (javajam11) Chapter 11</vt:lpstr>
      <vt:lpstr>Mini-Project 4 (javajam11) Site Setup</vt:lpstr>
      <vt:lpstr>JavaJam Case Study MP4 (javajam11) Chapter 11</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Suydam</dc:creator>
  <cp:lastModifiedBy>Martin Suydam</cp:lastModifiedBy>
  <cp:revision>261</cp:revision>
  <cp:lastPrinted>2012-03-30T18:45:36Z</cp:lastPrinted>
  <dcterms:created xsi:type="dcterms:W3CDTF">2014-01-14T19:15:05Z</dcterms:created>
  <dcterms:modified xsi:type="dcterms:W3CDTF">2017-03-29T10:35:50Z</dcterms:modified>
</cp:coreProperties>
</file>