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3" r:id="rId1"/>
  </p:sldMasterIdLst>
  <p:notesMasterIdLst>
    <p:notesMasterId r:id="rId61"/>
  </p:notesMasterIdLst>
  <p:sldIdLst>
    <p:sldId id="384" r:id="rId2"/>
    <p:sldId id="386" r:id="rId3"/>
    <p:sldId id="436" r:id="rId4"/>
    <p:sldId id="525" r:id="rId5"/>
    <p:sldId id="586" r:id="rId6"/>
    <p:sldId id="437" r:id="rId7"/>
    <p:sldId id="599" r:id="rId8"/>
    <p:sldId id="602" r:id="rId9"/>
    <p:sldId id="557" r:id="rId10"/>
    <p:sldId id="558" r:id="rId11"/>
    <p:sldId id="559" r:id="rId12"/>
    <p:sldId id="560" r:id="rId13"/>
    <p:sldId id="561" r:id="rId14"/>
    <p:sldId id="562" r:id="rId15"/>
    <p:sldId id="563" r:id="rId16"/>
    <p:sldId id="564" r:id="rId17"/>
    <p:sldId id="565" r:id="rId18"/>
    <p:sldId id="566" r:id="rId19"/>
    <p:sldId id="567" r:id="rId20"/>
    <p:sldId id="568" r:id="rId21"/>
    <p:sldId id="569" r:id="rId22"/>
    <p:sldId id="570" r:id="rId23"/>
    <p:sldId id="571" r:id="rId24"/>
    <p:sldId id="572" r:id="rId25"/>
    <p:sldId id="573" r:id="rId26"/>
    <p:sldId id="574" r:id="rId27"/>
    <p:sldId id="575" r:id="rId28"/>
    <p:sldId id="576" r:id="rId29"/>
    <p:sldId id="577" r:id="rId30"/>
    <p:sldId id="578" r:id="rId31"/>
    <p:sldId id="580" r:id="rId32"/>
    <p:sldId id="581" r:id="rId33"/>
    <p:sldId id="582" r:id="rId34"/>
    <p:sldId id="583" r:id="rId35"/>
    <p:sldId id="598" r:id="rId36"/>
    <p:sldId id="590" r:id="rId37"/>
    <p:sldId id="600" r:id="rId38"/>
    <p:sldId id="591" r:id="rId39"/>
    <p:sldId id="592" r:id="rId40"/>
    <p:sldId id="593" r:id="rId41"/>
    <p:sldId id="587" r:id="rId42"/>
    <p:sldId id="588" r:id="rId43"/>
    <p:sldId id="589" r:id="rId44"/>
    <p:sldId id="553" r:id="rId45"/>
    <p:sldId id="528" r:id="rId46"/>
    <p:sldId id="530" r:id="rId47"/>
    <p:sldId id="532" r:id="rId48"/>
    <p:sldId id="554" r:id="rId49"/>
    <p:sldId id="537" r:id="rId50"/>
    <p:sldId id="594" r:id="rId51"/>
    <p:sldId id="555" r:id="rId52"/>
    <p:sldId id="542" r:id="rId53"/>
    <p:sldId id="545" r:id="rId54"/>
    <p:sldId id="548" r:id="rId55"/>
    <p:sldId id="556" r:id="rId56"/>
    <p:sldId id="597" r:id="rId57"/>
    <p:sldId id="595" r:id="rId58"/>
    <p:sldId id="596" r:id="rId59"/>
    <p:sldId id="601" r:id="rId60"/>
  </p:sldIdLst>
  <p:sldSz cx="9144000" cy="6858000" type="screen4x3"/>
  <p:notesSz cx="6858000" cy="9144000"/>
  <p:custDataLst>
    <p:tags r:id="rId62"/>
  </p:custDataLst>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BFEE"/>
    <a:srgbClr val="C64C57"/>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122" autoAdjust="0"/>
    <p:restoredTop sz="96238" autoAdjust="0"/>
  </p:normalViewPr>
  <p:slideViewPr>
    <p:cSldViewPr>
      <p:cViewPr varScale="1">
        <p:scale>
          <a:sx n="69" d="100"/>
          <a:sy n="69" d="100"/>
        </p:scale>
        <p:origin x="1836"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0" d="100"/>
          <a:sy n="70" d="100"/>
        </p:scale>
        <p:origin x="-28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Arial" charset="0"/>
                <a:cs typeface="Arial" charset="0"/>
              </a:defRPr>
            </a:lvl1pPr>
          </a:lstStyle>
          <a:p>
            <a:pPr>
              <a:defRPr/>
            </a:pPr>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Arial" charset="0"/>
                <a:cs typeface="Arial" charset="0"/>
              </a:defRPr>
            </a:lvl1pPr>
          </a:lstStyle>
          <a:p>
            <a:pPr>
              <a:defRPr/>
            </a:pPr>
            <a:fld id="{32AF2479-0543-4927-AB5D-80584ACCC19D}" type="datetimeFigureOut">
              <a:rPr lang="en-US"/>
              <a:pPr>
                <a:defRPr/>
              </a:pPr>
              <a:t>3/28/2017</a:t>
            </a:fld>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Arial" charset="0"/>
                <a:cs typeface="Arial" charset="0"/>
              </a:defRPr>
            </a:lvl1pPr>
          </a:lstStyle>
          <a:p>
            <a:pPr>
              <a:defRPr/>
            </a:pPr>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Arial" charset="0"/>
                <a:cs typeface="Arial" charset="0"/>
              </a:defRPr>
            </a:lvl1pPr>
          </a:lstStyle>
          <a:p>
            <a:pPr>
              <a:defRPr/>
            </a:pPr>
            <a:fld id="{5011BCD4-1277-47F9-AC3C-7512521A2266}" type="slidenum">
              <a:rPr lang="en-US"/>
              <a:pPr>
                <a:defRPr/>
              </a:pPr>
              <a:t>‹#›</a:t>
            </a:fld>
            <a:endParaRPr lang="en-US"/>
          </a:p>
        </p:txBody>
      </p:sp>
    </p:spTree>
    <p:extLst>
      <p:ext uri="{BB962C8B-B14F-4D97-AF65-F5344CB8AC3E}">
        <p14:creationId xmlns:p14="http://schemas.microsoft.com/office/powerpoint/2010/main" val="3054742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8F47C42A-2DAD-4392-A7EE-B6A3F2666278}" type="slidenum">
              <a:rPr lang="en-US" altLang="en-US" sz="1300"/>
              <a:pPr/>
              <a:t>9</a:t>
            </a:fld>
            <a:endParaRPr lang="en-US" altLang="en-US" sz="1300"/>
          </a:p>
        </p:txBody>
      </p:sp>
    </p:spTree>
    <p:extLst>
      <p:ext uri="{BB962C8B-B14F-4D97-AF65-F5344CB8AC3E}">
        <p14:creationId xmlns:p14="http://schemas.microsoft.com/office/powerpoint/2010/main" val="1009522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8920571A-D0BD-4D69-9677-16706ABD7F12}" type="slidenum">
              <a:rPr lang="en-US" altLang="en-US" sz="1300"/>
              <a:pPr/>
              <a:t>18</a:t>
            </a:fld>
            <a:endParaRPr lang="en-US" altLang="en-US" sz="1300"/>
          </a:p>
        </p:txBody>
      </p:sp>
    </p:spTree>
    <p:extLst>
      <p:ext uri="{BB962C8B-B14F-4D97-AF65-F5344CB8AC3E}">
        <p14:creationId xmlns:p14="http://schemas.microsoft.com/office/powerpoint/2010/main" val="1699368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1647B050-E84B-4572-B547-000E17979101}" type="slidenum">
              <a:rPr lang="en-US" altLang="en-US" sz="1300"/>
              <a:pPr/>
              <a:t>19</a:t>
            </a:fld>
            <a:endParaRPr lang="en-US" altLang="en-US" sz="1300"/>
          </a:p>
        </p:txBody>
      </p:sp>
    </p:spTree>
    <p:extLst>
      <p:ext uri="{BB962C8B-B14F-4D97-AF65-F5344CB8AC3E}">
        <p14:creationId xmlns:p14="http://schemas.microsoft.com/office/powerpoint/2010/main" val="682916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1D76C5CC-9B88-4F91-AA1D-DB2DC6536050}" type="slidenum">
              <a:rPr lang="en-US" altLang="en-US" sz="1300"/>
              <a:pPr/>
              <a:t>20</a:t>
            </a:fld>
            <a:endParaRPr lang="en-US" altLang="en-US" sz="1300"/>
          </a:p>
        </p:txBody>
      </p:sp>
    </p:spTree>
    <p:extLst>
      <p:ext uri="{BB962C8B-B14F-4D97-AF65-F5344CB8AC3E}">
        <p14:creationId xmlns:p14="http://schemas.microsoft.com/office/powerpoint/2010/main" val="1381101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3CBAE4CA-FFD8-487C-88EA-8E465C0E80E2}" type="slidenum">
              <a:rPr lang="en-US" altLang="en-US" sz="1300"/>
              <a:pPr/>
              <a:t>21</a:t>
            </a:fld>
            <a:endParaRPr lang="en-US" altLang="en-US" sz="1300"/>
          </a:p>
        </p:txBody>
      </p:sp>
    </p:spTree>
    <p:extLst>
      <p:ext uri="{BB962C8B-B14F-4D97-AF65-F5344CB8AC3E}">
        <p14:creationId xmlns:p14="http://schemas.microsoft.com/office/powerpoint/2010/main" val="1581413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1D76C5CC-9B88-4F91-AA1D-DB2DC6536050}" type="slidenum">
              <a:rPr lang="en-US" altLang="en-US" sz="1300"/>
              <a:pPr/>
              <a:t>24</a:t>
            </a:fld>
            <a:endParaRPr lang="en-US" altLang="en-US" sz="1300"/>
          </a:p>
        </p:txBody>
      </p:sp>
    </p:spTree>
    <p:extLst>
      <p:ext uri="{BB962C8B-B14F-4D97-AF65-F5344CB8AC3E}">
        <p14:creationId xmlns:p14="http://schemas.microsoft.com/office/powerpoint/2010/main" val="1378587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1D76C5CC-9B88-4F91-AA1D-DB2DC6536050}" type="slidenum">
              <a:rPr lang="en-US" altLang="en-US" sz="1300"/>
              <a:pPr/>
              <a:t>25</a:t>
            </a:fld>
            <a:endParaRPr lang="en-US" altLang="en-US" sz="1300"/>
          </a:p>
        </p:txBody>
      </p:sp>
    </p:spTree>
    <p:extLst>
      <p:ext uri="{BB962C8B-B14F-4D97-AF65-F5344CB8AC3E}">
        <p14:creationId xmlns:p14="http://schemas.microsoft.com/office/powerpoint/2010/main" val="189542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F0E4184B-E8F4-4F1E-8628-3E97AF94BBAE}" type="slidenum">
              <a:rPr lang="en-US" altLang="en-US" sz="1300"/>
              <a:pPr/>
              <a:t>26</a:t>
            </a:fld>
            <a:endParaRPr lang="en-US" altLang="en-US" sz="1300"/>
          </a:p>
        </p:txBody>
      </p:sp>
    </p:spTree>
    <p:extLst>
      <p:ext uri="{BB962C8B-B14F-4D97-AF65-F5344CB8AC3E}">
        <p14:creationId xmlns:p14="http://schemas.microsoft.com/office/powerpoint/2010/main" val="303461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099C1405-124C-4920-A0B6-44D5D0F6E2CA}" type="slidenum">
              <a:rPr lang="en-US" altLang="en-US" sz="1300"/>
              <a:pPr/>
              <a:t>27</a:t>
            </a:fld>
            <a:endParaRPr lang="en-US" altLang="en-US" sz="1300"/>
          </a:p>
        </p:txBody>
      </p:sp>
    </p:spTree>
    <p:extLst>
      <p:ext uri="{BB962C8B-B14F-4D97-AF65-F5344CB8AC3E}">
        <p14:creationId xmlns:p14="http://schemas.microsoft.com/office/powerpoint/2010/main" val="1250787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4B9976F6-81FA-4969-A7FA-D235D57EF85F}" type="slidenum">
              <a:rPr lang="en-US" altLang="en-US" sz="1300"/>
              <a:pPr/>
              <a:t>28</a:t>
            </a:fld>
            <a:endParaRPr lang="en-US" altLang="en-US" sz="1300"/>
          </a:p>
        </p:txBody>
      </p:sp>
    </p:spTree>
    <p:extLst>
      <p:ext uri="{BB962C8B-B14F-4D97-AF65-F5344CB8AC3E}">
        <p14:creationId xmlns:p14="http://schemas.microsoft.com/office/powerpoint/2010/main" val="1055595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4B9976F6-81FA-4969-A7FA-D235D57EF85F}" type="slidenum">
              <a:rPr lang="en-US" altLang="en-US" sz="1300"/>
              <a:pPr/>
              <a:t>29</a:t>
            </a:fld>
            <a:endParaRPr lang="en-US" altLang="en-US" sz="1300"/>
          </a:p>
        </p:txBody>
      </p:sp>
    </p:spTree>
    <p:extLst>
      <p:ext uri="{BB962C8B-B14F-4D97-AF65-F5344CB8AC3E}">
        <p14:creationId xmlns:p14="http://schemas.microsoft.com/office/powerpoint/2010/main" val="1010686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2AD9A280-8F6B-499B-96E5-A5ED76FC069D}" type="slidenum">
              <a:rPr lang="en-US" altLang="en-US" sz="1300"/>
              <a:pPr/>
              <a:t>10</a:t>
            </a:fld>
            <a:endParaRPr lang="en-US" altLang="en-US" sz="1300"/>
          </a:p>
        </p:txBody>
      </p:sp>
    </p:spTree>
    <p:extLst>
      <p:ext uri="{BB962C8B-B14F-4D97-AF65-F5344CB8AC3E}">
        <p14:creationId xmlns:p14="http://schemas.microsoft.com/office/powerpoint/2010/main" val="409164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07381174-68C1-4BA2-B106-41FEA46F5E62}" type="slidenum">
              <a:rPr lang="en-US" altLang="en-US" sz="1300">
                <a:latin typeface="Verdana" panose="020B0604030504040204" pitchFamily="34" charset="0"/>
              </a:rPr>
              <a:pPr/>
              <a:t>31</a:t>
            </a:fld>
            <a:endParaRPr lang="en-US" altLang="en-US" sz="1300">
              <a:latin typeface="Verdana" panose="020B0604030504040204" pitchFamily="34" charset="0"/>
            </a:endParaRPr>
          </a:p>
        </p:txBody>
      </p:sp>
    </p:spTree>
    <p:extLst>
      <p:ext uri="{BB962C8B-B14F-4D97-AF65-F5344CB8AC3E}">
        <p14:creationId xmlns:p14="http://schemas.microsoft.com/office/powerpoint/2010/main" val="1505750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07381174-68C1-4BA2-B106-41FEA46F5E62}" type="slidenum">
              <a:rPr lang="en-US" altLang="en-US" sz="1300">
                <a:latin typeface="Verdana" panose="020B0604030504040204" pitchFamily="34" charset="0"/>
              </a:rPr>
              <a:pPr/>
              <a:t>32</a:t>
            </a:fld>
            <a:endParaRPr lang="en-US" altLang="en-US" sz="1300">
              <a:latin typeface="Verdana" panose="020B0604030504040204" pitchFamily="34" charset="0"/>
            </a:endParaRPr>
          </a:p>
        </p:txBody>
      </p:sp>
    </p:spTree>
    <p:extLst>
      <p:ext uri="{BB962C8B-B14F-4D97-AF65-F5344CB8AC3E}">
        <p14:creationId xmlns:p14="http://schemas.microsoft.com/office/powerpoint/2010/main" val="1277583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07381174-68C1-4BA2-B106-41FEA46F5E62}" type="slidenum">
              <a:rPr lang="en-US" altLang="en-US" sz="1300">
                <a:latin typeface="Verdana" panose="020B0604030504040204" pitchFamily="34" charset="0"/>
              </a:rPr>
              <a:pPr/>
              <a:t>33</a:t>
            </a:fld>
            <a:endParaRPr lang="en-US" altLang="en-US" sz="1300">
              <a:latin typeface="Verdana" panose="020B0604030504040204" pitchFamily="34" charset="0"/>
            </a:endParaRPr>
          </a:p>
        </p:txBody>
      </p:sp>
    </p:spTree>
    <p:extLst>
      <p:ext uri="{BB962C8B-B14F-4D97-AF65-F5344CB8AC3E}">
        <p14:creationId xmlns:p14="http://schemas.microsoft.com/office/powerpoint/2010/main" val="422959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07381174-68C1-4BA2-B106-41FEA46F5E62}" type="slidenum">
              <a:rPr lang="en-US" altLang="en-US" sz="1300">
                <a:latin typeface="Verdana" panose="020B0604030504040204" pitchFamily="34" charset="0"/>
              </a:rPr>
              <a:pPr/>
              <a:t>34</a:t>
            </a:fld>
            <a:endParaRPr lang="en-US" altLang="en-US" sz="1300">
              <a:latin typeface="Verdana" panose="020B0604030504040204" pitchFamily="34" charset="0"/>
            </a:endParaRPr>
          </a:p>
        </p:txBody>
      </p:sp>
    </p:spTree>
    <p:extLst>
      <p:ext uri="{BB962C8B-B14F-4D97-AF65-F5344CB8AC3E}">
        <p14:creationId xmlns:p14="http://schemas.microsoft.com/office/powerpoint/2010/main" val="1285624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0D0686AF-2494-4205-88FC-0707FB6E556A}" type="slidenum">
              <a:rPr lang="en-US" altLang="en-US" sz="1300"/>
              <a:pPr/>
              <a:t>35</a:t>
            </a:fld>
            <a:endParaRPr lang="en-US" altLang="en-US" sz="1300"/>
          </a:p>
        </p:txBody>
      </p:sp>
    </p:spTree>
    <p:extLst>
      <p:ext uri="{BB962C8B-B14F-4D97-AF65-F5344CB8AC3E}">
        <p14:creationId xmlns:p14="http://schemas.microsoft.com/office/powerpoint/2010/main" val="1552984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EE133B27-9085-46FD-8E72-1C7CB5933FF6}" type="slidenum">
              <a:rPr lang="en-US" altLang="en-US" sz="1300"/>
              <a:pPr/>
              <a:t>45</a:t>
            </a:fld>
            <a:endParaRPr lang="en-US" altLang="en-US" sz="1300"/>
          </a:p>
        </p:txBody>
      </p:sp>
    </p:spTree>
    <p:extLst>
      <p:ext uri="{BB962C8B-B14F-4D97-AF65-F5344CB8AC3E}">
        <p14:creationId xmlns:p14="http://schemas.microsoft.com/office/powerpoint/2010/main" val="210342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B12A5C93-11EF-41F4-A9F1-C79B3F0A924A}" type="slidenum">
              <a:rPr lang="en-US" altLang="en-US" sz="1300"/>
              <a:pPr/>
              <a:t>46</a:t>
            </a:fld>
            <a:endParaRPr lang="en-US" altLang="en-US" sz="1300"/>
          </a:p>
        </p:txBody>
      </p:sp>
    </p:spTree>
    <p:extLst>
      <p:ext uri="{BB962C8B-B14F-4D97-AF65-F5344CB8AC3E}">
        <p14:creationId xmlns:p14="http://schemas.microsoft.com/office/powerpoint/2010/main" val="3893979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048181EE-BCB7-44A1-B473-F4BD9D9692FF}" type="slidenum">
              <a:rPr lang="en-US" altLang="en-US" sz="1300"/>
              <a:pPr/>
              <a:t>47</a:t>
            </a:fld>
            <a:endParaRPr lang="en-US" altLang="en-US" sz="1300"/>
          </a:p>
        </p:txBody>
      </p:sp>
    </p:spTree>
    <p:extLst>
      <p:ext uri="{BB962C8B-B14F-4D97-AF65-F5344CB8AC3E}">
        <p14:creationId xmlns:p14="http://schemas.microsoft.com/office/powerpoint/2010/main" val="798695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048181EE-BCB7-44A1-B473-F4BD9D9692FF}" type="slidenum">
              <a:rPr lang="en-US" altLang="en-US" sz="1300"/>
              <a:pPr/>
              <a:t>48</a:t>
            </a:fld>
            <a:endParaRPr lang="en-US" altLang="en-US" sz="1300"/>
          </a:p>
        </p:txBody>
      </p:sp>
    </p:spTree>
    <p:extLst>
      <p:ext uri="{BB962C8B-B14F-4D97-AF65-F5344CB8AC3E}">
        <p14:creationId xmlns:p14="http://schemas.microsoft.com/office/powerpoint/2010/main" val="1377768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E7DD6284-71BE-412C-9DD2-BF257DC657BC}" type="slidenum">
              <a:rPr lang="en-US" altLang="en-US" sz="1300"/>
              <a:pPr/>
              <a:t>49</a:t>
            </a:fld>
            <a:endParaRPr lang="en-US" altLang="en-US" sz="1300"/>
          </a:p>
        </p:txBody>
      </p:sp>
    </p:spTree>
    <p:extLst>
      <p:ext uri="{BB962C8B-B14F-4D97-AF65-F5344CB8AC3E}">
        <p14:creationId xmlns:p14="http://schemas.microsoft.com/office/powerpoint/2010/main" val="81226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BC9C728A-BB59-4F62-AF8C-04E8EC79EAF2}" type="slidenum">
              <a:rPr lang="en-US" altLang="en-US" sz="1300"/>
              <a:pPr/>
              <a:t>11</a:t>
            </a:fld>
            <a:endParaRPr lang="en-US" altLang="en-US" sz="1300"/>
          </a:p>
        </p:txBody>
      </p:sp>
    </p:spTree>
    <p:extLst>
      <p:ext uri="{BB962C8B-B14F-4D97-AF65-F5344CB8AC3E}">
        <p14:creationId xmlns:p14="http://schemas.microsoft.com/office/powerpoint/2010/main" val="1779050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E7DD6284-71BE-412C-9DD2-BF257DC657BC}" type="slidenum">
              <a:rPr lang="en-US" altLang="en-US" sz="1300"/>
              <a:pPr/>
              <a:t>50</a:t>
            </a:fld>
            <a:endParaRPr lang="en-US" altLang="en-US" sz="1300"/>
          </a:p>
        </p:txBody>
      </p:sp>
    </p:spTree>
    <p:extLst>
      <p:ext uri="{BB962C8B-B14F-4D97-AF65-F5344CB8AC3E}">
        <p14:creationId xmlns:p14="http://schemas.microsoft.com/office/powerpoint/2010/main" val="337897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048181EE-BCB7-44A1-B473-F4BD9D9692FF}" type="slidenum">
              <a:rPr lang="en-US" altLang="en-US" sz="1300"/>
              <a:pPr/>
              <a:t>51</a:t>
            </a:fld>
            <a:endParaRPr lang="en-US" altLang="en-US" sz="1300"/>
          </a:p>
        </p:txBody>
      </p:sp>
    </p:spTree>
    <p:extLst>
      <p:ext uri="{BB962C8B-B14F-4D97-AF65-F5344CB8AC3E}">
        <p14:creationId xmlns:p14="http://schemas.microsoft.com/office/powerpoint/2010/main" val="622101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1FD85BB3-CB53-452B-9278-1513738E033C}" type="slidenum">
              <a:rPr lang="en-US" altLang="en-US" sz="1300"/>
              <a:pPr/>
              <a:t>52</a:t>
            </a:fld>
            <a:endParaRPr lang="en-US" altLang="en-US" sz="1300"/>
          </a:p>
        </p:txBody>
      </p:sp>
    </p:spTree>
    <p:extLst>
      <p:ext uri="{BB962C8B-B14F-4D97-AF65-F5344CB8AC3E}">
        <p14:creationId xmlns:p14="http://schemas.microsoft.com/office/powerpoint/2010/main" val="2218223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30D891C0-06B0-4981-AC96-D4C4CB6BF67F}" type="slidenum">
              <a:rPr lang="en-US" altLang="en-US" sz="1300"/>
              <a:pPr/>
              <a:t>53</a:t>
            </a:fld>
            <a:endParaRPr lang="en-US" altLang="en-US" sz="1300"/>
          </a:p>
        </p:txBody>
      </p:sp>
    </p:spTree>
    <p:extLst>
      <p:ext uri="{BB962C8B-B14F-4D97-AF65-F5344CB8AC3E}">
        <p14:creationId xmlns:p14="http://schemas.microsoft.com/office/powerpoint/2010/main" val="2212896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0D0686AF-2494-4205-88FC-0707FB6E556A}" type="slidenum">
              <a:rPr lang="en-US" altLang="en-US" sz="1300"/>
              <a:pPr/>
              <a:t>54</a:t>
            </a:fld>
            <a:endParaRPr lang="en-US" altLang="en-US" sz="1300"/>
          </a:p>
        </p:txBody>
      </p:sp>
    </p:spTree>
    <p:extLst>
      <p:ext uri="{BB962C8B-B14F-4D97-AF65-F5344CB8AC3E}">
        <p14:creationId xmlns:p14="http://schemas.microsoft.com/office/powerpoint/2010/main" val="924022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0D0686AF-2494-4205-88FC-0707FB6E556A}" type="slidenum">
              <a:rPr lang="en-US" altLang="en-US" sz="1300"/>
              <a:pPr/>
              <a:t>55</a:t>
            </a:fld>
            <a:endParaRPr lang="en-US" altLang="en-US" sz="1300"/>
          </a:p>
        </p:txBody>
      </p:sp>
    </p:spTree>
    <p:extLst>
      <p:ext uri="{BB962C8B-B14F-4D97-AF65-F5344CB8AC3E}">
        <p14:creationId xmlns:p14="http://schemas.microsoft.com/office/powerpoint/2010/main" val="3506069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0D0686AF-2494-4205-88FC-0707FB6E556A}" type="slidenum">
              <a:rPr lang="en-US" altLang="en-US" sz="1300"/>
              <a:pPr/>
              <a:t>56</a:t>
            </a:fld>
            <a:endParaRPr lang="en-US" altLang="en-US" sz="1300"/>
          </a:p>
        </p:txBody>
      </p:sp>
    </p:spTree>
    <p:extLst>
      <p:ext uri="{BB962C8B-B14F-4D97-AF65-F5344CB8AC3E}">
        <p14:creationId xmlns:p14="http://schemas.microsoft.com/office/powerpoint/2010/main" val="1071273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335D03B6-AC35-4182-9922-88C8DC452D5E}" type="slidenum">
              <a:rPr lang="en-US" altLang="en-US" sz="1300"/>
              <a:pPr/>
              <a:t>12</a:t>
            </a:fld>
            <a:endParaRPr lang="en-US" altLang="en-US" sz="1300"/>
          </a:p>
        </p:txBody>
      </p:sp>
    </p:spTree>
    <p:extLst>
      <p:ext uri="{BB962C8B-B14F-4D97-AF65-F5344CB8AC3E}">
        <p14:creationId xmlns:p14="http://schemas.microsoft.com/office/powerpoint/2010/main" val="403951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8B73B476-9D01-44E9-A5EF-A0AEDF8B7055}" type="slidenum">
              <a:rPr lang="en-US" altLang="en-US" sz="1300"/>
              <a:pPr/>
              <a:t>13</a:t>
            </a:fld>
            <a:endParaRPr lang="en-US" altLang="en-US" sz="1300"/>
          </a:p>
        </p:txBody>
      </p:sp>
    </p:spTree>
    <p:extLst>
      <p:ext uri="{BB962C8B-B14F-4D97-AF65-F5344CB8AC3E}">
        <p14:creationId xmlns:p14="http://schemas.microsoft.com/office/powerpoint/2010/main" val="126910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D10BBA9A-75A7-4123-8483-0E116A3656C3}" type="slidenum">
              <a:rPr lang="en-US" altLang="en-US" sz="1300"/>
              <a:pPr/>
              <a:t>14</a:t>
            </a:fld>
            <a:endParaRPr lang="en-US" altLang="en-US" sz="1300"/>
          </a:p>
        </p:txBody>
      </p:sp>
    </p:spTree>
    <p:extLst>
      <p:ext uri="{BB962C8B-B14F-4D97-AF65-F5344CB8AC3E}">
        <p14:creationId xmlns:p14="http://schemas.microsoft.com/office/powerpoint/2010/main" val="2080102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F302CF12-EDAE-45D8-91E2-CE2061E3136E}" type="slidenum">
              <a:rPr lang="en-US" altLang="en-US" sz="1300"/>
              <a:pPr/>
              <a:t>15</a:t>
            </a:fld>
            <a:endParaRPr lang="en-US" altLang="en-US" sz="1300"/>
          </a:p>
        </p:txBody>
      </p:sp>
    </p:spTree>
    <p:extLst>
      <p:ext uri="{BB962C8B-B14F-4D97-AF65-F5344CB8AC3E}">
        <p14:creationId xmlns:p14="http://schemas.microsoft.com/office/powerpoint/2010/main" val="7238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1D76C5CC-9B88-4F91-AA1D-DB2DC6536050}" type="slidenum">
              <a:rPr lang="en-US" altLang="en-US" sz="1300"/>
              <a:pPr/>
              <a:t>16</a:t>
            </a:fld>
            <a:endParaRPr lang="en-US" altLang="en-US" sz="1300"/>
          </a:p>
        </p:txBody>
      </p:sp>
    </p:spTree>
    <p:extLst>
      <p:ext uri="{BB962C8B-B14F-4D97-AF65-F5344CB8AC3E}">
        <p14:creationId xmlns:p14="http://schemas.microsoft.com/office/powerpoint/2010/main" val="29062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8920571A-D0BD-4D69-9677-16706ABD7F12}" type="slidenum">
              <a:rPr lang="en-US" altLang="en-US" sz="1300"/>
              <a:pPr/>
              <a:t>17</a:t>
            </a:fld>
            <a:endParaRPr lang="en-US" altLang="en-US" sz="1300"/>
          </a:p>
        </p:txBody>
      </p:sp>
    </p:spTree>
    <p:extLst>
      <p:ext uri="{BB962C8B-B14F-4D97-AF65-F5344CB8AC3E}">
        <p14:creationId xmlns:p14="http://schemas.microsoft.com/office/powerpoint/2010/main" val="99828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2800" b="1">
                <a:latin typeface="Arial" panose="020B0604020202020204" pitchFamily="34" charset="0"/>
                <a:cs typeface="Arial" panose="020B0604020202020204" pitchFamily="34" charset="0"/>
              </a:defRPr>
            </a:lvl1pPr>
          </a:lstStyle>
          <a:p>
            <a:pPr fontAlgn="auto">
              <a:spcAft>
                <a:spcPts val="0"/>
              </a:spcAft>
            </a:pPr>
            <a:r>
              <a:rPr lang="en-US" dirty="0"/>
              <a:t>Click to edit Master title style</a:t>
            </a:r>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2"/>
          <p:cNvSpPr txBox="1">
            <a:spLocks/>
          </p:cNvSpPr>
          <p:nvPr userDrawn="1"/>
        </p:nvSpPr>
        <p:spPr>
          <a:xfrm>
            <a:off x="8382000" y="6492875"/>
            <a:ext cx="608013" cy="365125"/>
          </a:xfrm>
          <a:prstGeom prst="rect">
            <a:avLst/>
          </a:prstGeom>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fld id="{183C7376-3B19-4235-9BAF-3FAC40413EC0}" type="slidenum">
              <a:rPr lang="en-US" sz="900">
                <a:solidFill>
                  <a:srgbClr val="FFFFFF"/>
                </a:solidFill>
                <a:latin typeface="Arial" panose="020B0604020202020204" pitchFamily="34" charset="0"/>
              </a:rPr>
              <a:pPr algn="l"/>
              <a:t>‹#›</a:t>
            </a:fld>
            <a:endParaRPr lang="en-US" sz="900" dirty="0">
              <a:solidFill>
                <a:srgbClr val="FFFFFF"/>
              </a:solidFill>
              <a:latin typeface="Arial" panose="020B0604020202020204"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2"/>
          </p:nvPr>
        </p:nvSpPr>
        <p:spPr>
          <a:xfrm>
            <a:off x="8458200" y="6416880"/>
            <a:ext cx="685800" cy="365125"/>
          </a:xfrm>
          <a:prstGeom prst="rect">
            <a:avLst/>
          </a:prstGeom>
        </p:spPr>
        <p:txBody>
          <a:bodyPr/>
          <a:lstStyle>
            <a:lvl1pPr>
              <a:defRPr sz="1000">
                <a:latin typeface="Arial" panose="020B0604020202020204" pitchFamily="34" charset="0"/>
                <a:cs typeface="Arial" panose="020B0604020202020204" pitchFamily="34" charset="0"/>
              </a:defRPr>
            </a:lvl1pPr>
          </a:lstStyle>
          <a:p>
            <a:endParaRPr lang="en-US" dirty="0"/>
          </a:p>
        </p:txBody>
      </p:sp>
      <p:sp>
        <p:nvSpPr>
          <p:cNvPr id="7" name="Title Placeholder 1"/>
          <p:cNvSpPr>
            <a:spLocks noGrp="1"/>
          </p:cNvSpPr>
          <p:nvPr>
            <p:ph type="title"/>
          </p:nvPr>
        </p:nvSpPr>
        <p:spPr>
          <a:xfrm>
            <a:off x="381000" y="230188"/>
            <a:ext cx="8382000" cy="387798"/>
          </a:xfrm>
          <a:prstGeom prst="rect">
            <a:avLst/>
          </a:prstGeom>
        </p:spPr>
        <p:txBody>
          <a:bodyPr vert="horz" wrap="square" lIns="0" tIns="0" rIns="0" bIns="0" rtlCol="0" anchor="t">
            <a:spAutoFit/>
          </a:bodyPr>
          <a:lstStyle/>
          <a:p>
            <a:r>
              <a:rPr lang="en-US"/>
              <a:t>Click to edit Master 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387798"/>
          </a:xfrm>
        </p:spPr>
        <p:txBody>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txBox="1">
            <a:spLocks/>
          </p:cNvSpPr>
          <p:nvPr userDrawn="1"/>
        </p:nvSpPr>
        <p:spPr>
          <a:xfrm>
            <a:off x="8382000" y="6492875"/>
            <a:ext cx="608013" cy="365125"/>
          </a:xfrm>
          <a:prstGeom prst="rect">
            <a:avLst/>
          </a:prstGeom>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fld id="{183C7376-3B19-4235-9BAF-3FAC40413EC0}" type="slidenum">
              <a:rPr lang="en-US" sz="900">
                <a:solidFill>
                  <a:srgbClr val="FFFFFF"/>
                </a:solidFill>
                <a:latin typeface="Arial" panose="020B0604020202020204" pitchFamily="34" charset="0"/>
              </a:rPr>
              <a:pPr algn="l"/>
              <a:t>‹#›</a:t>
            </a:fld>
            <a:endParaRPr lang="en-US" sz="900" dirty="0">
              <a:solidFill>
                <a:srgbClr val="FFFFFF"/>
              </a:solidFill>
              <a:latin typeface="Arial" panose="020B0604020202020204" pitchFamily="3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txBox="1">
            <a:spLocks/>
          </p:cNvSpPr>
          <p:nvPr userDrawn="1"/>
        </p:nvSpPr>
        <p:spPr>
          <a:xfrm>
            <a:off x="8382000" y="6492875"/>
            <a:ext cx="608013" cy="365125"/>
          </a:xfrm>
          <a:prstGeom prst="rect">
            <a:avLst/>
          </a:prstGeom>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fld id="{183C7376-3B19-4235-9BAF-3FAC40413EC0}" type="slidenum">
              <a:rPr lang="en-US" sz="900">
                <a:solidFill>
                  <a:srgbClr val="FFFFFF"/>
                </a:solidFill>
                <a:latin typeface="Arial" panose="020B0604020202020204" pitchFamily="34" charset="0"/>
              </a:rPr>
              <a:pPr algn="l"/>
              <a:t>‹#›</a:t>
            </a:fld>
            <a:endParaRPr lang="en-US" sz="900" dirty="0">
              <a:solidFill>
                <a:srgbClr val="FFFFFF"/>
              </a:solidFill>
              <a:latin typeface="Arial" panose="020B0604020202020204" pitchFamily="34" charset="0"/>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3877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4064" r:id="rId1"/>
    <p:sldLayoutId id="2147484066" r:id="rId2"/>
    <p:sldLayoutId id="2147484067" r:id="rId3"/>
    <p:sldLayoutId id="2147484068" r:id="rId4"/>
  </p:sldLayoutIdLst>
  <p:transition>
    <p:fade/>
  </p:transition>
  <p:txStyles>
    <p:titleStyle>
      <a:lvl1pPr algn="l" defTabSz="914363" rtl="0" eaLnBrk="1" latinLnBrk="0" hangingPunct="1">
        <a:lnSpc>
          <a:spcPct val="90000"/>
        </a:lnSpc>
        <a:spcBef>
          <a:spcPct val="0"/>
        </a:spcBef>
        <a:buNone/>
        <a:defRPr lang="en-US" sz="2800" b="1"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defRPr>
      </a:lvl1pPr>
    </p:titleStyle>
    <p:bodyStyle>
      <a:lvl1pPr marL="396875" indent="-396875" algn="l" defTabSz="914363" rtl="0" eaLnBrk="1" latinLnBrk="0" hangingPunct="1">
        <a:lnSpc>
          <a:spcPct val="90000"/>
        </a:lnSpc>
        <a:spcBef>
          <a:spcPct val="20000"/>
        </a:spcBef>
        <a:buFontTx/>
        <a:buBlip>
          <a:blip r:embed="rId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formassembly.com/" TargetMode="External"/><Relationship Id="rId13" Type="http://schemas.openxmlformats.org/officeDocument/2006/relationships/hyperlink" Target="http://www.microsoft.com/net" TargetMode="External"/><Relationship Id="rId3" Type="http://schemas.openxmlformats.org/officeDocument/2006/relationships/hyperlink" Target="http://formbuddy.com/" TargetMode="External"/><Relationship Id="rId7" Type="http://schemas.openxmlformats.org/officeDocument/2006/relationships/hyperlink" Target="http://wufoo.com/" TargetMode="External"/><Relationship Id="rId12" Type="http://schemas.openxmlformats.org/officeDocument/2006/relationships/hyperlink" Target="http://www.rubyonrails.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www.formmail.com/" TargetMode="External"/><Relationship Id="rId11" Type="http://schemas.openxmlformats.org/officeDocument/2006/relationships/hyperlink" Target="http://www.php.net/" TargetMode="External"/><Relationship Id="rId5" Type="http://schemas.openxmlformats.org/officeDocument/2006/relationships/hyperlink" Target="http://master.com/" TargetMode="External"/><Relationship Id="rId10" Type="http://schemas.openxmlformats.org/officeDocument/2006/relationships/hyperlink" Target="http://www.adobe.com/products/coldfusion" TargetMode="External"/><Relationship Id="rId4" Type="http://schemas.openxmlformats.org/officeDocument/2006/relationships/hyperlink" Target="http://response-o-matic.com/" TargetMode="External"/><Relationship Id="rId9" Type="http://schemas.openxmlformats.org/officeDocument/2006/relationships/hyperlink" Target="http://www.oracle.com/technetwork/java/javaee/jsp" TargetMode="External"/><Relationship Id="rId14" Type="http://schemas.openxmlformats.org/officeDocument/2006/relationships/hyperlink" Target="http://msdn.microsoft.com/en-us/library/ms972337.asp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marymountarl.net/MIT125SS17/files/workingmaterials/StudentFiles/chapter10.zip" TargetMode="External"/><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marymountarl.net/MIT125SS17/files/workingmaterials/CaseStudySolutions/JavaJamCoffeeHouse/Chapter4.zip"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70.tif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godaddy.com/"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marymountarl.net/MIT125SS17/files/miniprojects/MP4Working/it125ProjectTemplate.docx"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5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marymountarl.net/MIT125SS17/files/workingmaterials/StudentFiles/chapter9.zip"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4"/>
          <p:cNvSpPr txBox="1">
            <a:spLocks noChangeArrowheads="1"/>
          </p:cNvSpPr>
          <p:nvPr/>
        </p:nvSpPr>
        <p:spPr bwMode="auto">
          <a:xfrm>
            <a:off x="4038600" y="4953000"/>
            <a:ext cx="4902768" cy="1064907"/>
          </a:xfrm>
          <a:prstGeom prst="rect">
            <a:avLst/>
          </a:prstGeom>
          <a:noFill/>
          <a:ln w="9525">
            <a:noFill/>
            <a:miter lim="800000"/>
            <a:headEnd/>
            <a:tailEnd/>
          </a:ln>
        </p:spPr>
        <p:txBody>
          <a:bodyPr wrap="square">
            <a:spAutoFit/>
          </a:bodyPr>
          <a:lstStyle/>
          <a:p>
            <a:pPr algn="ctr" eaLnBrk="0" hangingPunct="0">
              <a:spcBef>
                <a:spcPct val="20000"/>
              </a:spcBef>
              <a:buClr>
                <a:schemeClr val="tx1"/>
              </a:buClr>
              <a:buSzPct val="75000"/>
            </a:pPr>
            <a:r>
              <a:rPr lang="en-US" sz="2000" dirty="0">
                <a:solidFill>
                  <a:schemeClr val="tx1">
                    <a:lumMod val="95000"/>
                  </a:schemeClr>
                </a:solidFill>
                <a:latin typeface="+mn-lt"/>
                <a:cs typeface="+mn-cs"/>
              </a:rPr>
              <a:t>Week 10</a:t>
            </a:r>
          </a:p>
          <a:p>
            <a:pPr algn="ctr" eaLnBrk="0" hangingPunct="0">
              <a:spcBef>
                <a:spcPct val="20000"/>
              </a:spcBef>
              <a:buClr>
                <a:schemeClr val="tx1"/>
              </a:buClr>
              <a:buSzPct val="75000"/>
            </a:pPr>
            <a:r>
              <a:rPr lang="en-US" dirty="0"/>
              <a:t>Forms (Chapter 9)</a:t>
            </a:r>
          </a:p>
          <a:p>
            <a:pPr algn="ctr" eaLnBrk="0" hangingPunct="0">
              <a:spcBef>
                <a:spcPct val="20000"/>
              </a:spcBef>
              <a:buClr>
                <a:schemeClr val="tx1"/>
              </a:buClr>
              <a:buSzPct val="75000"/>
            </a:pPr>
            <a:r>
              <a:rPr lang="en-US" dirty="0"/>
              <a:t>Web Development </a:t>
            </a:r>
            <a:r>
              <a:rPr lang="en-US" dirty="0">
                <a:solidFill>
                  <a:schemeClr val="tx1">
                    <a:lumMod val="95000"/>
                  </a:schemeClr>
                </a:solidFill>
                <a:latin typeface="Arial" panose="020B0604020202020204" pitchFamily="34" charset="0"/>
                <a:cs typeface="Arial" panose="020B0604020202020204" pitchFamily="34" charset="0"/>
              </a:rPr>
              <a:t>(Chapter 10)</a:t>
            </a:r>
          </a:p>
        </p:txBody>
      </p:sp>
      <p:sp>
        <p:nvSpPr>
          <p:cNvPr id="7" name="AutoShape 2"/>
          <p:cNvSpPr txBox="1">
            <a:spLocks noChangeArrowheads="1"/>
          </p:cNvSpPr>
          <p:nvPr>
            <p:custDataLst>
              <p:tags r:id="rId1"/>
            </p:custDataLst>
          </p:nvPr>
        </p:nvSpPr>
        <p:spPr>
          <a:xfrm>
            <a:off x="3581400" y="1779663"/>
            <a:ext cx="5131368" cy="914400"/>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3600" b="1" dirty="0">
                <a:solidFill>
                  <a:schemeClr val="tx2"/>
                </a:solidFill>
              </a:rPr>
              <a:t> Web Development</a:t>
            </a:r>
          </a:p>
          <a:p>
            <a:pPr algn="ctr"/>
            <a:r>
              <a:rPr lang="en-US" sz="3600" b="1" dirty="0">
                <a:solidFill>
                  <a:schemeClr val="tx2"/>
                </a:solidFill>
              </a:rPr>
              <a:t>IT125</a:t>
            </a:r>
          </a:p>
        </p:txBody>
      </p:sp>
      <p:sp>
        <p:nvSpPr>
          <p:cNvPr id="10" name="Rectangle 3"/>
          <p:cNvSpPr txBox="1">
            <a:spLocks noChangeArrowheads="1"/>
          </p:cNvSpPr>
          <p:nvPr>
            <p:custDataLst>
              <p:tags r:id="rId2"/>
            </p:custDataLst>
          </p:nvPr>
        </p:nvSpPr>
        <p:spPr>
          <a:xfrm>
            <a:off x="4810020" y="2922664"/>
            <a:ext cx="2809979" cy="1344535"/>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000" dirty="0">
                <a:solidFill>
                  <a:schemeClr val="tx1"/>
                </a:solidFill>
              </a:rPr>
              <a:t>Spring Term 2017</a:t>
            </a:r>
          </a:p>
          <a:p>
            <a:pPr algn="ctr"/>
            <a:r>
              <a:rPr lang="en-US" sz="2000" dirty="0">
                <a:solidFill>
                  <a:schemeClr val="tx1"/>
                </a:solidFill>
              </a:rPr>
              <a:t>Marymount University</a:t>
            </a:r>
          </a:p>
          <a:p>
            <a:pPr algn="ctr"/>
            <a:r>
              <a:rPr lang="en-US" sz="2000" dirty="0">
                <a:solidFill>
                  <a:schemeClr val="tx1"/>
                </a:solidFill>
              </a:rPr>
              <a:t>School of Business Administration</a:t>
            </a:r>
          </a:p>
          <a:p>
            <a:pPr algn="ctr"/>
            <a:r>
              <a:rPr lang="en-US" sz="2000" dirty="0">
                <a:solidFill>
                  <a:schemeClr val="tx1"/>
                </a:solidFill>
              </a:rPr>
              <a:t>Professor Suydam</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2694063"/>
            <a:ext cx="1931670" cy="2468880"/>
          </a:xfrm>
          <a:prstGeom prst="rect">
            <a:avLst/>
          </a:prstGeom>
        </p:spPr>
      </p:pic>
    </p:spTree>
    <p:extLst>
      <p:ext uri="{BB962C8B-B14F-4D97-AF65-F5344CB8AC3E}">
        <p14:creationId xmlns:p14="http://schemas.microsoft.com/office/powerpoint/2010/main" val="48733786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fontAlgn="auto">
              <a:spcAft>
                <a:spcPts val="0"/>
              </a:spcAft>
              <a:defRPr/>
            </a:pPr>
            <a:r>
              <a:rPr lang="en-US">
                <a:solidFill>
                  <a:schemeClr val="tx2">
                    <a:satMod val="130000"/>
                  </a:schemeClr>
                </a:solidFill>
              </a:rPr>
              <a:t>Overview of Forms</a:t>
            </a:r>
          </a:p>
        </p:txBody>
      </p:sp>
      <p:sp>
        <p:nvSpPr>
          <p:cNvPr id="14339" name="Rectangle 3"/>
          <p:cNvSpPr>
            <a:spLocks noGrp="1" noChangeArrowheads="1"/>
          </p:cNvSpPr>
          <p:nvPr>
            <p:ph idx="1"/>
          </p:nvPr>
        </p:nvSpPr>
        <p:spPr>
          <a:xfrm>
            <a:off x="368030" y="1031885"/>
            <a:ext cx="7391400" cy="2557623"/>
          </a:xfrm>
        </p:spPr>
        <p:txBody>
          <a:bodyPr/>
          <a:lstStyle/>
          <a:p>
            <a:pPr>
              <a:buFont typeface="Arial" panose="020B0604020202020204" pitchFamily="34" charset="0"/>
              <a:buChar char="•"/>
            </a:pPr>
            <a:r>
              <a:rPr lang="en-US" altLang="en-US" sz="1800" b="1" dirty="0">
                <a:cs typeface="Times New Roman" panose="02020603050405020304" pitchFamily="18" charset="0"/>
              </a:rPr>
              <a:t>Forms are used all over the Web to:</a:t>
            </a:r>
          </a:p>
          <a:p>
            <a:pPr lvl="1">
              <a:buFont typeface="Wingdings" panose="05000000000000000000" pitchFamily="2" charset="2"/>
              <a:buChar char="ü"/>
            </a:pPr>
            <a:r>
              <a:rPr lang="en-US" altLang="en-US" sz="1800" b="1" dirty="0">
                <a:cs typeface="Times New Roman" panose="02020603050405020304" pitchFamily="18" charset="0"/>
              </a:rPr>
              <a:t>Accept information</a:t>
            </a:r>
          </a:p>
          <a:p>
            <a:pPr lvl="1">
              <a:buFont typeface="Wingdings" panose="05000000000000000000" pitchFamily="2" charset="2"/>
              <a:buChar char="ü"/>
            </a:pPr>
            <a:r>
              <a:rPr lang="en-US" altLang="en-US" sz="1800" b="1" dirty="0">
                <a:cs typeface="Times New Roman" panose="02020603050405020304" pitchFamily="18" charset="0"/>
              </a:rPr>
              <a:t>Provide interactivity</a:t>
            </a:r>
            <a:br>
              <a:rPr lang="en-US" altLang="en-US" sz="2400" dirty="0">
                <a:cs typeface="Times New Roman" panose="02020603050405020304" pitchFamily="18" charset="0"/>
              </a:rPr>
            </a:br>
            <a:endParaRPr lang="en-US" altLang="en-US" sz="2400" dirty="0">
              <a:cs typeface="Times New Roman" panose="02020603050405020304" pitchFamily="18" charset="0"/>
            </a:endParaRPr>
          </a:p>
          <a:p>
            <a:pPr lvl="1">
              <a:buFont typeface="Arial" panose="020B0604020202020204" pitchFamily="34" charset="0"/>
              <a:buChar char="•"/>
            </a:pPr>
            <a:endParaRPr lang="en-US" altLang="en-US" sz="2400" dirty="0">
              <a:cs typeface="Times New Roman" panose="02020603050405020304" pitchFamily="18" charset="0"/>
            </a:endParaRPr>
          </a:p>
          <a:p>
            <a:pPr lvl="1">
              <a:buFont typeface="Arial" panose="020B0604020202020204" pitchFamily="34" charset="0"/>
              <a:buChar char="•"/>
            </a:pPr>
            <a:endParaRPr lang="en-US" altLang="en-US" sz="2400" dirty="0">
              <a:cs typeface="Times New Roman" panose="02020603050405020304" pitchFamily="18" charset="0"/>
            </a:endParaRPr>
          </a:p>
          <a:p>
            <a:pPr>
              <a:buFont typeface="Arial" panose="020B0604020202020204" pitchFamily="34" charset="0"/>
              <a:buChar char="•"/>
            </a:pPr>
            <a:r>
              <a:rPr lang="en-US" altLang="en-US" sz="1800" b="1" dirty="0">
                <a:cs typeface="Times New Roman" panose="02020603050405020304" pitchFamily="18" charset="0"/>
              </a:rPr>
              <a:t>Types of forms: Search form, Order form, Newsletter sign-up form, Survey form,  Add to Cart form, and so on…</a:t>
            </a:r>
          </a:p>
        </p:txBody>
      </p:sp>
      <p:pic>
        <p:nvPicPr>
          <p:cNvPr id="143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057400"/>
            <a:ext cx="56102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405319" y="3824244"/>
            <a:ext cx="5462081" cy="997196"/>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Char char="•"/>
            </a:pPr>
            <a:r>
              <a:rPr lang="en-US" altLang="en-US" sz="1800" b="1" dirty="0">
                <a:cs typeface="Times New Roman" panose="02020603050405020304" pitchFamily="18" charset="0"/>
              </a:rPr>
              <a:t>Form - An HTML element that contains and organizes form controls such as: text boxes, check boxes, and buttons </a:t>
            </a:r>
            <a:r>
              <a:rPr lang="en-US" altLang="en-US" sz="1800" dirty="0">
                <a:cs typeface="Times New Roman" panose="02020603050405020304" pitchFamily="18" charset="0"/>
              </a:rPr>
              <a:t> </a:t>
            </a:r>
            <a:r>
              <a:rPr lang="en-US" altLang="en-US" sz="1800" b="1" dirty="0">
                <a:cs typeface="Times New Roman" panose="02020603050405020304" pitchFamily="18" charset="0"/>
              </a:rPr>
              <a:t>that can accept information from website visitors. </a:t>
            </a:r>
          </a:p>
        </p:txBody>
      </p:sp>
      <p:pic>
        <p:nvPicPr>
          <p:cNvPr id="7" name="Picture 2" descr="Figure9"/>
          <p:cNvPicPr>
            <a:picLocks noChangeAspect="1" noChangeArrowheads="1"/>
          </p:cNvPicPr>
          <p:nvPr/>
        </p:nvPicPr>
        <p:blipFill>
          <a:blip r:embed="rId6"/>
          <a:srcRect/>
          <a:stretch>
            <a:fillRect/>
          </a:stretch>
        </p:blipFill>
        <p:spPr bwMode="auto">
          <a:xfrm>
            <a:off x="6019800" y="3898968"/>
            <a:ext cx="2743200" cy="23526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52696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04800" y="304800"/>
            <a:ext cx="5681663" cy="387798"/>
          </a:xfrm>
        </p:spPr>
        <p:txBody>
          <a:bodyPr/>
          <a:lstStyle/>
          <a:p>
            <a:pPr fontAlgn="auto">
              <a:spcAft>
                <a:spcPts val="0"/>
              </a:spcAft>
              <a:defRPr/>
            </a:pPr>
            <a:r>
              <a:rPr lang="en-US" dirty="0">
                <a:solidFill>
                  <a:schemeClr val="tx2">
                    <a:satMod val="130000"/>
                  </a:schemeClr>
                </a:solidFill>
              </a:rPr>
              <a:t>Two Components of Using Forms</a:t>
            </a:r>
          </a:p>
        </p:txBody>
      </p:sp>
      <p:sp>
        <p:nvSpPr>
          <p:cNvPr id="16388" name="Rectangle 3"/>
          <p:cNvSpPr>
            <a:spLocks noGrp="1" noChangeArrowheads="1"/>
          </p:cNvSpPr>
          <p:nvPr>
            <p:ph idx="1"/>
          </p:nvPr>
        </p:nvSpPr>
        <p:spPr>
          <a:xfrm>
            <a:off x="533399" y="1066800"/>
            <a:ext cx="8080375" cy="5105400"/>
          </a:xfrm>
        </p:spPr>
        <p:txBody>
          <a:bodyPr rtlCol="0">
            <a:normAutofit/>
          </a:bodyPr>
          <a:lstStyle/>
          <a:p>
            <a:pPr marL="514350" indent="-514350" fontAlgn="auto">
              <a:spcAft>
                <a:spcPts val="0"/>
              </a:spcAft>
              <a:buFont typeface="Wingdings" pitchFamily="2" charset="2"/>
              <a:buAutoNum type="arabicPeriod"/>
              <a:defRPr/>
            </a:pPr>
            <a:r>
              <a:rPr lang="en-US" sz="1800" b="1" dirty="0">
                <a:solidFill>
                  <a:schemeClr val="tx1">
                    <a:lumMod val="75000"/>
                    <a:lumOff val="25000"/>
                  </a:schemeClr>
                </a:solidFill>
                <a:cs typeface="Times New Roman" pitchFamily="18" charset="0"/>
              </a:rPr>
              <a:t>The HTML form --  the web page user interface</a:t>
            </a:r>
          </a:p>
          <a:p>
            <a:pPr marL="514350" indent="-514350" fontAlgn="auto">
              <a:spcAft>
                <a:spcPts val="0"/>
              </a:spcAft>
              <a:buFont typeface="Wingdings" pitchFamily="2" charset="2"/>
              <a:buAutoNum type="arabicPeriod"/>
              <a:defRPr/>
            </a:pPr>
            <a:r>
              <a:rPr lang="en-US" sz="1800" b="1" dirty="0">
                <a:solidFill>
                  <a:schemeClr val="tx1">
                    <a:lumMod val="75000"/>
                    <a:lumOff val="25000"/>
                  </a:schemeClr>
                </a:solidFill>
                <a:cs typeface="Times New Roman" pitchFamily="18" charset="0"/>
              </a:rPr>
              <a:t>The server-side processing --- Server-side processing works with the form data and sends e-mail, writes to a text file, updates a database, or performs some other type of processing on the server.</a:t>
            </a:r>
          </a:p>
          <a:p>
            <a:pPr marL="514350" indent="-514350" fontAlgn="auto">
              <a:spcAft>
                <a:spcPts val="0"/>
              </a:spcAft>
              <a:buFont typeface="Wingdings" pitchFamily="2" charset="2"/>
              <a:buAutoNum type="arabicPeriod"/>
              <a:defRPr/>
            </a:pPr>
            <a:r>
              <a:rPr lang="en-US" sz="1800" b="1" dirty="0">
                <a:solidFill>
                  <a:schemeClr val="tx1">
                    <a:lumMod val="75000"/>
                    <a:lumOff val="25000"/>
                  </a:schemeClr>
                </a:solidFill>
                <a:cs typeface="Times New Roman" pitchFamily="18" charset="0"/>
              </a:rPr>
              <a:t>Tags</a:t>
            </a:r>
          </a:p>
          <a:p>
            <a:pPr marL="517525" lvl="1" indent="0">
              <a:buNone/>
              <a:defRPr/>
            </a:pPr>
            <a:r>
              <a:rPr lang="en-US" altLang="en-US" sz="1800" b="1" dirty="0">
                <a:solidFill>
                  <a:schemeClr val="tx1">
                    <a:lumMod val="75000"/>
                    <a:lumOff val="25000"/>
                  </a:schemeClr>
                </a:solidFill>
                <a:cs typeface="Times New Roman" panose="02020603050405020304" pitchFamily="18" charset="0"/>
              </a:rPr>
              <a:t>&lt;form&gt;  </a:t>
            </a:r>
            <a:r>
              <a:rPr lang="en-US" altLang="en-US" sz="1800" b="1" dirty="0">
                <a:solidFill>
                  <a:schemeClr val="tx1">
                    <a:lumMod val="75000"/>
                    <a:lumOff val="25000"/>
                  </a:schemeClr>
                </a:solidFill>
              </a:rPr>
              <a:t>Contains the form </a:t>
            </a:r>
            <a:r>
              <a:rPr lang="en-US" altLang="en-US" sz="1800" b="1" dirty="0">
                <a:solidFill>
                  <a:schemeClr val="tx1">
                    <a:lumMod val="75000"/>
                    <a:lumOff val="25000"/>
                  </a:schemeClr>
                </a:solidFill>
                <a:cs typeface="Times New Roman" panose="02020603050405020304" pitchFamily="18" charset="0"/>
              </a:rPr>
              <a:t>elements</a:t>
            </a:r>
            <a:r>
              <a:rPr lang="en-US" altLang="en-US" sz="1800" b="1" dirty="0">
                <a:solidFill>
                  <a:schemeClr val="tx1">
                    <a:lumMod val="75000"/>
                    <a:lumOff val="25000"/>
                  </a:schemeClr>
                </a:solidFill>
              </a:rPr>
              <a:t> on a web page (Container tag )	</a:t>
            </a:r>
          </a:p>
          <a:p>
            <a:pPr marL="517525" lvl="1" indent="0">
              <a:buNone/>
              <a:defRPr/>
            </a:pPr>
            <a:r>
              <a:rPr lang="en-US" altLang="en-US" sz="1800" b="1" dirty="0">
                <a:solidFill>
                  <a:schemeClr val="tx1">
                    <a:lumMod val="75000"/>
                    <a:lumOff val="25000"/>
                  </a:schemeClr>
                </a:solidFill>
                <a:cs typeface="Times New Roman" panose="02020603050405020304" pitchFamily="18" charset="0"/>
              </a:rPr>
              <a:t>&lt;input&gt; </a:t>
            </a:r>
            <a:r>
              <a:rPr lang="en-US" altLang="en-US" sz="1800" b="1" dirty="0">
                <a:solidFill>
                  <a:schemeClr val="tx1">
                    <a:lumMod val="75000"/>
                    <a:lumOff val="25000"/>
                  </a:schemeClr>
                </a:solidFill>
              </a:rPr>
              <a:t>Configures a variety of form elements including text boxes, radio buttons, check boxes, and buttons (Stand alone tag)</a:t>
            </a:r>
          </a:p>
          <a:p>
            <a:pPr marL="517525" lvl="1" indent="0">
              <a:buNone/>
              <a:defRPr/>
            </a:pPr>
            <a:r>
              <a:rPr lang="en-US" altLang="en-US" sz="1800" b="1" dirty="0">
                <a:solidFill>
                  <a:schemeClr val="tx1">
                    <a:lumMod val="75000"/>
                    <a:lumOff val="25000"/>
                  </a:schemeClr>
                </a:solidFill>
                <a:cs typeface="Times New Roman" panose="02020603050405020304" pitchFamily="18" charset="0"/>
              </a:rPr>
              <a:t>&lt;</a:t>
            </a:r>
            <a:r>
              <a:rPr lang="en-US" altLang="en-US" sz="1800" b="1" dirty="0" err="1">
                <a:solidFill>
                  <a:schemeClr val="tx1">
                    <a:lumMod val="75000"/>
                    <a:lumOff val="25000"/>
                  </a:schemeClr>
                </a:solidFill>
                <a:cs typeface="Times New Roman" panose="02020603050405020304" pitchFamily="18" charset="0"/>
              </a:rPr>
              <a:t>textarea</a:t>
            </a:r>
            <a:r>
              <a:rPr lang="en-US" altLang="en-US" sz="1800" b="1" dirty="0">
                <a:solidFill>
                  <a:schemeClr val="tx1">
                    <a:lumMod val="75000"/>
                    <a:lumOff val="25000"/>
                  </a:schemeClr>
                </a:solidFill>
                <a:cs typeface="Times New Roman" panose="02020603050405020304" pitchFamily="18" charset="0"/>
              </a:rPr>
              <a:t>&gt; </a:t>
            </a:r>
            <a:r>
              <a:rPr lang="en-US" altLang="en-US" sz="1800" b="1" dirty="0">
                <a:solidFill>
                  <a:schemeClr val="tx1">
                    <a:lumMod val="75000"/>
                    <a:lumOff val="25000"/>
                  </a:schemeClr>
                </a:solidFill>
              </a:rPr>
              <a:t>Configures a scrolling text box (Container tag)</a:t>
            </a:r>
          </a:p>
          <a:p>
            <a:pPr marL="517525" lvl="1" indent="0">
              <a:buNone/>
              <a:defRPr/>
            </a:pPr>
            <a:r>
              <a:rPr lang="en-US" altLang="en-US" sz="1800" b="1" dirty="0">
                <a:solidFill>
                  <a:schemeClr val="tx1">
                    <a:lumMod val="75000"/>
                    <a:lumOff val="25000"/>
                  </a:schemeClr>
                </a:solidFill>
                <a:cs typeface="Times New Roman" panose="02020603050405020304" pitchFamily="18" charset="0"/>
              </a:rPr>
              <a:t>&lt;select&gt;  </a:t>
            </a:r>
            <a:r>
              <a:rPr lang="en-US" altLang="en-US" sz="1800" b="1" dirty="0">
                <a:solidFill>
                  <a:schemeClr val="tx1">
                    <a:lumMod val="75000"/>
                    <a:lumOff val="25000"/>
                  </a:schemeClr>
                </a:solidFill>
              </a:rPr>
              <a:t>Configures  a select box (drop down list) (Container tag)</a:t>
            </a:r>
          </a:p>
          <a:p>
            <a:pPr marL="517525" lvl="1" indent="0">
              <a:buNone/>
              <a:defRPr/>
            </a:pPr>
            <a:r>
              <a:rPr lang="en-US" altLang="en-US" sz="1800" b="1" dirty="0">
                <a:solidFill>
                  <a:schemeClr val="tx1">
                    <a:lumMod val="75000"/>
                    <a:lumOff val="25000"/>
                  </a:schemeClr>
                </a:solidFill>
                <a:cs typeface="Times New Roman" panose="02020603050405020304" pitchFamily="18" charset="0"/>
              </a:rPr>
              <a:t>&lt;option&gt;  </a:t>
            </a:r>
            <a:r>
              <a:rPr lang="en-US" altLang="en-US" sz="1800" b="1" dirty="0">
                <a:solidFill>
                  <a:schemeClr val="tx1">
                    <a:lumMod val="75000"/>
                    <a:lumOff val="25000"/>
                  </a:schemeClr>
                </a:solidFill>
              </a:rPr>
              <a:t>Configures an option in the select box (Container tag)</a:t>
            </a:r>
          </a:p>
          <a:p>
            <a:pPr marL="0" indent="0">
              <a:buNone/>
              <a:defRPr/>
            </a:pPr>
            <a:endParaRPr lang="en-US" altLang="en-US" sz="1800" b="1" dirty="0">
              <a:solidFill>
                <a:schemeClr val="tx1">
                  <a:lumMod val="75000"/>
                  <a:lumOff val="25000"/>
                </a:schemeClr>
              </a:solidFill>
            </a:endParaRPr>
          </a:p>
          <a:p>
            <a:pPr marL="0" indent="0">
              <a:buNone/>
              <a:defRPr/>
            </a:pPr>
            <a:r>
              <a:rPr lang="en-US" altLang="en-US" sz="1800" b="1" dirty="0">
                <a:solidFill>
                  <a:schemeClr val="tx1">
                    <a:lumMod val="75000"/>
                    <a:lumOff val="25000"/>
                  </a:schemeClr>
                </a:solidFill>
              </a:rPr>
              <a:t>Sample</a:t>
            </a:r>
          </a:p>
          <a:p>
            <a:pPr marL="883285" lvl="1" indent="-283464">
              <a:buNone/>
              <a:defRPr/>
            </a:pPr>
            <a:r>
              <a:rPr lang="en-US" sz="1800" b="1" dirty="0">
                <a:solidFill>
                  <a:schemeClr val="tx1">
                    <a:lumMod val="75000"/>
                    <a:lumOff val="25000"/>
                  </a:schemeClr>
                </a:solidFill>
              </a:rPr>
              <a:t>&lt;form&gt; </a:t>
            </a:r>
          </a:p>
          <a:p>
            <a:pPr marL="517525" lvl="1" indent="0">
              <a:buNone/>
              <a:defRPr/>
            </a:pPr>
            <a:r>
              <a:rPr lang="en-US" sz="1800" b="1" dirty="0">
                <a:solidFill>
                  <a:schemeClr val="tx1">
                    <a:lumMod val="75000"/>
                    <a:lumOff val="25000"/>
                  </a:schemeClr>
                </a:solidFill>
              </a:rPr>
              <a:t>    E-mail: &lt;input type="text" name ="email"  id="email"&gt;&lt;</a:t>
            </a:r>
            <a:r>
              <a:rPr lang="en-US" sz="1800" b="1" dirty="0" err="1">
                <a:solidFill>
                  <a:schemeClr val="tx1">
                    <a:lumMod val="75000"/>
                    <a:lumOff val="25000"/>
                  </a:schemeClr>
                </a:solidFill>
              </a:rPr>
              <a:t>br</a:t>
            </a:r>
            <a:r>
              <a:rPr lang="en-US" sz="1800" b="1" dirty="0">
                <a:solidFill>
                  <a:schemeClr val="tx1">
                    <a:lumMod val="75000"/>
                    <a:lumOff val="25000"/>
                  </a:schemeClr>
                </a:solidFill>
              </a:rPr>
              <a:t>&gt;</a:t>
            </a:r>
            <a:br>
              <a:rPr lang="en-US" sz="1800" b="1" dirty="0">
                <a:solidFill>
                  <a:schemeClr val="tx1">
                    <a:lumMod val="75000"/>
                    <a:lumOff val="25000"/>
                  </a:schemeClr>
                </a:solidFill>
              </a:rPr>
            </a:br>
            <a:r>
              <a:rPr lang="en-US" sz="1800" b="1" dirty="0">
                <a:solidFill>
                  <a:schemeClr val="tx1">
                    <a:lumMod val="75000"/>
                    <a:lumOff val="25000"/>
                  </a:schemeClr>
                </a:solidFill>
              </a:rPr>
              <a:t>    &lt;input type="submit"&gt; </a:t>
            </a:r>
            <a:br>
              <a:rPr lang="en-US" sz="1800" b="1" dirty="0">
                <a:solidFill>
                  <a:schemeClr val="tx1">
                    <a:lumMod val="75000"/>
                    <a:lumOff val="25000"/>
                  </a:schemeClr>
                </a:solidFill>
              </a:rPr>
            </a:br>
            <a:r>
              <a:rPr lang="en-US" sz="1800" b="1" dirty="0">
                <a:solidFill>
                  <a:schemeClr val="tx1">
                    <a:lumMod val="75000"/>
                    <a:lumOff val="25000"/>
                  </a:schemeClr>
                </a:solidFill>
              </a:rPr>
              <a:t>   &lt;input type="reset"&gt; </a:t>
            </a:r>
          </a:p>
          <a:p>
            <a:pPr marL="883285" lvl="1" indent="-283464">
              <a:buNone/>
              <a:defRPr/>
            </a:pPr>
            <a:r>
              <a:rPr lang="en-US" sz="1800" b="1" dirty="0">
                <a:solidFill>
                  <a:schemeClr val="tx1">
                    <a:lumMod val="75000"/>
                    <a:lumOff val="25000"/>
                  </a:schemeClr>
                </a:solidFill>
              </a:rPr>
              <a:t>&lt;/form&gt;</a:t>
            </a:r>
          </a:p>
          <a:p>
            <a:pPr marL="0" indent="0">
              <a:buNone/>
              <a:defRPr/>
            </a:pPr>
            <a:endParaRPr lang="en-US" altLang="en-US" sz="2200" b="1" dirty="0">
              <a:solidFill>
                <a:schemeClr val="tx1">
                  <a:lumMod val="75000"/>
                  <a:lumOff val="25000"/>
                </a:schemeClr>
              </a:solidFill>
            </a:endParaRPr>
          </a:p>
          <a:p>
            <a:pPr marL="514350" indent="-514350" fontAlgn="auto">
              <a:spcAft>
                <a:spcPts val="0"/>
              </a:spcAft>
              <a:buFont typeface="Wingdings" pitchFamily="2" charset="2"/>
              <a:buAutoNum type="arabicPeriod"/>
              <a:defRPr/>
            </a:pPr>
            <a:endParaRPr lang="en-US" sz="1800" b="1" dirty="0">
              <a:solidFill>
                <a:schemeClr val="tx1">
                  <a:lumMod val="75000"/>
                  <a:lumOff val="25000"/>
                </a:schemeClr>
              </a:solidFill>
              <a:cs typeface="Times New Roman" pitchFamily="18" charset="0"/>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609289"/>
            <a:ext cx="1991358" cy="162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32381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159539"/>
            <a:ext cx="7772400" cy="387798"/>
          </a:xfrm>
        </p:spPr>
        <p:txBody>
          <a:bodyPr/>
          <a:lstStyle/>
          <a:p>
            <a:pPr fontAlgn="auto">
              <a:spcAft>
                <a:spcPts val="0"/>
              </a:spcAft>
              <a:defRPr/>
            </a:pPr>
            <a:r>
              <a:rPr lang="en-US" dirty="0">
                <a:solidFill>
                  <a:schemeClr val="tx2">
                    <a:satMod val="130000"/>
                  </a:schemeClr>
                </a:solidFill>
              </a:rPr>
              <a:t>Using Expression Web for Forms</a:t>
            </a:r>
          </a:p>
        </p:txBody>
      </p:sp>
      <p:sp>
        <p:nvSpPr>
          <p:cNvPr id="35868" name="Slide Number Placeholder 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E6729D44-1B17-447B-8BC4-8CEDB69FBCAA}"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12</a:t>
            </a:fld>
            <a:endParaRPr lang="en-US" altLang="en-US" sz="1100">
              <a:solidFill>
                <a:srgbClr val="4D4D4D"/>
              </a:solidFill>
              <a:latin typeface="Times New Roman" panose="02020603050405020304" pitchFamily="18" charset="0"/>
            </a:endParaRPr>
          </a:p>
        </p:txBody>
      </p:sp>
      <p:sp>
        <p:nvSpPr>
          <p:cNvPr id="3" name="TextBox 2"/>
          <p:cNvSpPr txBox="1"/>
          <p:nvPr/>
        </p:nvSpPr>
        <p:spPr>
          <a:xfrm>
            <a:off x="2362200" y="812902"/>
            <a:ext cx="4572000" cy="369332"/>
          </a:xfrm>
          <a:prstGeom prst="rect">
            <a:avLst/>
          </a:prstGeom>
          <a:noFill/>
        </p:spPr>
        <p:txBody>
          <a:bodyPr wrap="square" rtlCol="0">
            <a:spAutoFit/>
          </a:bodyPr>
          <a:lstStyle/>
          <a:p>
            <a:r>
              <a:rPr lang="en-US" dirty="0"/>
              <a:t>Pulldown menu: Panels&gt;Toolbox</a:t>
            </a:r>
          </a:p>
        </p:txBody>
      </p:sp>
      <p:pic>
        <p:nvPicPr>
          <p:cNvPr id="4" name="Picture 3"/>
          <p:cNvPicPr>
            <a:picLocks noChangeAspect="1"/>
          </p:cNvPicPr>
          <p:nvPr/>
        </p:nvPicPr>
        <p:blipFill>
          <a:blip r:embed="rId3"/>
          <a:stretch>
            <a:fillRect/>
          </a:stretch>
        </p:blipFill>
        <p:spPr>
          <a:xfrm>
            <a:off x="1981200" y="1187098"/>
            <a:ext cx="4717785" cy="5438775"/>
          </a:xfrm>
          <a:prstGeom prst="rect">
            <a:avLst/>
          </a:prstGeom>
        </p:spPr>
      </p:pic>
    </p:spTree>
    <p:extLst>
      <p:ext uri="{BB962C8B-B14F-4D97-AF65-F5344CB8AC3E}">
        <p14:creationId xmlns:p14="http://schemas.microsoft.com/office/powerpoint/2010/main" val="10860959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38049" y="381000"/>
            <a:ext cx="7772400" cy="387798"/>
          </a:xfrm>
        </p:spPr>
        <p:txBody>
          <a:bodyPr/>
          <a:lstStyle/>
          <a:p>
            <a:pPr fontAlgn="auto">
              <a:spcAft>
                <a:spcPts val="0"/>
              </a:spcAft>
              <a:defRPr/>
            </a:pPr>
            <a:r>
              <a:rPr lang="en-US" dirty="0">
                <a:solidFill>
                  <a:schemeClr val="tx2">
                    <a:satMod val="130000"/>
                  </a:schemeClr>
                </a:solidFill>
              </a:rPr>
              <a:t>HTML form element</a:t>
            </a:r>
          </a:p>
        </p:txBody>
      </p:sp>
      <p:sp>
        <p:nvSpPr>
          <p:cNvPr id="24579" name="Rectangle 3"/>
          <p:cNvSpPr>
            <a:spLocks noGrp="1" noChangeArrowheads="1"/>
          </p:cNvSpPr>
          <p:nvPr>
            <p:ph idx="1"/>
          </p:nvPr>
        </p:nvSpPr>
        <p:spPr>
          <a:xfrm>
            <a:off x="228600" y="1524000"/>
            <a:ext cx="4191000" cy="3628686"/>
          </a:xfrm>
        </p:spPr>
        <p:txBody>
          <a:bodyPr/>
          <a:lstStyle/>
          <a:p>
            <a:pPr marL="82550" indent="0">
              <a:buNone/>
            </a:pPr>
            <a:r>
              <a:rPr lang="en-US" altLang="en-US" sz="1800" b="1" dirty="0"/>
              <a:t>The form element attributes:</a:t>
            </a:r>
          </a:p>
          <a:p>
            <a:pPr marL="688975" lvl="1" indent="-285750">
              <a:buFont typeface="Arial" panose="020B0604020202020204" pitchFamily="34" charset="0"/>
              <a:buChar char="•"/>
            </a:pPr>
            <a:r>
              <a:rPr lang="en-US" altLang="en-US" sz="1800" b="1" dirty="0"/>
              <a:t>action - Specifies the server-side program or script that will process your form data </a:t>
            </a:r>
          </a:p>
          <a:p>
            <a:pPr marL="688975" lvl="1" indent="-285750">
              <a:buFont typeface="Arial" panose="020B0604020202020204" pitchFamily="34" charset="0"/>
              <a:buChar char="•"/>
            </a:pPr>
            <a:r>
              <a:rPr lang="en-US" altLang="en-US" sz="1800" b="1" dirty="0"/>
              <a:t>method</a:t>
            </a:r>
          </a:p>
          <a:p>
            <a:pPr marL="887412" lvl="3" indent="0">
              <a:buNone/>
            </a:pPr>
            <a:r>
              <a:rPr lang="en-US" altLang="en-US" sz="1800" b="1" dirty="0"/>
              <a:t>get – default value, </a:t>
            </a:r>
            <a:br>
              <a:rPr lang="en-US" altLang="en-US" sz="1800" b="1" dirty="0"/>
            </a:br>
            <a:r>
              <a:rPr lang="en-US" altLang="en-US" sz="1800" b="1" dirty="0"/>
              <a:t>         form data passed in URL</a:t>
            </a:r>
          </a:p>
          <a:p>
            <a:pPr marL="887412" lvl="3" indent="0">
              <a:buNone/>
            </a:pPr>
            <a:r>
              <a:rPr lang="en-US" altLang="en-US" sz="1800" b="1" dirty="0"/>
              <a:t>post – more secure, </a:t>
            </a:r>
            <a:br>
              <a:rPr lang="en-US" altLang="en-US" sz="1800" b="1" dirty="0"/>
            </a:br>
            <a:r>
              <a:rPr lang="en-US" altLang="en-US" sz="1800" b="1" dirty="0"/>
              <a:t>         form data passed in HTTP Entity Body</a:t>
            </a:r>
          </a:p>
          <a:p>
            <a:pPr marL="688975" lvl="1" indent="-285750">
              <a:buFont typeface="Arial" panose="020B0604020202020204" pitchFamily="34" charset="0"/>
              <a:buChar char="•"/>
            </a:pPr>
            <a:r>
              <a:rPr lang="en-US" altLang="en-US" sz="1800" b="1" dirty="0"/>
              <a:t>name - Identifies the form</a:t>
            </a:r>
          </a:p>
          <a:p>
            <a:pPr marL="688975" lvl="1" indent="-285750">
              <a:buFont typeface="Arial" panose="020B0604020202020204" pitchFamily="34" charset="0"/>
              <a:buChar char="•"/>
            </a:pPr>
            <a:r>
              <a:rPr lang="en-US" altLang="en-US" sz="1800" b="1" dirty="0"/>
              <a:t>id - Identifies the form</a:t>
            </a:r>
          </a:p>
          <a:p>
            <a:pPr marL="639763" lvl="1" indent="-236538">
              <a:buFont typeface="Wingdings" panose="05000000000000000000" pitchFamily="2" charset="2"/>
              <a:buNone/>
            </a:pPr>
            <a:endParaRPr lang="en-US" altLang="en-US" sz="1800" b="1" dirty="0"/>
          </a:p>
        </p:txBody>
      </p:sp>
      <p:pic>
        <p:nvPicPr>
          <p:cNvPr id="2" name="Picture 1"/>
          <p:cNvPicPr>
            <a:picLocks noChangeAspect="1"/>
          </p:cNvPicPr>
          <p:nvPr/>
        </p:nvPicPr>
        <p:blipFill>
          <a:blip r:embed="rId3"/>
          <a:stretch>
            <a:fillRect/>
          </a:stretch>
        </p:blipFill>
        <p:spPr>
          <a:xfrm>
            <a:off x="4166883" y="304800"/>
            <a:ext cx="4712781" cy="5153025"/>
          </a:xfrm>
          <a:prstGeom prst="rect">
            <a:avLst/>
          </a:prstGeom>
        </p:spPr>
      </p:pic>
      <p:pic>
        <p:nvPicPr>
          <p:cNvPr id="3" name="Picture 2"/>
          <p:cNvPicPr>
            <a:picLocks noChangeAspect="1"/>
          </p:cNvPicPr>
          <p:nvPr/>
        </p:nvPicPr>
        <p:blipFill>
          <a:blip r:embed="rId4"/>
          <a:stretch>
            <a:fillRect/>
          </a:stretch>
        </p:blipFill>
        <p:spPr>
          <a:xfrm>
            <a:off x="914400" y="5545620"/>
            <a:ext cx="7584264" cy="1213482"/>
          </a:xfrm>
          <a:prstGeom prst="rect">
            <a:avLst/>
          </a:prstGeom>
        </p:spPr>
      </p:pic>
    </p:spTree>
    <p:extLst>
      <p:ext uri="{BB962C8B-B14F-4D97-AF65-F5344CB8AC3E}">
        <p14:creationId xmlns:p14="http://schemas.microsoft.com/office/powerpoint/2010/main" val="10167666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fontAlgn="auto">
              <a:spcAft>
                <a:spcPts val="0"/>
              </a:spcAft>
              <a:defRPr/>
            </a:pPr>
            <a:r>
              <a:rPr lang="en-US" dirty="0">
                <a:solidFill>
                  <a:schemeClr val="tx2">
                    <a:satMod val="130000"/>
                  </a:schemeClr>
                </a:solidFill>
              </a:rPr>
              <a:t>Form Controls: Input Boxes</a:t>
            </a:r>
          </a:p>
        </p:txBody>
      </p:sp>
      <p:sp>
        <p:nvSpPr>
          <p:cNvPr id="21508" name="Rectangle 3"/>
          <p:cNvSpPr>
            <a:spLocks noGrp="1" noChangeArrowheads="1"/>
          </p:cNvSpPr>
          <p:nvPr>
            <p:ph idx="1"/>
          </p:nvPr>
        </p:nvSpPr>
        <p:spPr>
          <a:xfrm>
            <a:off x="533400" y="762000"/>
            <a:ext cx="6586538" cy="4191000"/>
          </a:xfrm>
        </p:spPr>
        <p:txBody>
          <a:bodyPr rtlCol="0">
            <a:noAutofit/>
          </a:bodyPr>
          <a:lstStyle/>
          <a:p>
            <a:pPr marL="425196" indent="-342900" fontAlgn="auto">
              <a:spcAft>
                <a:spcPts val="0"/>
              </a:spcAft>
              <a:buFont typeface="Arial" panose="020B0604020202020204" pitchFamily="34" charset="0"/>
              <a:buChar char="•"/>
              <a:defRPr/>
            </a:pPr>
            <a:r>
              <a:rPr lang="en-US" sz="1800" b="1" dirty="0">
                <a:solidFill>
                  <a:schemeClr val="tx1">
                    <a:lumMod val="75000"/>
                    <a:lumOff val="25000"/>
                  </a:schemeClr>
                </a:solidFill>
              </a:rPr>
              <a:t>Text Box </a:t>
            </a:r>
          </a:p>
          <a:p>
            <a:pPr marL="82296" indent="0" fontAlgn="auto">
              <a:spcAft>
                <a:spcPts val="0"/>
              </a:spcAft>
              <a:buFont typeface="Calibri" panose="020F0502020204030204" pitchFamily="34" charset="0"/>
              <a:buNone/>
              <a:defRPr/>
            </a:pPr>
            <a:r>
              <a:rPr lang="en-US" sz="1800" b="1" dirty="0">
                <a:solidFill>
                  <a:schemeClr val="tx1">
                    <a:lumMod val="75000"/>
                    <a:lumOff val="25000"/>
                  </a:schemeClr>
                </a:solidFill>
              </a:rPr>
              <a:t>	&lt;input&gt; Accepts text information</a:t>
            </a:r>
          </a:p>
          <a:p>
            <a:pPr marL="82296" indent="0" fontAlgn="auto">
              <a:spcAft>
                <a:spcPts val="0"/>
              </a:spcAft>
              <a:buFont typeface="Calibri" panose="020F0502020204030204" pitchFamily="34" charset="0"/>
              <a:buNone/>
              <a:defRPr/>
            </a:pPr>
            <a:r>
              <a:rPr lang="en-US" sz="1800" b="1" dirty="0">
                <a:solidFill>
                  <a:schemeClr val="tx1">
                    <a:lumMod val="75000"/>
                    <a:lumOff val="25000"/>
                  </a:schemeClr>
                </a:solidFill>
              </a:rPr>
              <a:t>	Attributes:</a:t>
            </a:r>
          </a:p>
          <a:p>
            <a:pPr marL="1371600" lvl="2" indent="-342900">
              <a:buFont typeface="Wingdings 2" panose="05020102010507070707" pitchFamily="18" charset="2"/>
              <a:buChar char="P"/>
              <a:defRPr/>
            </a:pPr>
            <a:r>
              <a:rPr lang="en-US" sz="1800" b="1" dirty="0">
                <a:solidFill>
                  <a:schemeClr val="tx1">
                    <a:lumMod val="75000"/>
                    <a:lumOff val="25000"/>
                  </a:schemeClr>
                </a:solidFill>
              </a:rPr>
              <a:t>type=</a:t>
            </a:r>
            <a:r>
              <a:rPr lang="en-US" sz="1800" b="1" dirty="0">
                <a:solidFill>
                  <a:schemeClr val="tx1">
                    <a:lumMod val="75000"/>
                    <a:lumOff val="25000"/>
                  </a:schemeClr>
                </a:solidFill>
                <a:cs typeface="Arial" panose="020B0604020202020204" pitchFamily="34" charset="0"/>
              </a:rPr>
              <a:t>"</a:t>
            </a:r>
            <a:r>
              <a:rPr lang="en-US" sz="1800" b="1" dirty="0">
                <a:solidFill>
                  <a:schemeClr val="tx1">
                    <a:lumMod val="75000"/>
                    <a:lumOff val="25000"/>
                  </a:schemeClr>
                </a:solidFill>
              </a:rPr>
              <a:t>text</a:t>
            </a:r>
            <a:r>
              <a:rPr lang="en-US" sz="1800" b="1" dirty="0">
                <a:solidFill>
                  <a:schemeClr val="tx1">
                    <a:lumMod val="75000"/>
                    <a:lumOff val="25000"/>
                  </a:schemeClr>
                </a:solidFill>
                <a:cs typeface="Arial" panose="020B0604020202020204" pitchFamily="34" charset="0"/>
              </a:rPr>
              <a:t>“</a:t>
            </a:r>
          </a:p>
          <a:p>
            <a:pPr marL="1371600" lvl="2" indent="-342900">
              <a:buFont typeface="Wingdings 2" panose="05020102010507070707" pitchFamily="18" charset="2"/>
              <a:buChar char="P"/>
              <a:defRPr/>
            </a:pPr>
            <a:r>
              <a:rPr lang="en-US" sz="1800" b="1" dirty="0">
                <a:solidFill>
                  <a:schemeClr val="tx1">
                    <a:lumMod val="75000"/>
                    <a:lumOff val="25000"/>
                  </a:schemeClr>
                </a:solidFill>
              </a:rPr>
              <a:t>name</a:t>
            </a:r>
          </a:p>
          <a:p>
            <a:pPr marL="1371600" lvl="2" indent="-342900">
              <a:buFont typeface="Wingdings 2" panose="05020102010507070707" pitchFamily="18" charset="2"/>
              <a:buChar char="P"/>
              <a:defRPr/>
            </a:pPr>
            <a:r>
              <a:rPr lang="en-US" sz="1800" b="1" dirty="0">
                <a:solidFill>
                  <a:schemeClr val="tx1">
                    <a:lumMod val="75000"/>
                    <a:lumOff val="25000"/>
                  </a:schemeClr>
                </a:solidFill>
              </a:rPr>
              <a:t>id</a:t>
            </a:r>
          </a:p>
          <a:p>
            <a:pPr marL="1371600" lvl="2" indent="-342900">
              <a:buFont typeface="Wingdings 2" panose="05020102010507070707" pitchFamily="18" charset="2"/>
              <a:buChar char="P"/>
              <a:defRPr/>
            </a:pPr>
            <a:r>
              <a:rPr lang="en-US" sz="1800" b="1" dirty="0">
                <a:solidFill>
                  <a:schemeClr val="tx1">
                    <a:lumMod val="75000"/>
                    <a:lumOff val="25000"/>
                  </a:schemeClr>
                </a:solidFill>
              </a:rPr>
              <a:t>size</a:t>
            </a:r>
          </a:p>
          <a:p>
            <a:pPr marL="1371600" lvl="2" indent="-342900">
              <a:buFont typeface="Wingdings 2" panose="05020102010507070707" pitchFamily="18" charset="2"/>
              <a:buChar char="P"/>
              <a:defRPr/>
            </a:pPr>
            <a:r>
              <a:rPr lang="en-US" sz="1800" b="1" dirty="0" err="1">
                <a:solidFill>
                  <a:schemeClr val="tx1">
                    <a:lumMod val="75000"/>
                    <a:lumOff val="25000"/>
                  </a:schemeClr>
                </a:solidFill>
              </a:rPr>
              <a:t>maxlength</a:t>
            </a:r>
            <a:endParaRPr lang="en-US" sz="1800" b="1" dirty="0">
              <a:solidFill>
                <a:schemeClr val="tx1">
                  <a:lumMod val="75000"/>
                  <a:lumOff val="25000"/>
                </a:schemeClr>
              </a:solidFill>
            </a:endParaRPr>
          </a:p>
          <a:p>
            <a:pPr marL="1371600" lvl="2" indent="-342900">
              <a:buFont typeface="Wingdings 2" panose="05020102010507070707" pitchFamily="18" charset="2"/>
              <a:buChar char="P"/>
              <a:defRPr/>
            </a:pPr>
            <a:r>
              <a:rPr lang="en-US" sz="1800" b="1" dirty="0">
                <a:solidFill>
                  <a:schemeClr val="tx1">
                    <a:lumMod val="75000"/>
                    <a:lumOff val="25000"/>
                  </a:schemeClr>
                </a:solidFill>
              </a:rPr>
              <a:t>Value</a:t>
            </a:r>
          </a:p>
          <a:p>
            <a:pPr marL="452437" indent="-285750">
              <a:buFont typeface="Arial" panose="020B0604020202020204" pitchFamily="34" charset="0"/>
              <a:buChar char="•"/>
              <a:defRPr/>
            </a:pPr>
            <a:r>
              <a:rPr lang="en-US" sz="1800" b="1" dirty="0" err="1">
                <a:solidFill>
                  <a:schemeClr val="tx1">
                    <a:lumMod val="75000"/>
                    <a:lumOff val="25000"/>
                  </a:schemeClr>
                </a:solidFill>
              </a:rPr>
              <a:t>textarea</a:t>
            </a:r>
            <a:r>
              <a:rPr lang="en-US" sz="1800" b="1" dirty="0">
                <a:solidFill>
                  <a:schemeClr val="tx1">
                    <a:lumMod val="75000"/>
                    <a:lumOff val="25000"/>
                  </a:schemeClr>
                </a:solidFill>
              </a:rPr>
              <a:t> scrolling text box</a:t>
            </a:r>
          </a:p>
          <a:p>
            <a:pPr marL="944309" lvl="2" indent="0">
              <a:buNone/>
              <a:defRPr/>
            </a:pPr>
            <a:r>
              <a:rPr lang="en-US" altLang="en-US" sz="1800" b="1" dirty="0">
                <a:solidFill>
                  <a:schemeClr val="tx1">
                    <a:lumMod val="75000"/>
                    <a:lumOff val="25000"/>
                  </a:schemeClr>
                </a:solidFill>
              </a:rPr>
              <a:t>&lt;</a:t>
            </a:r>
            <a:r>
              <a:rPr lang="en-US" altLang="en-US" sz="1800" b="1" dirty="0" err="1">
                <a:solidFill>
                  <a:schemeClr val="tx1">
                    <a:lumMod val="75000"/>
                    <a:lumOff val="25000"/>
                  </a:schemeClr>
                </a:solidFill>
              </a:rPr>
              <a:t>textarea</a:t>
            </a:r>
            <a:r>
              <a:rPr lang="en-US" altLang="en-US" sz="1800" b="1" dirty="0">
                <a:solidFill>
                  <a:schemeClr val="tx1">
                    <a:lumMod val="75000"/>
                    <a:lumOff val="25000"/>
                  </a:schemeClr>
                </a:solidFill>
              </a:rPr>
              <a:t>&gt; &lt;/</a:t>
            </a:r>
            <a:r>
              <a:rPr lang="en-US" altLang="en-US" sz="1800" b="1" dirty="0" err="1">
                <a:solidFill>
                  <a:schemeClr val="tx1">
                    <a:lumMod val="75000"/>
                    <a:lumOff val="25000"/>
                  </a:schemeClr>
                </a:solidFill>
              </a:rPr>
              <a:t>textarea</a:t>
            </a:r>
            <a:r>
              <a:rPr lang="en-US" altLang="en-US" sz="1800" b="1" dirty="0">
                <a:solidFill>
                  <a:schemeClr val="tx1">
                    <a:lumMod val="75000"/>
                    <a:lumOff val="25000"/>
                  </a:schemeClr>
                </a:solidFill>
              </a:rPr>
              <a:t>&gt;</a:t>
            </a:r>
          </a:p>
          <a:p>
            <a:pPr marL="944309" lvl="2" indent="0">
              <a:buNone/>
              <a:defRPr/>
            </a:pPr>
            <a:r>
              <a:rPr lang="en-US" altLang="en-US" sz="1800" b="1" dirty="0">
                <a:solidFill>
                  <a:schemeClr val="tx1">
                    <a:lumMod val="75000"/>
                    <a:lumOff val="25000"/>
                  </a:schemeClr>
                </a:solidFill>
              </a:rPr>
              <a:t>Attributes:</a:t>
            </a:r>
          </a:p>
          <a:p>
            <a:pPr marL="1371600" lvl="2" indent="-342900">
              <a:buFont typeface="Wingdings 2" panose="05020102010507070707" pitchFamily="18" charset="2"/>
              <a:buChar char="P"/>
              <a:defRPr/>
            </a:pPr>
            <a:r>
              <a:rPr lang="en-US" altLang="en-US" sz="1800" b="1" dirty="0">
                <a:solidFill>
                  <a:schemeClr val="tx1">
                    <a:lumMod val="75000"/>
                    <a:lumOff val="25000"/>
                  </a:schemeClr>
                </a:solidFill>
              </a:rPr>
              <a:t>name</a:t>
            </a:r>
          </a:p>
          <a:p>
            <a:pPr marL="1371600" lvl="2" indent="-342900">
              <a:buFont typeface="Wingdings 2" panose="05020102010507070707" pitchFamily="18" charset="2"/>
              <a:buChar char="P"/>
              <a:defRPr/>
            </a:pPr>
            <a:r>
              <a:rPr lang="en-US" altLang="en-US" sz="1800" b="1" dirty="0">
                <a:solidFill>
                  <a:schemeClr val="tx1">
                    <a:lumMod val="75000"/>
                    <a:lumOff val="25000"/>
                  </a:schemeClr>
                </a:solidFill>
              </a:rPr>
              <a:t>id</a:t>
            </a:r>
          </a:p>
          <a:p>
            <a:pPr marL="1371600" lvl="2" indent="-342900">
              <a:buFont typeface="Wingdings 2" panose="05020102010507070707" pitchFamily="18" charset="2"/>
              <a:buChar char="P"/>
              <a:defRPr/>
            </a:pPr>
            <a:r>
              <a:rPr lang="en-US" altLang="en-US" sz="1800" b="1" dirty="0">
                <a:solidFill>
                  <a:schemeClr val="tx1">
                    <a:lumMod val="75000"/>
                    <a:lumOff val="25000"/>
                  </a:schemeClr>
                </a:solidFill>
              </a:rPr>
              <a:t>cols</a:t>
            </a:r>
          </a:p>
          <a:p>
            <a:pPr marL="1371600" lvl="2" indent="-342900">
              <a:buFont typeface="Wingdings 2" panose="05020102010507070707" pitchFamily="18" charset="2"/>
              <a:buChar char="P"/>
              <a:defRPr/>
            </a:pPr>
            <a:r>
              <a:rPr lang="en-US" altLang="en-US" sz="1800" b="1" dirty="0">
                <a:solidFill>
                  <a:schemeClr val="tx1">
                    <a:lumMod val="75000"/>
                    <a:lumOff val="25000"/>
                  </a:schemeClr>
                </a:solidFill>
              </a:rPr>
              <a:t>rows</a:t>
            </a:r>
          </a:p>
          <a:p>
            <a:pPr marL="944309" lvl="2" indent="0">
              <a:buNone/>
              <a:defRPr/>
            </a:pPr>
            <a:endParaRPr lang="en-US" altLang="en-US" sz="1800" b="1" dirty="0">
              <a:solidFill>
                <a:schemeClr val="tx1">
                  <a:lumMod val="75000"/>
                  <a:lumOff val="25000"/>
                </a:schemeClr>
              </a:solidFill>
            </a:endParaRPr>
          </a:p>
          <a:p>
            <a:pPr marL="509587" indent="-342900">
              <a:buFont typeface="Wingdings 2" panose="05020102010507070707" pitchFamily="18" charset="2"/>
              <a:buChar char="P"/>
              <a:defRPr/>
            </a:pPr>
            <a:endParaRPr lang="en-US" sz="1800" b="1" dirty="0">
              <a:solidFill>
                <a:schemeClr val="tx1">
                  <a:lumMod val="75000"/>
                  <a:lumOff val="25000"/>
                </a:schemeClr>
              </a:solidFill>
            </a:endParaRPr>
          </a:p>
        </p:txBody>
      </p:sp>
      <p:pic>
        <p:nvPicPr>
          <p:cNvPr id="20486" name="Picture 4" descr="figure5_12"/>
          <p:cNvPicPr>
            <a:picLocks noChangeAspect="1" noChangeArrowheads="1"/>
          </p:cNvPicPr>
          <p:nvPr/>
        </p:nvPicPr>
        <p:blipFill>
          <a:blip r:embed="rId3"/>
          <a:srcRect/>
          <a:stretch>
            <a:fillRect/>
          </a:stretch>
        </p:blipFill>
        <p:spPr bwMode="auto">
          <a:xfrm>
            <a:off x="5046325" y="1079335"/>
            <a:ext cx="3139194" cy="103648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9" descr="figure5_13"/>
          <p:cNvPicPr>
            <a:picLocks noChangeAspect="1" noChangeArrowheads="1"/>
          </p:cNvPicPr>
          <p:nvPr/>
        </p:nvPicPr>
        <p:blipFill>
          <a:blip r:embed="rId4"/>
          <a:srcRect/>
          <a:stretch>
            <a:fillRect/>
          </a:stretch>
        </p:blipFill>
        <p:spPr bwMode="auto">
          <a:xfrm>
            <a:off x="5046325" y="3265256"/>
            <a:ext cx="3133769" cy="155915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a:blip r:embed="rId5"/>
          <a:stretch>
            <a:fillRect/>
          </a:stretch>
        </p:blipFill>
        <p:spPr>
          <a:xfrm>
            <a:off x="4200525" y="2643187"/>
            <a:ext cx="4562475" cy="428625"/>
          </a:xfrm>
          <a:prstGeom prst="rect">
            <a:avLst/>
          </a:prstGeom>
        </p:spPr>
      </p:pic>
      <p:pic>
        <p:nvPicPr>
          <p:cNvPr id="6" name="Picture 5"/>
          <p:cNvPicPr>
            <a:picLocks noChangeAspect="1"/>
          </p:cNvPicPr>
          <p:nvPr/>
        </p:nvPicPr>
        <p:blipFill>
          <a:blip r:embed="rId6"/>
          <a:stretch>
            <a:fillRect/>
          </a:stretch>
        </p:blipFill>
        <p:spPr>
          <a:xfrm>
            <a:off x="2898775" y="5334971"/>
            <a:ext cx="6172200" cy="771525"/>
          </a:xfrm>
          <a:prstGeom prst="rect">
            <a:avLst/>
          </a:prstGeom>
        </p:spPr>
      </p:pic>
    </p:spTree>
    <p:extLst>
      <p:ext uri="{BB962C8B-B14F-4D97-AF65-F5344CB8AC3E}">
        <p14:creationId xmlns:p14="http://schemas.microsoft.com/office/powerpoint/2010/main" val="99509342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541338" y="323850"/>
            <a:ext cx="7772400" cy="387798"/>
          </a:xfrm>
        </p:spPr>
        <p:txBody>
          <a:bodyPr/>
          <a:lstStyle/>
          <a:p>
            <a:pPr fontAlgn="auto">
              <a:spcAft>
                <a:spcPts val="0"/>
              </a:spcAft>
              <a:defRPr/>
            </a:pPr>
            <a:r>
              <a:rPr lang="en-US" dirty="0">
                <a:solidFill>
                  <a:schemeClr val="tx2">
                    <a:satMod val="130000"/>
                  </a:schemeClr>
                </a:solidFill>
              </a:rPr>
              <a:t>Form Controls: Buttons</a:t>
            </a:r>
          </a:p>
        </p:txBody>
      </p:sp>
      <p:sp>
        <p:nvSpPr>
          <p:cNvPr id="23555" name="Rectangle 3"/>
          <p:cNvSpPr>
            <a:spLocks noGrp="1" noChangeArrowheads="1"/>
          </p:cNvSpPr>
          <p:nvPr>
            <p:ph idx="1"/>
          </p:nvPr>
        </p:nvSpPr>
        <p:spPr>
          <a:xfrm>
            <a:off x="500063" y="766763"/>
            <a:ext cx="7620000" cy="4648200"/>
          </a:xfrm>
        </p:spPr>
        <p:txBody>
          <a:bodyPr rtlCol="0">
            <a:normAutofit/>
          </a:bodyPr>
          <a:lstStyle/>
          <a:p>
            <a:pPr marL="0" indent="0">
              <a:buNone/>
              <a:defRPr/>
            </a:pPr>
            <a:r>
              <a:rPr lang="en-US" altLang="en-US" sz="1800" b="1" dirty="0">
                <a:solidFill>
                  <a:schemeClr val="tx2"/>
                </a:solidFill>
                <a:cs typeface="Arial" panose="020B0604020202020204" pitchFamily="34" charset="0"/>
              </a:rPr>
              <a:t>Input submit button </a:t>
            </a:r>
            <a:r>
              <a:rPr lang="en-US" altLang="en-US" sz="1800" b="1" dirty="0">
                <a:solidFill>
                  <a:schemeClr val="tx1">
                    <a:lumMod val="75000"/>
                    <a:lumOff val="25000"/>
                  </a:schemeClr>
                </a:solidFill>
                <a:cs typeface="Arial" panose="020B0604020202020204" pitchFamily="34" charset="0"/>
              </a:rPr>
              <a:t>- Submits the form information</a:t>
            </a:r>
          </a:p>
          <a:p>
            <a:pPr fontAlgn="auto">
              <a:buFont typeface="Arial" panose="020B0604020202020204" pitchFamily="34" charset="0"/>
              <a:buChar char="•"/>
              <a:defRPr/>
            </a:pPr>
            <a:r>
              <a:rPr lang="en-US" altLang="en-US" sz="1800" b="1" dirty="0">
                <a:solidFill>
                  <a:schemeClr val="tx1">
                    <a:lumMod val="75000"/>
                    <a:lumOff val="25000"/>
                  </a:schemeClr>
                </a:solidFill>
                <a:cs typeface="Arial" panose="020B0604020202020204" pitchFamily="34" charset="0"/>
              </a:rPr>
              <a:t>&lt;input name="Button1" type="button" value="button" /&gt;</a:t>
            </a:r>
          </a:p>
          <a:p>
            <a:pPr fontAlgn="auto">
              <a:buFont typeface="Arial" panose="020B0604020202020204" pitchFamily="34" charset="0"/>
              <a:buChar char="•"/>
              <a:defRPr/>
            </a:pPr>
            <a:r>
              <a:rPr lang="en-US" altLang="en-US" sz="1800" b="1" dirty="0">
                <a:solidFill>
                  <a:schemeClr val="tx1">
                    <a:lumMod val="75000"/>
                    <a:lumOff val="25000"/>
                  </a:schemeClr>
                </a:solidFill>
                <a:cs typeface="Times New Roman" panose="02020603050405020304" pitchFamily="18" charset="0"/>
              </a:rPr>
              <a:t>When clicked: </a:t>
            </a:r>
          </a:p>
          <a:p>
            <a:pPr marL="544068" lvl="1" indent="-342900" fontAlgn="auto">
              <a:buFont typeface="Wingdings" panose="05000000000000000000" pitchFamily="2" charset="2"/>
              <a:buChar char="ü"/>
              <a:defRPr/>
            </a:pPr>
            <a:r>
              <a:rPr lang="en-US" altLang="en-US" sz="1800" b="1" dirty="0">
                <a:solidFill>
                  <a:schemeClr val="tx1">
                    <a:lumMod val="75000"/>
                    <a:lumOff val="25000"/>
                  </a:schemeClr>
                </a:solidFill>
                <a:cs typeface="Times New Roman" panose="02020603050405020304" pitchFamily="18" charset="0"/>
              </a:rPr>
              <a:t>Triggers the action method on the &lt;form&gt; tag </a:t>
            </a:r>
          </a:p>
          <a:p>
            <a:pPr marL="544068" lvl="1" indent="-342900" fontAlgn="auto">
              <a:buFont typeface="Wingdings" panose="05000000000000000000" pitchFamily="2" charset="2"/>
              <a:buChar char="ü"/>
              <a:defRPr/>
            </a:pPr>
            <a:r>
              <a:rPr lang="en-US" altLang="en-US" sz="1800" b="1" dirty="0">
                <a:solidFill>
                  <a:schemeClr val="tx1">
                    <a:lumMod val="75000"/>
                    <a:lumOff val="25000"/>
                  </a:schemeClr>
                </a:solidFill>
                <a:cs typeface="Times New Roman" panose="02020603050405020304" pitchFamily="18" charset="0"/>
              </a:rPr>
              <a:t>Sends the form data (the name=value pair for each form element) to the web server. </a:t>
            </a:r>
          </a:p>
          <a:p>
            <a:pPr marL="515938" lvl="1" indent="0" fontAlgn="auto">
              <a:buNone/>
              <a:defRPr/>
            </a:pPr>
            <a:r>
              <a:rPr lang="en-US" altLang="en-US" sz="1800" b="1" dirty="0">
                <a:solidFill>
                  <a:schemeClr val="tx1">
                    <a:lumMod val="75000"/>
                    <a:lumOff val="25000"/>
                  </a:schemeClr>
                </a:solidFill>
              </a:rPr>
              <a:t>Attributes:</a:t>
            </a:r>
          </a:p>
          <a:p>
            <a:pPr marL="630238" lvl="2" indent="0">
              <a:buNone/>
              <a:defRPr/>
            </a:pPr>
            <a:r>
              <a:rPr lang="en-US" altLang="en-US" sz="1800" b="1" dirty="0">
                <a:solidFill>
                  <a:schemeClr val="tx1">
                    <a:lumMod val="75000"/>
                    <a:lumOff val="25000"/>
                  </a:schemeClr>
                </a:solidFill>
              </a:rPr>
              <a:t>type=“submit”</a:t>
            </a:r>
          </a:p>
          <a:p>
            <a:pPr marL="630238" lvl="2" indent="0">
              <a:buNone/>
              <a:defRPr/>
            </a:pPr>
            <a:r>
              <a:rPr lang="en-US" altLang="en-US" sz="1800" b="1" dirty="0">
                <a:solidFill>
                  <a:schemeClr val="tx1">
                    <a:lumMod val="75000"/>
                    <a:lumOff val="25000"/>
                  </a:schemeClr>
                </a:solidFill>
              </a:rPr>
              <a:t>name</a:t>
            </a:r>
          </a:p>
          <a:p>
            <a:pPr marL="630238" lvl="2" indent="0">
              <a:buNone/>
              <a:defRPr/>
            </a:pPr>
            <a:r>
              <a:rPr lang="en-US" altLang="en-US" sz="1800" b="1" dirty="0">
                <a:solidFill>
                  <a:schemeClr val="tx1">
                    <a:lumMod val="75000"/>
                    <a:lumOff val="25000"/>
                  </a:schemeClr>
                </a:solidFill>
              </a:rPr>
              <a:t>id</a:t>
            </a:r>
          </a:p>
          <a:p>
            <a:pPr marL="630238" lvl="2" indent="0">
              <a:buNone/>
              <a:defRPr/>
            </a:pPr>
            <a:r>
              <a:rPr lang="en-US" altLang="en-US" sz="1800" b="1" dirty="0">
                <a:solidFill>
                  <a:schemeClr val="tx1">
                    <a:lumMod val="75000"/>
                    <a:lumOff val="25000"/>
                  </a:schemeClr>
                </a:solidFill>
              </a:rPr>
              <a:t>value</a:t>
            </a:r>
          </a:p>
          <a:p>
            <a:pPr marL="630238" lvl="2" indent="0">
              <a:buNone/>
              <a:defRPr/>
            </a:pPr>
            <a:endParaRPr lang="en-US" altLang="en-US" sz="1800" b="1" dirty="0">
              <a:solidFill>
                <a:schemeClr val="tx1">
                  <a:lumMod val="75000"/>
                  <a:lumOff val="25000"/>
                </a:schemeClr>
              </a:solidFill>
            </a:endParaRPr>
          </a:p>
          <a:p>
            <a:pPr marL="509587" indent="-342900">
              <a:buFont typeface="Wingdings 2" panose="05020102010507070707" pitchFamily="18" charset="2"/>
              <a:buChar char="P"/>
              <a:defRPr/>
            </a:pPr>
            <a:endParaRPr lang="en-US" altLang="en-US" sz="2600" b="1" dirty="0">
              <a:solidFill>
                <a:schemeClr val="tx1">
                  <a:lumMod val="75000"/>
                  <a:lumOff val="25000"/>
                </a:schemeClr>
              </a:solidFill>
            </a:endParaRPr>
          </a:p>
        </p:txBody>
      </p:sp>
      <p:sp>
        <p:nvSpPr>
          <p:cNvPr id="30725" name="Rectangle 4"/>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30726" name="Rectangle 5"/>
          <p:cNvSpPr>
            <a:spLocks noChangeArrowheads="1"/>
          </p:cNvSpPr>
          <p:nvPr/>
        </p:nvSpPr>
        <p:spPr bwMode="auto">
          <a:xfrm>
            <a:off x="3381375" y="3005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30727" name="Rectangle 6"/>
          <p:cNvSpPr>
            <a:spLocks noChangeArrowheads="1"/>
          </p:cNvSpPr>
          <p:nvPr/>
        </p:nvSpPr>
        <p:spPr bwMode="auto">
          <a:xfrm>
            <a:off x="3614738" y="2843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30728" name="Rectangle 7"/>
          <p:cNvSpPr>
            <a:spLocks noChangeArrowheads="1"/>
          </p:cNvSpPr>
          <p:nvPr/>
        </p:nvSpPr>
        <p:spPr bwMode="auto">
          <a:xfrm>
            <a:off x="3786188" y="2933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30729" name="Rectangle 8"/>
          <p:cNvSpPr>
            <a:spLocks noChangeArrowheads="1"/>
          </p:cNvSpPr>
          <p:nvPr/>
        </p:nvSpPr>
        <p:spPr bwMode="auto">
          <a:xfrm>
            <a:off x="3557588" y="2924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30730" name="Rectangle 9"/>
          <p:cNvSpPr>
            <a:spLocks noChangeArrowheads="1"/>
          </p:cNvSpPr>
          <p:nvPr/>
        </p:nvSpPr>
        <p:spPr bwMode="auto">
          <a:xfrm>
            <a:off x="3600450"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30731" name="Rectangle 11"/>
          <p:cNvSpPr>
            <a:spLocks noChangeArrowheads="1"/>
          </p:cNvSpPr>
          <p:nvPr/>
        </p:nvSpPr>
        <p:spPr bwMode="auto">
          <a:xfrm>
            <a:off x="3681413" y="2662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30732" name="Rectangle 14"/>
          <p:cNvSpPr>
            <a:spLocks noChangeArrowheads="1"/>
          </p:cNvSpPr>
          <p:nvPr/>
        </p:nvSpPr>
        <p:spPr bwMode="auto">
          <a:xfrm>
            <a:off x="3705225"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30733"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498" y="2548090"/>
            <a:ext cx="2399626" cy="108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txBox="1">
            <a:spLocks noChangeArrowheads="1"/>
          </p:cNvSpPr>
          <p:nvPr/>
        </p:nvSpPr>
        <p:spPr>
          <a:xfrm>
            <a:off x="602507" y="4557714"/>
            <a:ext cx="7315200" cy="2077492"/>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altLang="en-US" sz="1800" dirty="0">
                <a:solidFill>
                  <a:schemeClr val="tx2"/>
                </a:solidFill>
              </a:rPr>
              <a:t>Reset button </a:t>
            </a:r>
            <a:r>
              <a:rPr lang="en-US" altLang="en-US" sz="1800" dirty="0">
                <a:solidFill>
                  <a:schemeClr val="tx1">
                    <a:lumMod val="75000"/>
                    <a:lumOff val="25000"/>
                  </a:schemeClr>
                </a:solidFill>
              </a:rPr>
              <a:t>- Resets the form fields to their initial values</a:t>
            </a:r>
          </a:p>
          <a:p>
            <a:pPr marL="282575" indent="0" fontAlgn="auto">
              <a:spcAft>
                <a:spcPts val="0"/>
              </a:spcAft>
              <a:buNone/>
              <a:defRPr/>
            </a:pPr>
            <a:r>
              <a:rPr lang="en-US" altLang="en-US" sz="1800" dirty="0">
                <a:solidFill>
                  <a:schemeClr val="tx1">
                    <a:lumMod val="75000"/>
                    <a:lumOff val="25000"/>
                  </a:schemeClr>
                </a:solidFill>
              </a:rPr>
              <a:t>&lt;input name="Reset1" type="reset" value="reset" /&gt; </a:t>
            </a:r>
          </a:p>
          <a:p>
            <a:pPr marL="398463" lvl="1" indent="0" fontAlgn="auto">
              <a:spcAft>
                <a:spcPts val="0"/>
              </a:spcAft>
              <a:buNone/>
              <a:defRPr/>
            </a:pPr>
            <a:r>
              <a:rPr lang="en-US" altLang="en-US" sz="1800" dirty="0">
                <a:solidFill>
                  <a:schemeClr val="tx1">
                    <a:lumMod val="75000"/>
                    <a:lumOff val="25000"/>
                  </a:schemeClr>
                </a:solidFill>
              </a:rPr>
              <a:t>Attributes:</a:t>
            </a:r>
          </a:p>
          <a:p>
            <a:pPr marL="517525" lvl="1" indent="0" fontAlgn="auto">
              <a:spcAft>
                <a:spcPts val="0"/>
              </a:spcAft>
              <a:buNone/>
              <a:defRPr/>
            </a:pPr>
            <a:r>
              <a:rPr lang="en-US" altLang="en-US" sz="1800" b="1" dirty="0">
                <a:solidFill>
                  <a:schemeClr val="tx1">
                    <a:lumMod val="75000"/>
                    <a:lumOff val="25000"/>
                  </a:schemeClr>
                </a:solidFill>
              </a:rPr>
              <a:t>type=“reset”</a:t>
            </a:r>
          </a:p>
          <a:p>
            <a:pPr marL="517525" lvl="1" indent="0" fontAlgn="auto">
              <a:spcAft>
                <a:spcPts val="0"/>
              </a:spcAft>
              <a:buNone/>
              <a:defRPr/>
            </a:pPr>
            <a:r>
              <a:rPr lang="en-US" altLang="en-US" sz="1800" b="1" dirty="0">
                <a:solidFill>
                  <a:schemeClr val="tx1">
                    <a:lumMod val="75000"/>
                    <a:lumOff val="25000"/>
                  </a:schemeClr>
                </a:solidFill>
              </a:rPr>
              <a:t>name</a:t>
            </a:r>
          </a:p>
          <a:p>
            <a:pPr marL="517525" lvl="1" indent="0" fontAlgn="auto">
              <a:spcAft>
                <a:spcPts val="0"/>
              </a:spcAft>
              <a:buNone/>
              <a:defRPr/>
            </a:pPr>
            <a:r>
              <a:rPr lang="en-US" altLang="en-US" sz="1800" b="1" dirty="0">
                <a:solidFill>
                  <a:schemeClr val="tx1">
                    <a:lumMod val="75000"/>
                    <a:lumOff val="25000"/>
                  </a:schemeClr>
                </a:solidFill>
              </a:rPr>
              <a:t>id</a:t>
            </a:r>
          </a:p>
          <a:p>
            <a:pPr marL="517525" lvl="1" indent="0" fontAlgn="auto">
              <a:spcAft>
                <a:spcPts val="0"/>
              </a:spcAft>
              <a:buNone/>
              <a:defRPr/>
            </a:pPr>
            <a:r>
              <a:rPr lang="en-US" altLang="en-US" sz="1800" b="1" dirty="0">
                <a:solidFill>
                  <a:schemeClr val="tx1">
                    <a:lumMod val="75000"/>
                    <a:lumOff val="25000"/>
                  </a:schemeClr>
                </a:solidFill>
              </a:rPr>
              <a:t>value</a:t>
            </a:r>
          </a:p>
        </p:txBody>
      </p:sp>
      <p:pic>
        <p:nvPicPr>
          <p:cNvPr id="15"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12924" y="5507394"/>
            <a:ext cx="2289970" cy="106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25978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fontAlgn="auto">
              <a:spcAft>
                <a:spcPts val="0"/>
              </a:spcAft>
              <a:defRPr/>
            </a:pPr>
            <a:r>
              <a:rPr lang="en-US" dirty="0">
                <a:solidFill>
                  <a:schemeClr val="tx2">
                    <a:satMod val="130000"/>
                  </a:schemeClr>
                </a:solidFill>
              </a:rPr>
              <a:t>Hands-On Practice 9.1 </a:t>
            </a:r>
          </a:p>
        </p:txBody>
      </p:sp>
      <p:sp>
        <p:nvSpPr>
          <p:cNvPr id="34819" name="Slide Number Placeholder 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5079C268-5B0F-419B-B5EE-62AB2A2B7512}"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16</a:t>
            </a:fld>
            <a:endParaRPr lang="en-US" altLang="en-US" sz="1100">
              <a:solidFill>
                <a:srgbClr val="4D4D4D"/>
              </a:solidFill>
              <a:latin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97213" y="984115"/>
            <a:ext cx="4150172" cy="3962805"/>
          </a:xfrm>
          <a:prstGeom prst="rect">
            <a:avLst/>
          </a:prstGeom>
        </p:spPr>
      </p:pic>
      <p:pic>
        <p:nvPicPr>
          <p:cNvPr id="3" name="Picture 2"/>
          <p:cNvPicPr>
            <a:picLocks noChangeAspect="1"/>
          </p:cNvPicPr>
          <p:nvPr/>
        </p:nvPicPr>
        <p:blipFill>
          <a:blip r:embed="rId4"/>
          <a:stretch>
            <a:fillRect/>
          </a:stretch>
        </p:blipFill>
        <p:spPr>
          <a:xfrm>
            <a:off x="4800600" y="1003570"/>
            <a:ext cx="4152900" cy="3943350"/>
          </a:xfrm>
          <a:prstGeom prst="rect">
            <a:avLst/>
          </a:prstGeom>
        </p:spPr>
      </p:pic>
      <p:sp>
        <p:nvSpPr>
          <p:cNvPr id="4" name="TextBox 3"/>
          <p:cNvSpPr txBox="1"/>
          <p:nvPr/>
        </p:nvSpPr>
        <p:spPr>
          <a:xfrm>
            <a:off x="1356198" y="5078137"/>
            <a:ext cx="5997155" cy="584775"/>
          </a:xfrm>
          <a:prstGeom prst="rect">
            <a:avLst/>
          </a:prstGeom>
          <a:noFill/>
        </p:spPr>
        <p:txBody>
          <a:bodyPr wrap="none" rtlCol="0">
            <a:spAutoFit/>
          </a:bodyPr>
          <a:lstStyle/>
          <a:p>
            <a:r>
              <a:rPr lang="en-US" sz="1600" dirty="0"/>
              <a:t>Start with template.html contained in Chapter9 student files</a:t>
            </a:r>
          </a:p>
          <a:p>
            <a:r>
              <a:rPr lang="en-US" sz="1600" dirty="0"/>
              <a:t>or open a new html page in Expression Web</a:t>
            </a:r>
          </a:p>
        </p:txBody>
      </p:sp>
      <p:sp>
        <p:nvSpPr>
          <p:cNvPr id="5" name="TextBox 4"/>
          <p:cNvSpPr txBox="1"/>
          <p:nvPr/>
        </p:nvSpPr>
        <p:spPr>
          <a:xfrm>
            <a:off x="389107" y="5700604"/>
            <a:ext cx="1905000" cy="246221"/>
          </a:xfrm>
          <a:prstGeom prst="rect">
            <a:avLst/>
          </a:prstGeom>
          <a:solidFill>
            <a:srgbClr val="0070C0"/>
          </a:solidFill>
        </p:spPr>
        <p:txBody>
          <a:bodyPr wrap="square" rtlCol="0">
            <a:spAutoFit/>
          </a:bodyPr>
          <a:lstStyle/>
          <a:p>
            <a:r>
              <a:rPr lang="en-US" sz="1000" dirty="0">
                <a:latin typeface="+mn-lt"/>
              </a:rPr>
              <a:t>&lt;h1&gt;Join Our Newsletter&lt;/h1&gt;</a:t>
            </a:r>
          </a:p>
        </p:txBody>
      </p:sp>
      <p:sp>
        <p:nvSpPr>
          <p:cNvPr id="8" name="TextBox 7"/>
          <p:cNvSpPr txBox="1"/>
          <p:nvPr/>
        </p:nvSpPr>
        <p:spPr>
          <a:xfrm>
            <a:off x="403698" y="6078042"/>
            <a:ext cx="1905000" cy="246221"/>
          </a:xfrm>
          <a:prstGeom prst="rect">
            <a:avLst/>
          </a:prstGeom>
          <a:solidFill>
            <a:srgbClr val="0070C0"/>
          </a:solidFill>
        </p:spPr>
        <p:txBody>
          <a:bodyPr wrap="square" rtlCol="0">
            <a:spAutoFit/>
          </a:bodyPr>
          <a:lstStyle/>
          <a:p>
            <a:r>
              <a:rPr lang="en-US" sz="1000" dirty="0">
                <a:latin typeface="+mn-lt"/>
              </a:rPr>
              <a:t>&lt;form method="get”&gt;</a:t>
            </a:r>
          </a:p>
        </p:txBody>
      </p:sp>
      <p:sp>
        <p:nvSpPr>
          <p:cNvPr id="9" name="TextBox 8"/>
          <p:cNvSpPr txBox="1"/>
          <p:nvPr/>
        </p:nvSpPr>
        <p:spPr>
          <a:xfrm>
            <a:off x="6737803" y="5748866"/>
            <a:ext cx="1905000" cy="246221"/>
          </a:xfrm>
          <a:prstGeom prst="rect">
            <a:avLst/>
          </a:prstGeom>
          <a:solidFill>
            <a:srgbClr val="0070C0"/>
          </a:solidFill>
        </p:spPr>
        <p:txBody>
          <a:bodyPr wrap="square" rtlCol="0">
            <a:spAutoFit/>
          </a:bodyPr>
          <a:lstStyle/>
          <a:p>
            <a:r>
              <a:rPr lang="en-US" sz="1000" dirty="0">
                <a:latin typeface="+mn-lt"/>
              </a:rPr>
              <a:t>&lt;/form&gt;</a:t>
            </a:r>
          </a:p>
        </p:txBody>
      </p:sp>
      <p:sp>
        <p:nvSpPr>
          <p:cNvPr id="10" name="TextBox 9"/>
          <p:cNvSpPr txBox="1"/>
          <p:nvPr/>
        </p:nvSpPr>
        <p:spPr>
          <a:xfrm>
            <a:off x="2529117" y="5718088"/>
            <a:ext cx="1905000" cy="707886"/>
          </a:xfrm>
          <a:prstGeom prst="rect">
            <a:avLst/>
          </a:prstGeom>
          <a:solidFill>
            <a:srgbClr val="0070C0"/>
          </a:solidFill>
        </p:spPr>
        <p:txBody>
          <a:bodyPr wrap="square" rtlCol="0">
            <a:spAutoFit/>
          </a:bodyPr>
          <a:lstStyle/>
          <a:p>
            <a:r>
              <a:rPr lang="en-US" sz="1000" dirty="0"/>
              <a:t>E-mail: &lt;input type="text" name="email" id="email"&gt;</a:t>
            </a:r>
          </a:p>
          <a:p>
            <a:r>
              <a:rPr lang="en-US" sz="1000" dirty="0"/>
              <a:t>&lt;</a:t>
            </a:r>
            <a:r>
              <a:rPr lang="en-US" sz="1000" dirty="0" err="1"/>
              <a:t>br</a:t>
            </a:r>
            <a:r>
              <a:rPr lang="en-US" sz="1000" dirty="0"/>
              <a:t>&gt;</a:t>
            </a:r>
          </a:p>
          <a:p>
            <a:r>
              <a:rPr lang="en-US" sz="1000" dirty="0"/>
              <a:t>&lt;</a:t>
            </a:r>
            <a:r>
              <a:rPr lang="en-US" sz="1000" dirty="0" err="1"/>
              <a:t>br</a:t>
            </a:r>
            <a:r>
              <a:rPr lang="en-US" sz="1000" dirty="0"/>
              <a:t>&gt;</a:t>
            </a:r>
          </a:p>
        </p:txBody>
      </p:sp>
      <p:sp>
        <p:nvSpPr>
          <p:cNvPr id="11" name="TextBox 10"/>
          <p:cNvSpPr txBox="1"/>
          <p:nvPr/>
        </p:nvSpPr>
        <p:spPr>
          <a:xfrm>
            <a:off x="4633460" y="5718088"/>
            <a:ext cx="1905000" cy="553998"/>
          </a:xfrm>
          <a:prstGeom prst="rect">
            <a:avLst/>
          </a:prstGeom>
          <a:solidFill>
            <a:srgbClr val="0070C0"/>
          </a:solidFill>
        </p:spPr>
        <p:txBody>
          <a:bodyPr wrap="square" rtlCol="0">
            <a:spAutoFit/>
          </a:bodyPr>
          <a:lstStyle/>
          <a:p>
            <a:r>
              <a:rPr lang="en-US" sz="1000" dirty="0"/>
              <a:t>&lt;input type="submit" value="Sign Me Up!"&gt; &lt;input type="reset"&gt;</a:t>
            </a:r>
          </a:p>
        </p:txBody>
      </p:sp>
    </p:spTree>
    <p:extLst>
      <p:ext uri="{BB962C8B-B14F-4D97-AF65-F5344CB8AC3E}">
        <p14:creationId xmlns:p14="http://schemas.microsoft.com/office/powerpoint/2010/main" val="104584067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161927"/>
            <a:ext cx="7497762" cy="387798"/>
          </a:xfrm>
        </p:spPr>
        <p:txBody>
          <a:bodyPr/>
          <a:lstStyle/>
          <a:p>
            <a:pPr fontAlgn="auto">
              <a:spcAft>
                <a:spcPts val="0"/>
              </a:spcAft>
              <a:defRPr/>
            </a:pPr>
            <a:r>
              <a:rPr lang="en-US" dirty="0">
                <a:solidFill>
                  <a:schemeClr val="tx2">
                    <a:satMod val="130000"/>
                  </a:schemeClr>
                </a:solidFill>
              </a:rPr>
              <a:t>Form Controls: Inputs</a:t>
            </a:r>
          </a:p>
        </p:txBody>
      </p:sp>
      <p:sp>
        <p:nvSpPr>
          <p:cNvPr id="26627" name="Rectangle 3"/>
          <p:cNvSpPr>
            <a:spLocks noGrp="1" noChangeArrowheads="1"/>
          </p:cNvSpPr>
          <p:nvPr>
            <p:ph idx="1"/>
          </p:nvPr>
        </p:nvSpPr>
        <p:spPr>
          <a:xfrm>
            <a:off x="518318" y="804863"/>
            <a:ext cx="7939881" cy="2547937"/>
          </a:xfrm>
        </p:spPr>
        <p:txBody>
          <a:bodyPr rtlCol="0">
            <a:normAutofit lnSpcReduction="10000"/>
          </a:bodyPr>
          <a:lstStyle/>
          <a:p>
            <a:pPr marL="82550" indent="0" fontAlgn="auto">
              <a:buFont typeface="Calibri" panose="020F0502020204030204" pitchFamily="34" charset="0"/>
              <a:buNone/>
              <a:defRPr/>
            </a:pPr>
            <a:r>
              <a:rPr lang="en-US" altLang="en-US" sz="1800" b="1" dirty="0">
                <a:solidFill>
                  <a:schemeClr val="tx2"/>
                </a:solidFill>
              </a:rPr>
              <a:t>Password box </a:t>
            </a:r>
            <a:r>
              <a:rPr lang="en-US" altLang="en-US" sz="1800" b="1" dirty="0">
                <a:solidFill>
                  <a:schemeClr val="tx1">
                    <a:lumMod val="75000"/>
                    <a:lumOff val="25000"/>
                  </a:schemeClr>
                </a:solidFill>
              </a:rPr>
              <a:t>- Accepts text information that needs to be hidden as it is entered</a:t>
            </a:r>
          </a:p>
          <a:p>
            <a:pPr marL="82550" indent="0" fontAlgn="auto">
              <a:buNone/>
              <a:defRPr/>
            </a:pPr>
            <a:r>
              <a:rPr lang="en-US" altLang="en-US" sz="1800" b="1" dirty="0">
                <a:solidFill>
                  <a:schemeClr val="tx1">
                    <a:lumMod val="75000"/>
                    <a:lumOff val="25000"/>
                  </a:schemeClr>
                </a:solidFill>
              </a:rPr>
              <a:t>&lt;input name="Password1" type="password" /&gt;</a:t>
            </a:r>
          </a:p>
          <a:p>
            <a:pPr marL="82550" indent="0" fontAlgn="auto">
              <a:buNone/>
              <a:defRPr/>
            </a:pPr>
            <a:r>
              <a:rPr lang="en-US" altLang="en-US" sz="1800" b="1" dirty="0">
                <a:solidFill>
                  <a:schemeClr val="tx1">
                    <a:lumMod val="75000"/>
                    <a:lumOff val="25000"/>
                  </a:schemeClr>
                </a:solidFill>
              </a:rPr>
              <a:t>Attributes:</a:t>
            </a:r>
          </a:p>
          <a:p>
            <a:pPr marL="403225" lvl="1" indent="0" fontAlgn="auto">
              <a:buNone/>
              <a:defRPr/>
            </a:pPr>
            <a:r>
              <a:rPr lang="en-US" altLang="en-US" sz="1800" b="1" dirty="0">
                <a:solidFill>
                  <a:schemeClr val="tx1">
                    <a:lumMod val="75000"/>
                    <a:lumOff val="25000"/>
                  </a:schemeClr>
                </a:solidFill>
              </a:rPr>
              <a:t>type=“password”</a:t>
            </a:r>
          </a:p>
          <a:p>
            <a:pPr marL="403225" lvl="1" indent="0" fontAlgn="auto">
              <a:buNone/>
              <a:defRPr/>
            </a:pPr>
            <a:r>
              <a:rPr lang="en-US" altLang="en-US" sz="1800" b="1" dirty="0">
                <a:solidFill>
                  <a:schemeClr val="tx1">
                    <a:lumMod val="75000"/>
                    <a:lumOff val="25000"/>
                  </a:schemeClr>
                </a:solidFill>
              </a:rPr>
              <a:t>name</a:t>
            </a:r>
          </a:p>
          <a:p>
            <a:pPr marL="403225" lvl="1" indent="0" fontAlgn="auto">
              <a:buNone/>
              <a:defRPr/>
            </a:pPr>
            <a:r>
              <a:rPr lang="en-US" altLang="en-US" sz="1800" b="1" dirty="0">
                <a:solidFill>
                  <a:schemeClr val="tx1">
                    <a:lumMod val="75000"/>
                    <a:lumOff val="25000"/>
                  </a:schemeClr>
                </a:solidFill>
              </a:rPr>
              <a:t>id</a:t>
            </a:r>
          </a:p>
          <a:p>
            <a:pPr marL="403225" lvl="1" indent="0" fontAlgn="auto">
              <a:buNone/>
              <a:defRPr/>
            </a:pPr>
            <a:r>
              <a:rPr lang="en-US" altLang="en-US" sz="1800" b="1" dirty="0">
                <a:solidFill>
                  <a:schemeClr val="tx1">
                    <a:lumMod val="75000"/>
                    <a:lumOff val="25000"/>
                  </a:schemeClr>
                </a:solidFill>
              </a:rPr>
              <a:t>size</a:t>
            </a:r>
          </a:p>
          <a:p>
            <a:pPr marL="403225" lvl="1" indent="0" fontAlgn="auto">
              <a:buNone/>
              <a:defRPr/>
            </a:pPr>
            <a:r>
              <a:rPr lang="en-US" altLang="en-US" sz="1800" b="1" dirty="0" err="1">
                <a:solidFill>
                  <a:schemeClr val="tx1">
                    <a:lumMod val="75000"/>
                    <a:lumOff val="25000"/>
                  </a:schemeClr>
                </a:solidFill>
              </a:rPr>
              <a:t>maxlength</a:t>
            </a:r>
            <a:endParaRPr lang="en-US" altLang="en-US" sz="1800" b="1" dirty="0">
              <a:solidFill>
                <a:schemeClr val="tx1">
                  <a:lumMod val="75000"/>
                  <a:lumOff val="25000"/>
                </a:schemeClr>
              </a:solidFill>
            </a:endParaRPr>
          </a:p>
          <a:p>
            <a:pPr marL="403225" lvl="1" indent="0" fontAlgn="auto">
              <a:buNone/>
              <a:defRPr/>
            </a:pPr>
            <a:r>
              <a:rPr lang="en-US" altLang="en-US" sz="1800" b="1" dirty="0">
                <a:solidFill>
                  <a:schemeClr val="tx1">
                    <a:lumMod val="75000"/>
                    <a:lumOff val="25000"/>
                  </a:schemeClr>
                </a:solidFill>
              </a:rPr>
              <a:t>value</a:t>
            </a:r>
          </a:p>
        </p:txBody>
      </p:sp>
      <p:sp>
        <p:nvSpPr>
          <p:cNvPr id="36869" name="Rectangle 4"/>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36870" name="Rectangle 7"/>
          <p:cNvSpPr>
            <a:spLocks noChangeArrowheads="1"/>
          </p:cNvSpPr>
          <p:nvPr/>
        </p:nvSpPr>
        <p:spPr bwMode="auto">
          <a:xfrm>
            <a:off x="3381375" y="3005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21511" name="Picture 6"/>
          <p:cNvPicPr>
            <a:picLocks noChangeAspect="1" noChangeArrowheads="1"/>
          </p:cNvPicPr>
          <p:nvPr/>
        </p:nvPicPr>
        <p:blipFill>
          <a:blip r:embed="rId3"/>
          <a:srcRect/>
          <a:stretch>
            <a:fillRect/>
          </a:stretch>
        </p:blipFill>
        <p:spPr bwMode="auto">
          <a:xfrm>
            <a:off x="4629944" y="1829913"/>
            <a:ext cx="2974975" cy="105927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Rectangle 3"/>
          <p:cNvSpPr txBox="1">
            <a:spLocks noChangeArrowheads="1"/>
          </p:cNvSpPr>
          <p:nvPr/>
        </p:nvSpPr>
        <p:spPr>
          <a:xfrm>
            <a:off x="518318" y="3511326"/>
            <a:ext cx="8153401" cy="2373762"/>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550" indent="0" fontAlgn="auto">
              <a:spcAft>
                <a:spcPts val="0"/>
              </a:spcAft>
              <a:buFont typeface="Calibri" panose="020F0502020204030204" pitchFamily="34" charset="0"/>
              <a:buNone/>
              <a:defRPr/>
            </a:pPr>
            <a:r>
              <a:rPr lang="en-US" altLang="en-US" sz="1800" dirty="0">
                <a:solidFill>
                  <a:schemeClr val="tx2"/>
                </a:solidFill>
              </a:rPr>
              <a:t>Check Box - </a:t>
            </a:r>
            <a:r>
              <a:rPr lang="en-US" altLang="en-US" sz="1800" dirty="0">
                <a:solidFill>
                  <a:schemeClr val="tx1">
                    <a:lumMod val="75000"/>
                    <a:lumOff val="25000"/>
                  </a:schemeClr>
                </a:solidFill>
              </a:rPr>
              <a:t>Allows the user to select one or more of a group of predetermined items</a:t>
            </a:r>
          </a:p>
          <a:p>
            <a:pPr marL="82550" indent="0" fontAlgn="auto">
              <a:spcAft>
                <a:spcPts val="0"/>
              </a:spcAft>
              <a:buNone/>
              <a:defRPr/>
            </a:pPr>
            <a:r>
              <a:rPr lang="en-US" altLang="en-US" sz="1800" dirty="0">
                <a:solidFill>
                  <a:schemeClr val="tx1">
                    <a:lumMod val="75000"/>
                    <a:lumOff val="25000"/>
                  </a:schemeClr>
                </a:solidFill>
              </a:rPr>
              <a:t>&lt;input name="Checkbox1" type="checkbox" /&gt;</a:t>
            </a:r>
          </a:p>
          <a:p>
            <a:pPr marL="82550" indent="0" fontAlgn="auto">
              <a:spcAft>
                <a:spcPts val="0"/>
              </a:spcAft>
              <a:buNone/>
              <a:defRPr/>
            </a:pPr>
            <a:r>
              <a:rPr lang="en-US" altLang="en-US" sz="1800" dirty="0">
                <a:solidFill>
                  <a:schemeClr val="tx1">
                    <a:lumMod val="75000"/>
                    <a:lumOff val="25000"/>
                  </a:schemeClr>
                </a:solidFill>
              </a:rPr>
              <a:t>Attributes:</a:t>
            </a:r>
          </a:p>
          <a:p>
            <a:pPr marL="403225" lvl="1" indent="0" fontAlgn="auto">
              <a:spcAft>
                <a:spcPts val="0"/>
              </a:spcAft>
              <a:buNone/>
              <a:defRPr/>
            </a:pPr>
            <a:r>
              <a:rPr lang="en-US" altLang="en-US" sz="1800" dirty="0">
                <a:solidFill>
                  <a:schemeClr val="tx1">
                    <a:lumMod val="75000"/>
                    <a:lumOff val="25000"/>
                  </a:schemeClr>
                </a:solidFill>
              </a:rPr>
              <a:t>type=</a:t>
            </a:r>
            <a:r>
              <a:rPr lang="en-US" altLang="en-US" sz="1800" dirty="0">
                <a:solidFill>
                  <a:schemeClr val="tx1">
                    <a:lumMod val="75000"/>
                    <a:lumOff val="25000"/>
                  </a:schemeClr>
                </a:solidFill>
                <a:cs typeface="Arial" panose="020B0604020202020204" pitchFamily="34" charset="0"/>
              </a:rPr>
              <a:t>"</a:t>
            </a:r>
            <a:r>
              <a:rPr lang="en-US" altLang="en-US" sz="1800" dirty="0">
                <a:solidFill>
                  <a:schemeClr val="tx1">
                    <a:lumMod val="75000"/>
                    <a:lumOff val="25000"/>
                  </a:schemeClr>
                </a:solidFill>
              </a:rPr>
              <a:t>checkbox</a:t>
            </a:r>
            <a:r>
              <a:rPr lang="en-US" altLang="en-US" sz="1800" dirty="0">
                <a:solidFill>
                  <a:schemeClr val="tx1">
                    <a:lumMod val="75000"/>
                    <a:lumOff val="25000"/>
                  </a:schemeClr>
                </a:solidFill>
                <a:cs typeface="Arial" panose="020B0604020202020204" pitchFamily="34" charset="0"/>
              </a:rPr>
              <a:t>“</a:t>
            </a:r>
          </a:p>
          <a:p>
            <a:pPr marL="403225" lvl="1" indent="0" fontAlgn="auto">
              <a:spcAft>
                <a:spcPts val="0"/>
              </a:spcAft>
              <a:buNone/>
              <a:defRPr/>
            </a:pPr>
            <a:r>
              <a:rPr lang="en-US" altLang="en-US" sz="1800" dirty="0">
                <a:solidFill>
                  <a:schemeClr val="tx1">
                    <a:lumMod val="75000"/>
                    <a:lumOff val="25000"/>
                  </a:schemeClr>
                </a:solidFill>
              </a:rPr>
              <a:t>name</a:t>
            </a:r>
          </a:p>
          <a:p>
            <a:pPr marL="403225" lvl="1" indent="0" fontAlgn="auto">
              <a:spcAft>
                <a:spcPts val="0"/>
              </a:spcAft>
              <a:buNone/>
              <a:defRPr/>
            </a:pPr>
            <a:r>
              <a:rPr lang="en-US" altLang="en-US" sz="1800" dirty="0">
                <a:solidFill>
                  <a:schemeClr val="tx1">
                    <a:lumMod val="75000"/>
                    <a:lumOff val="25000"/>
                  </a:schemeClr>
                </a:solidFill>
              </a:rPr>
              <a:t>id</a:t>
            </a:r>
          </a:p>
          <a:p>
            <a:pPr marL="403225" lvl="1" indent="0" fontAlgn="auto">
              <a:spcAft>
                <a:spcPts val="0"/>
              </a:spcAft>
              <a:buNone/>
              <a:defRPr/>
            </a:pPr>
            <a:r>
              <a:rPr lang="en-US" altLang="en-US" sz="1800" dirty="0">
                <a:solidFill>
                  <a:schemeClr val="tx1">
                    <a:lumMod val="75000"/>
                    <a:lumOff val="25000"/>
                  </a:schemeClr>
                </a:solidFill>
              </a:rPr>
              <a:t>checked</a:t>
            </a:r>
          </a:p>
          <a:p>
            <a:pPr marL="403225" lvl="1" indent="0" fontAlgn="auto">
              <a:spcAft>
                <a:spcPts val="0"/>
              </a:spcAft>
              <a:buNone/>
              <a:defRPr/>
            </a:pPr>
            <a:r>
              <a:rPr lang="en-US" altLang="en-US" sz="1800" dirty="0">
                <a:solidFill>
                  <a:schemeClr val="tx1">
                    <a:lumMod val="75000"/>
                    <a:lumOff val="25000"/>
                  </a:schemeClr>
                </a:solidFill>
              </a:rPr>
              <a:t>value</a:t>
            </a:r>
          </a:p>
        </p:txBody>
      </p:sp>
      <p:pic>
        <p:nvPicPr>
          <p:cNvPr id="9"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4267200"/>
            <a:ext cx="1999456" cy="138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33467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161927"/>
            <a:ext cx="7497762" cy="387798"/>
          </a:xfrm>
        </p:spPr>
        <p:txBody>
          <a:bodyPr/>
          <a:lstStyle/>
          <a:p>
            <a:pPr fontAlgn="auto">
              <a:spcAft>
                <a:spcPts val="0"/>
              </a:spcAft>
              <a:defRPr/>
            </a:pPr>
            <a:r>
              <a:rPr lang="en-US" dirty="0">
                <a:solidFill>
                  <a:schemeClr val="tx2">
                    <a:satMod val="130000"/>
                  </a:schemeClr>
                </a:solidFill>
              </a:rPr>
              <a:t>Form Controls: Inputs</a:t>
            </a:r>
          </a:p>
        </p:txBody>
      </p:sp>
      <p:sp>
        <p:nvSpPr>
          <p:cNvPr id="26627" name="Rectangle 3"/>
          <p:cNvSpPr>
            <a:spLocks noGrp="1" noChangeArrowheads="1"/>
          </p:cNvSpPr>
          <p:nvPr>
            <p:ph idx="1"/>
          </p:nvPr>
        </p:nvSpPr>
        <p:spPr>
          <a:xfrm>
            <a:off x="381000" y="686375"/>
            <a:ext cx="8686800" cy="2928937"/>
          </a:xfrm>
        </p:spPr>
        <p:txBody>
          <a:bodyPr rtlCol="0">
            <a:noAutofit/>
          </a:bodyPr>
          <a:lstStyle/>
          <a:p>
            <a:pPr marL="82296" indent="0" fontAlgn="auto">
              <a:spcAft>
                <a:spcPts val="0"/>
              </a:spcAft>
              <a:buFont typeface="Calibri" panose="020F0502020204030204" pitchFamily="34" charset="0"/>
              <a:buNone/>
              <a:defRPr/>
            </a:pPr>
            <a:r>
              <a:rPr lang="en-US" altLang="en-US" sz="1800" b="1" dirty="0">
                <a:solidFill>
                  <a:schemeClr val="tx2"/>
                </a:solidFill>
              </a:rPr>
              <a:t>Radio Button </a:t>
            </a:r>
            <a:r>
              <a:rPr lang="en-US" altLang="en-US" sz="1800" b="1" dirty="0">
                <a:solidFill>
                  <a:schemeClr val="tx1">
                    <a:lumMod val="75000"/>
                    <a:lumOff val="25000"/>
                  </a:schemeClr>
                </a:solidFill>
              </a:rPr>
              <a:t>-</a:t>
            </a:r>
            <a:r>
              <a:rPr lang="en-US" sz="1800" b="1" dirty="0">
                <a:solidFill>
                  <a:schemeClr val="tx1">
                    <a:lumMod val="75000"/>
                    <a:lumOff val="25000"/>
                  </a:schemeClr>
                </a:solidFill>
              </a:rPr>
              <a:t>Allows the user to select exactly one from a group of predetermined items</a:t>
            </a:r>
            <a:br>
              <a:rPr lang="en-US" sz="1800" b="1" dirty="0">
                <a:solidFill>
                  <a:schemeClr val="tx1">
                    <a:lumMod val="75000"/>
                    <a:lumOff val="25000"/>
                  </a:schemeClr>
                </a:solidFill>
              </a:rPr>
            </a:br>
            <a:r>
              <a:rPr lang="en-US" sz="1800" b="1" dirty="0">
                <a:solidFill>
                  <a:schemeClr val="tx1">
                    <a:lumMod val="75000"/>
                    <a:lumOff val="25000"/>
                  </a:schemeClr>
                </a:solidFill>
              </a:rPr>
              <a:t>&lt;input checked="checked" name="Radio1" type="radio" /&gt;</a:t>
            </a:r>
          </a:p>
          <a:p>
            <a:pPr marL="82296" indent="0" fontAlgn="auto">
              <a:spcAft>
                <a:spcPts val="0"/>
              </a:spcAft>
              <a:buFont typeface="Calibri" panose="020F0502020204030204" pitchFamily="34" charset="0"/>
              <a:buNone/>
              <a:defRPr/>
            </a:pPr>
            <a:r>
              <a:rPr lang="en-US" sz="1800" b="1" dirty="0">
                <a:solidFill>
                  <a:schemeClr val="tx1">
                    <a:lumMod val="75000"/>
                    <a:lumOff val="25000"/>
                  </a:schemeClr>
                </a:solidFill>
              </a:rPr>
              <a:t>Each radio button in a group is given the same name and a unique value</a:t>
            </a:r>
          </a:p>
          <a:p>
            <a:pPr marL="82296" indent="0" fontAlgn="auto">
              <a:spcAft>
                <a:spcPts val="0"/>
              </a:spcAft>
              <a:buNone/>
              <a:defRPr/>
            </a:pPr>
            <a:r>
              <a:rPr lang="en-US" sz="1800" b="1" dirty="0">
                <a:solidFill>
                  <a:schemeClr val="tx1">
                    <a:lumMod val="75000"/>
                    <a:lumOff val="25000"/>
                  </a:schemeClr>
                </a:solidFill>
              </a:rPr>
              <a:t>Attributes:</a:t>
            </a:r>
          </a:p>
          <a:p>
            <a:pPr marL="402336" lvl="1" indent="0" fontAlgn="auto">
              <a:spcAft>
                <a:spcPts val="0"/>
              </a:spcAft>
              <a:buNone/>
              <a:defRPr/>
            </a:pPr>
            <a:r>
              <a:rPr lang="en-US" sz="1800" b="1" dirty="0">
                <a:solidFill>
                  <a:schemeClr val="tx1">
                    <a:lumMod val="75000"/>
                    <a:lumOff val="25000"/>
                  </a:schemeClr>
                </a:solidFill>
              </a:rPr>
              <a:t>type=</a:t>
            </a:r>
            <a:r>
              <a:rPr lang="en-US" altLang="en-US" sz="1800" b="1" dirty="0">
                <a:solidFill>
                  <a:schemeClr val="tx1">
                    <a:lumMod val="75000"/>
                    <a:lumOff val="25000"/>
                  </a:schemeClr>
                </a:solidFill>
                <a:cs typeface="Arial" panose="020B0604020202020204" pitchFamily="34" charset="0"/>
              </a:rPr>
              <a:t>"</a:t>
            </a:r>
            <a:r>
              <a:rPr lang="en-US" sz="1800" b="1" dirty="0">
                <a:solidFill>
                  <a:schemeClr val="tx1">
                    <a:lumMod val="75000"/>
                    <a:lumOff val="25000"/>
                  </a:schemeClr>
                </a:solidFill>
              </a:rPr>
              <a:t>radio</a:t>
            </a:r>
            <a:r>
              <a:rPr lang="en-US" altLang="en-US" sz="1800" b="1" dirty="0">
                <a:solidFill>
                  <a:schemeClr val="tx1">
                    <a:lumMod val="75000"/>
                    <a:lumOff val="25000"/>
                  </a:schemeClr>
                </a:solidFill>
                <a:cs typeface="Arial" panose="020B0604020202020204" pitchFamily="34" charset="0"/>
              </a:rPr>
              <a:t>“</a:t>
            </a:r>
          </a:p>
          <a:p>
            <a:pPr marL="402336" lvl="1" indent="0" fontAlgn="auto">
              <a:spcAft>
                <a:spcPts val="0"/>
              </a:spcAft>
              <a:buNone/>
              <a:defRPr/>
            </a:pPr>
            <a:r>
              <a:rPr lang="en-US" sz="1800" b="1" dirty="0">
                <a:solidFill>
                  <a:schemeClr val="tx1">
                    <a:lumMod val="75000"/>
                    <a:lumOff val="25000"/>
                  </a:schemeClr>
                </a:solidFill>
              </a:rPr>
              <a:t>name</a:t>
            </a:r>
          </a:p>
          <a:p>
            <a:pPr marL="402336" lvl="1" indent="0" fontAlgn="auto">
              <a:spcAft>
                <a:spcPts val="0"/>
              </a:spcAft>
              <a:buNone/>
              <a:defRPr/>
            </a:pPr>
            <a:r>
              <a:rPr lang="en-US" sz="1800" b="1" dirty="0">
                <a:solidFill>
                  <a:schemeClr val="tx1">
                    <a:lumMod val="75000"/>
                    <a:lumOff val="25000"/>
                  </a:schemeClr>
                </a:solidFill>
              </a:rPr>
              <a:t>id</a:t>
            </a:r>
          </a:p>
          <a:p>
            <a:pPr marL="402336" lvl="1" indent="0" fontAlgn="auto">
              <a:spcAft>
                <a:spcPts val="0"/>
              </a:spcAft>
              <a:buNone/>
              <a:defRPr/>
            </a:pPr>
            <a:r>
              <a:rPr lang="en-US" sz="1800" b="1" dirty="0">
                <a:solidFill>
                  <a:schemeClr val="tx1">
                    <a:lumMod val="75000"/>
                    <a:lumOff val="25000"/>
                  </a:schemeClr>
                </a:solidFill>
              </a:rPr>
              <a:t>checked</a:t>
            </a:r>
          </a:p>
          <a:p>
            <a:pPr marL="402336" lvl="1" indent="0" fontAlgn="auto">
              <a:spcAft>
                <a:spcPts val="0"/>
              </a:spcAft>
              <a:buNone/>
              <a:defRPr/>
            </a:pPr>
            <a:r>
              <a:rPr lang="en-US" sz="1800" b="1" dirty="0">
                <a:solidFill>
                  <a:schemeClr val="tx1">
                    <a:lumMod val="75000"/>
                    <a:lumOff val="25000"/>
                  </a:schemeClr>
                </a:solidFill>
              </a:rPr>
              <a:t>value</a:t>
            </a:r>
          </a:p>
          <a:p>
            <a:pPr marL="82550" indent="0" fontAlgn="auto">
              <a:buFont typeface="Calibri" panose="020F0502020204030204" pitchFamily="34" charset="0"/>
              <a:buNone/>
              <a:defRPr/>
            </a:pPr>
            <a:endParaRPr lang="en-US" altLang="en-US" sz="1800" b="1" dirty="0">
              <a:solidFill>
                <a:schemeClr val="tx1">
                  <a:lumMod val="75000"/>
                  <a:lumOff val="25000"/>
                </a:schemeClr>
              </a:solidFill>
            </a:endParaRPr>
          </a:p>
        </p:txBody>
      </p:sp>
      <p:sp>
        <p:nvSpPr>
          <p:cNvPr id="36869" name="Rectangle 4"/>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36870" name="Rectangle 7"/>
          <p:cNvSpPr>
            <a:spLocks noChangeArrowheads="1"/>
          </p:cNvSpPr>
          <p:nvPr/>
        </p:nvSpPr>
        <p:spPr bwMode="auto">
          <a:xfrm>
            <a:off x="3381375" y="3005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1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9705" y="1905906"/>
            <a:ext cx="2271713" cy="148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a:xfrm>
            <a:off x="457200" y="3455943"/>
            <a:ext cx="8001000" cy="3213187"/>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80000"/>
              </a:lnSpc>
              <a:spcAft>
                <a:spcPts val="0"/>
              </a:spcAft>
              <a:buFontTx/>
              <a:buNone/>
            </a:pPr>
            <a:r>
              <a:rPr lang="en-US" altLang="en-US" sz="1800" b="1" dirty="0">
                <a:solidFill>
                  <a:schemeClr val="tx2"/>
                </a:solidFill>
                <a:cs typeface="Times New Roman" panose="02020603050405020304" pitchFamily="18" charset="0"/>
              </a:rPr>
              <a:t>Hidden form data</a:t>
            </a:r>
          </a:p>
          <a:p>
            <a:pPr fontAlgn="auto">
              <a:lnSpc>
                <a:spcPct val="80000"/>
              </a:lnSpc>
              <a:spcAft>
                <a:spcPts val="0"/>
              </a:spcAft>
              <a:buFont typeface="Arial" panose="020B0604020202020204" pitchFamily="34" charset="0"/>
              <a:buChar char="•"/>
            </a:pPr>
            <a:r>
              <a:rPr lang="en-US" altLang="en-US" sz="1800" b="1" dirty="0">
                <a:cs typeface="Times New Roman" panose="02020603050405020304" pitchFamily="18" charset="0"/>
              </a:rPr>
              <a:t>&lt;input name="Hidden1" type="hidden" /&gt;</a:t>
            </a:r>
          </a:p>
          <a:p>
            <a:pPr fontAlgn="auto">
              <a:lnSpc>
                <a:spcPct val="80000"/>
              </a:lnSpc>
              <a:spcAft>
                <a:spcPts val="0"/>
              </a:spcAft>
              <a:buFont typeface="Arial" panose="020B0604020202020204" pitchFamily="34" charset="0"/>
              <a:buChar char="•"/>
            </a:pPr>
            <a:r>
              <a:rPr lang="en-US" altLang="en-US" sz="1800" b="1" dirty="0">
                <a:cs typeface="Times New Roman" panose="02020603050405020304" pitchFamily="18" charset="0"/>
              </a:rPr>
              <a:t>This form control is </a:t>
            </a:r>
            <a:r>
              <a:rPr lang="en-US" altLang="en-US" sz="1800" b="1" i="1" dirty="0">
                <a:cs typeface="Times New Roman" panose="02020603050405020304" pitchFamily="18" charset="0"/>
              </a:rPr>
              <a:t>not</a:t>
            </a:r>
            <a:r>
              <a:rPr lang="en-US" altLang="en-US" sz="1800" b="1" dirty="0">
                <a:cs typeface="Times New Roman" panose="02020603050405020304" pitchFamily="18" charset="0"/>
              </a:rPr>
              <a:t> displayed on the web page. </a:t>
            </a:r>
          </a:p>
          <a:p>
            <a:pPr fontAlgn="auto">
              <a:lnSpc>
                <a:spcPct val="80000"/>
              </a:lnSpc>
              <a:spcAft>
                <a:spcPts val="0"/>
              </a:spcAft>
              <a:buFont typeface="Arial" panose="020B0604020202020204" pitchFamily="34" charset="0"/>
              <a:buChar char="•"/>
            </a:pPr>
            <a:r>
              <a:rPr lang="en-US" altLang="en-US" sz="1800" b="1" dirty="0">
                <a:cs typeface="Times New Roman" panose="02020603050405020304" pitchFamily="18" charset="0"/>
              </a:rPr>
              <a:t>Hidden form fields </a:t>
            </a:r>
          </a:p>
          <a:p>
            <a:pPr lvl="1" fontAlgn="auto">
              <a:lnSpc>
                <a:spcPct val="80000"/>
              </a:lnSpc>
              <a:spcAft>
                <a:spcPts val="0"/>
              </a:spcAft>
              <a:buFont typeface="Wingdings" panose="05000000000000000000" pitchFamily="2" charset="2"/>
              <a:buChar char="ü"/>
            </a:pPr>
            <a:r>
              <a:rPr lang="en-US" altLang="en-US" sz="1800" b="1" dirty="0">
                <a:cs typeface="Times New Roman" panose="02020603050405020304" pitchFamily="18" charset="0"/>
              </a:rPr>
              <a:t>Can be accessed by both client-side and server-side scripting </a:t>
            </a:r>
          </a:p>
          <a:p>
            <a:pPr lvl="1" fontAlgn="auto">
              <a:lnSpc>
                <a:spcPct val="80000"/>
              </a:lnSpc>
              <a:spcAft>
                <a:spcPts val="0"/>
              </a:spcAft>
              <a:buFont typeface="Wingdings" panose="05000000000000000000" pitchFamily="2" charset="2"/>
              <a:buChar char="ü"/>
            </a:pPr>
            <a:r>
              <a:rPr lang="en-US" altLang="en-US" sz="1800" b="1" dirty="0">
                <a:cs typeface="Times New Roman" panose="02020603050405020304" pitchFamily="18" charset="0"/>
              </a:rPr>
              <a:t>Sometimes used to contain information needed as the visitor moves from page to page. </a:t>
            </a:r>
          </a:p>
          <a:p>
            <a:pPr fontAlgn="auto">
              <a:lnSpc>
                <a:spcPct val="80000"/>
              </a:lnSpc>
              <a:spcAft>
                <a:spcPts val="0"/>
              </a:spcAft>
              <a:buFont typeface="Arial" panose="020B0604020202020204" pitchFamily="34" charset="0"/>
              <a:buChar char="•"/>
            </a:pPr>
            <a:r>
              <a:rPr lang="en-US" altLang="en-US" sz="1800" b="1" dirty="0"/>
              <a:t>Attributes:</a:t>
            </a:r>
          </a:p>
          <a:p>
            <a:pPr marL="517525" lvl="1" indent="0" fontAlgn="auto">
              <a:lnSpc>
                <a:spcPct val="80000"/>
              </a:lnSpc>
              <a:spcAft>
                <a:spcPts val="0"/>
              </a:spcAft>
              <a:buFontTx/>
              <a:buNone/>
            </a:pPr>
            <a:r>
              <a:rPr lang="en-US" altLang="en-US" sz="1800" b="1" dirty="0"/>
              <a:t>type=</a:t>
            </a:r>
            <a:r>
              <a:rPr lang="en-US" altLang="en-US" sz="1800" b="1" dirty="0">
                <a:cs typeface="Arial" panose="020B0604020202020204" pitchFamily="34" charset="0"/>
              </a:rPr>
              <a:t>"</a:t>
            </a:r>
            <a:r>
              <a:rPr lang="en-US" altLang="en-US" sz="1800" b="1" dirty="0"/>
              <a:t>hidden</a:t>
            </a:r>
            <a:r>
              <a:rPr lang="en-US" altLang="en-US" sz="1800" b="1" dirty="0">
                <a:cs typeface="Arial" panose="020B0604020202020204" pitchFamily="34" charset="0"/>
              </a:rPr>
              <a:t>“</a:t>
            </a:r>
          </a:p>
          <a:p>
            <a:pPr marL="517525" lvl="1" indent="0" fontAlgn="auto">
              <a:lnSpc>
                <a:spcPct val="80000"/>
              </a:lnSpc>
              <a:spcAft>
                <a:spcPts val="0"/>
              </a:spcAft>
              <a:buFontTx/>
              <a:buNone/>
            </a:pPr>
            <a:r>
              <a:rPr lang="en-US" altLang="en-US" sz="1800" b="1" dirty="0"/>
              <a:t>name</a:t>
            </a:r>
          </a:p>
          <a:p>
            <a:pPr marL="517525" lvl="1" indent="0" fontAlgn="auto">
              <a:lnSpc>
                <a:spcPct val="80000"/>
              </a:lnSpc>
              <a:spcAft>
                <a:spcPts val="0"/>
              </a:spcAft>
              <a:buFontTx/>
              <a:buNone/>
            </a:pPr>
            <a:r>
              <a:rPr lang="en-US" altLang="en-US" sz="1800" b="1" dirty="0"/>
              <a:t>id</a:t>
            </a:r>
          </a:p>
          <a:p>
            <a:pPr marL="517525" lvl="1" indent="0" fontAlgn="auto">
              <a:lnSpc>
                <a:spcPct val="80000"/>
              </a:lnSpc>
              <a:spcAft>
                <a:spcPts val="0"/>
              </a:spcAft>
              <a:buFontTx/>
              <a:buNone/>
            </a:pPr>
            <a:r>
              <a:rPr lang="en-US" altLang="en-US" sz="1800" b="1" dirty="0"/>
              <a:t>value</a:t>
            </a:r>
          </a:p>
        </p:txBody>
      </p:sp>
      <p:pic>
        <p:nvPicPr>
          <p:cNvPr id="2" name="Picture 1"/>
          <p:cNvPicPr>
            <a:picLocks noChangeAspect="1"/>
          </p:cNvPicPr>
          <p:nvPr/>
        </p:nvPicPr>
        <p:blipFill>
          <a:blip r:embed="rId6"/>
          <a:stretch>
            <a:fillRect/>
          </a:stretch>
        </p:blipFill>
        <p:spPr>
          <a:xfrm>
            <a:off x="4491038" y="2096979"/>
            <a:ext cx="4576762" cy="1099565"/>
          </a:xfrm>
          <a:prstGeom prst="rect">
            <a:avLst/>
          </a:prstGeom>
        </p:spPr>
      </p:pic>
    </p:spTree>
    <p:extLst>
      <p:ext uri="{BB962C8B-B14F-4D97-AF65-F5344CB8AC3E}">
        <p14:creationId xmlns:p14="http://schemas.microsoft.com/office/powerpoint/2010/main" val="200920641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fontAlgn="auto">
              <a:spcAft>
                <a:spcPts val="0"/>
              </a:spcAft>
              <a:defRPr/>
            </a:pPr>
            <a:r>
              <a:rPr lang="en-US" dirty="0">
                <a:solidFill>
                  <a:schemeClr val="tx2">
                    <a:satMod val="130000"/>
                  </a:schemeClr>
                </a:solidFill>
              </a:rPr>
              <a:t>Form Controls: Input</a:t>
            </a:r>
          </a:p>
        </p:txBody>
      </p:sp>
      <p:sp>
        <p:nvSpPr>
          <p:cNvPr id="43013" name="Rectangle 4"/>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43014" name="Rectangle 5"/>
          <p:cNvSpPr>
            <a:spLocks noChangeArrowheads="1"/>
          </p:cNvSpPr>
          <p:nvPr/>
        </p:nvSpPr>
        <p:spPr bwMode="auto">
          <a:xfrm>
            <a:off x="3381375" y="3005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43015" name="Rectangle 6"/>
          <p:cNvSpPr>
            <a:spLocks noChangeArrowheads="1"/>
          </p:cNvSpPr>
          <p:nvPr/>
        </p:nvSpPr>
        <p:spPr bwMode="auto">
          <a:xfrm>
            <a:off x="3614738" y="2843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43016" name="Rectangle 7"/>
          <p:cNvSpPr>
            <a:spLocks noChangeArrowheads="1"/>
          </p:cNvSpPr>
          <p:nvPr/>
        </p:nvSpPr>
        <p:spPr bwMode="auto">
          <a:xfrm>
            <a:off x="3786188" y="2933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43017" name="Rectangle 8"/>
          <p:cNvSpPr>
            <a:spLocks noChangeArrowheads="1"/>
          </p:cNvSpPr>
          <p:nvPr/>
        </p:nvSpPr>
        <p:spPr bwMode="auto">
          <a:xfrm>
            <a:off x="3557588" y="2924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43018" name="Rectangle 9"/>
          <p:cNvSpPr>
            <a:spLocks noChangeArrowheads="1"/>
          </p:cNvSpPr>
          <p:nvPr/>
        </p:nvSpPr>
        <p:spPr bwMode="auto">
          <a:xfrm>
            <a:off x="3600450"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43019" name="Rectangle 10"/>
          <p:cNvSpPr>
            <a:spLocks noChangeArrowheads="1"/>
          </p:cNvSpPr>
          <p:nvPr/>
        </p:nvSpPr>
        <p:spPr bwMode="auto">
          <a:xfrm>
            <a:off x="3681413" y="2662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43020" name="Rectangle 11"/>
          <p:cNvSpPr>
            <a:spLocks noChangeArrowheads="1"/>
          </p:cNvSpPr>
          <p:nvPr/>
        </p:nvSpPr>
        <p:spPr bwMode="auto">
          <a:xfrm>
            <a:off x="3705225"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43021" name="Rectangle 12"/>
          <p:cNvSpPr>
            <a:spLocks noChangeArrowheads="1"/>
          </p:cNvSpPr>
          <p:nvPr/>
        </p:nvSpPr>
        <p:spPr bwMode="auto">
          <a:xfrm>
            <a:off x="3790950" y="30813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43022" name="Rectangle 13"/>
          <p:cNvSpPr>
            <a:spLocks noChangeArrowheads="1"/>
          </p:cNvSpPr>
          <p:nvPr/>
        </p:nvSpPr>
        <p:spPr bwMode="auto">
          <a:xfrm>
            <a:off x="3833813" y="3038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15" name="Rectangle 3"/>
          <p:cNvSpPr txBox="1">
            <a:spLocks noChangeArrowheads="1"/>
          </p:cNvSpPr>
          <p:nvPr/>
        </p:nvSpPr>
        <p:spPr>
          <a:xfrm>
            <a:off x="536035" y="762000"/>
            <a:ext cx="8582025" cy="2701839"/>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fontAlgn="auto">
              <a:spcAft>
                <a:spcPts val="0"/>
              </a:spcAft>
              <a:buFont typeface="Calibri" panose="020F0502020204030204" pitchFamily="34" charset="0"/>
              <a:buNone/>
              <a:defRPr/>
            </a:pPr>
            <a:r>
              <a:rPr lang="en-US" sz="1800" dirty="0">
                <a:solidFill>
                  <a:schemeClr val="tx2"/>
                </a:solidFill>
                <a:cs typeface="Arial" pitchFamily="34" charset="0"/>
              </a:rPr>
              <a:t>Select list - </a:t>
            </a:r>
            <a:r>
              <a:rPr lang="en-US" sz="1800" dirty="0">
                <a:solidFill>
                  <a:schemeClr val="tx1">
                    <a:lumMod val="75000"/>
                    <a:lumOff val="25000"/>
                  </a:schemeClr>
                </a:solidFill>
                <a:cs typeface="Arial" pitchFamily="34" charset="0"/>
              </a:rPr>
              <a:t>Configures a select list (along with </a:t>
            </a:r>
            <a:r>
              <a:rPr lang="en-US" sz="1800" dirty="0">
                <a:solidFill>
                  <a:schemeClr val="tx1">
                    <a:lumMod val="75000"/>
                    <a:lumOff val="25000"/>
                  </a:schemeClr>
                </a:solidFill>
                <a:cs typeface="Times New Roman" pitchFamily="18" charset="0"/>
              </a:rPr>
              <a:t>option elements</a:t>
            </a:r>
            <a:r>
              <a:rPr lang="en-US" sz="1800" dirty="0">
                <a:solidFill>
                  <a:schemeClr val="tx1">
                    <a:lumMod val="75000"/>
                    <a:lumOff val="25000"/>
                  </a:schemeClr>
                </a:solidFill>
                <a:cs typeface="Arial" pitchFamily="34" charset="0"/>
              </a:rPr>
              <a:t>)</a:t>
            </a:r>
          </a:p>
          <a:p>
            <a:pPr marL="398463" indent="0" fontAlgn="auto">
              <a:spcAft>
                <a:spcPts val="0"/>
              </a:spcAft>
              <a:buNone/>
              <a:defRPr/>
            </a:pPr>
            <a:r>
              <a:rPr lang="en-US" sz="1800" dirty="0">
                <a:solidFill>
                  <a:schemeClr val="tx1">
                    <a:lumMod val="75000"/>
                    <a:lumOff val="25000"/>
                  </a:schemeClr>
                </a:solidFill>
                <a:cs typeface="Arial" pitchFamily="34" charset="0"/>
              </a:rPr>
              <a:t>Also known as: Select Box, Drop-Down List, Drop-Down Box, and Option Box.</a:t>
            </a:r>
          </a:p>
          <a:p>
            <a:pPr marL="398463" indent="0" fontAlgn="auto">
              <a:spcAft>
                <a:spcPts val="0"/>
              </a:spcAft>
              <a:buNone/>
              <a:defRPr/>
            </a:pPr>
            <a:r>
              <a:rPr lang="en-US" sz="1800" dirty="0">
                <a:solidFill>
                  <a:schemeClr val="tx1">
                    <a:lumMod val="75000"/>
                    <a:lumOff val="25000"/>
                  </a:schemeClr>
                </a:solidFill>
                <a:cs typeface="Arial" pitchFamily="34" charset="0"/>
              </a:rPr>
              <a:t>Allows the user to select one or more items from a list of predetermined choices.</a:t>
            </a:r>
            <a:br>
              <a:rPr lang="en-US" sz="1800" dirty="0">
                <a:solidFill>
                  <a:schemeClr val="tx1">
                    <a:lumMod val="75000"/>
                    <a:lumOff val="25000"/>
                  </a:schemeClr>
                </a:solidFill>
                <a:cs typeface="Arial" pitchFamily="34" charset="0"/>
              </a:rPr>
            </a:br>
            <a:endParaRPr lang="en-US" sz="1800" dirty="0">
              <a:solidFill>
                <a:schemeClr val="tx1">
                  <a:lumMod val="75000"/>
                  <a:lumOff val="25000"/>
                </a:schemeClr>
              </a:solidFill>
            </a:endParaRPr>
          </a:p>
          <a:p>
            <a:pPr marL="398463" indent="0" fontAlgn="auto">
              <a:spcAft>
                <a:spcPts val="0"/>
              </a:spcAft>
              <a:buNone/>
              <a:defRPr/>
            </a:pPr>
            <a:r>
              <a:rPr lang="en-US" sz="1800" dirty="0">
                <a:solidFill>
                  <a:schemeClr val="tx1">
                    <a:lumMod val="75000"/>
                    <a:lumOff val="25000"/>
                  </a:schemeClr>
                </a:solidFill>
              </a:rPr>
              <a:t>Attributes:</a:t>
            </a:r>
          </a:p>
          <a:p>
            <a:pPr marL="631825" lvl="1" indent="0" fontAlgn="auto">
              <a:spcAft>
                <a:spcPts val="0"/>
              </a:spcAft>
              <a:buNone/>
              <a:defRPr/>
            </a:pPr>
            <a:r>
              <a:rPr lang="en-US" sz="1800" dirty="0">
                <a:solidFill>
                  <a:schemeClr val="tx1">
                    <a:lumMod val="75000"/>
                    <a:lumOff val="25000"/>
                  </a:schemeClr>
                </a:solidFill>
              </a:rPr>
              <a:t>name</a:t>
            </a:r>
          </a:p>
          <a:p>
            <a:pPr marL="631825" lvl="1" indent="0" fontAlgn="auto">
              <a:spcAft>
                <a:spcPts val="0"/>
              </a:spcAft>
              <a:buNone/>
              <a:defRPr/>
            </a:pPr>
            <a:r>
              <a:rPr lang="en-US" sz="1800" dirty="0">
                <a:solidFill>
                  <a:schemeClr val="tx1">
                    <a:lumMod val="75000"/>
                    <a:lumOff val="25000"/>
                  </a:schemeClr>
                </a:solidFill>
              </a:rPr>
              <a:t>id</a:t>
            </a:r>
          </a:p>
          <a:p>
            <a:pPr marL="631825" lvl="1" indent="0" fontAlgn="auto">
              <a:spcAft>
                <a:spcPts val="0"/>
              </a:spcAft>
              <a:buNone/>
              <a:defRPr/>
            </a:pPr>
            <a:r>
              <a:rPr lang="en-US" sz="1800" dirty="0">
                <a:solidFill>
                  <a:schemeClr val="tx1">
                    <a:lumMod val="75000"/>
                    <a:lumOff val="25000"/>
                  </a:schemeClr>
                </a:solidFill>
              </a:rPr>
              <a:t>size</a:t>
            </a:r>
          </a:p>
          <a:p>
            <a:pPr marL="631825" lvl="1" indent="0" fontAlgn="auto">
              <a:spcAft>
                <a:spcPts val="0"/>
              </a:spcAft>
              <a:buNone/>
              <a:defRPr/>
            </a:pPr>
            <a:r>
              <a:rPr lang="en-US" sz="1800" dirty="0">
                <a:solidFill>
                  <a:schemeClr val="tx1">
                    <a:lumMod val="75000"/>
                    <a:lumOff val="25000"/>
                  </a:schemeClr>
                </a:solidFill>
              </a:rPr>
              <a:t>multiple</a:t>
            </a:r>
          </a:p>
        </p:txBody>
      </p:sp>
      <p:pic>
        <p:nvPicPr>
          <p:cNvPr id="16" name="Picture 10" descr="figure5_16"/>
          <p:cNvPicPr>
            <a:picLocks noChangeAspect="1" noChangeArrowheads="1"/>
          </p:cNvPicPr>
          <p:nvPr/>
        </p:nvPicPr>
        <p:blipFill>
          <a:blip r:embed="rId5"/>
          <a:srcRect/>
          <a:stretch>
            <a:fillRect/>
          </a:stretch>
        </p:blipFill>
        <p:spPr bwMode="auto">
          <a:xfrm>
            <a:off x="5184235" y="2208845"/>
            <a:ext cx="2737071" cy="103266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8" name="Rectangle 3"/>
          <p:cNvSpPr>
            <a:spLocks noGrp="1" noChangeArrowheads="1"/>
          </p:cNvSpPr>
          <p:nvPr>
            <p:ph idx="1"/>
          </p:nvPr>
        </p:nvSpPr>
        <p:spPr>
          <a:xfrm>
            <a:off x="633413" y="3545796"/>
            <a:ext cx="7620000" cy="2326791"/>
          </a:xfrm>
        </p:spPr>
        <p:txBody>
          <a:bodyPr/>
          <a:lstStyle/>
          <a:p>
            <a:pPr marL="0" indent="0">
              <a:buNone/>
            </a:pPr>
            <a:r>
              <a:rPr lang="en-US" altLang="en-US" sz="1800" b="1" dirty="0">
                <a:solidFill>
                  <a:schemeClr val="tx2"/>
                </a:solidFill>
                <a:cs typeface="Arial" panose="020B0604020202020204" pitchFamily="34" charset="0"/>
              </a:rPr>
              <a:t>Options - </a:t>
            </a:r>
            <a:r>
              <a:rPr lang="en-US" altLang="en-US" sz="1800" b="1" dirty="0">
                <a:cs typeface="Arial" panose="020B0604020202020204" pitchFamily="34" charset="0"/>
              </a:rPr>
              <a:t>Configures the options in a Select List</a:t>
            </a:r>
            <a:endParaRPr lang="en-US" altLang="en-US" sz="1800" b="1" dirty="0">
              <a:solidFill>
                <a:schemeClr val="tx2"/>
              </a:solidFill>
              <a:cs typeface="Arial" panose="020B0604020202020204" pitchFamily="34" charset="0"/>
            </a:endParaRPr>
          </a:p>
          <a:p>
            <a:pPr marL="282575" indent="0">
              <a:buNone/>
            </a:pPr>
            <a:r>
              <a:rPr lang="en-US" altLang="en-US" sz="1800" b="1" dirty="0">
                <a:cs typeface="Arial" panose="020B0604020202020204" pitchFamily="34" charset="0"/>
              </a:rPr>
              <a:t>&lt;select name="Select1"&gt;</a:t>
            </a:r>
          </a:p>
          <a:p>
            <a:pPr marL="282575" indent="0">
              <a:buNone/>
            </a:pPr>
            <a:r>
              <a:rPr lang="en-US" altLang="en-US" sz="1800" b="1" dirty="0">
                <a:cs typeface="Arial" panose="020B0604020202020204" pitchFamily="34" charset="0"/>
              </a:rPr>
              <a:t>	</a:t>
            </a:r>
            <a:r>
              <a:rPr lang="en-US" altLang="en-US" sz="1800" b="1" dirty="0">
                <a:solidFill>
                  <a:schemeClr val="tx2"/>
                </a:solidFill>
                <a:cs typeface="Arial" panose="020B0604020202020204" pitchFamily="34" charset="0"/>
              </a:rPr>
              <a:t>&lt;option&gt;&lt;/option&gt;</a:t>
            </a:r>
          </a:p>
          <a:p>
            <a:pPr marL="282575" indent="0">
              <a:buNone/>
            </a:pPr>
            <a:r>
              <a:rPr lang="en-US" altLang="en-US" sz="1800" b="1" dirty="0">
                <a:cs typeface="Arial" panose="020B0604020202020204" pitchFamily="34" charset="0"/>
              </a:rPr>
              <a:t>&lt;/select&gt;</a:t>
            </a:r>
            <a:br>
              <a:rPr lang="en-US" altLang="en-US" sz="1800" b="1" dirty="0">
                <a:cs typeface="Arial" panose="020B0604020202020204" pitchFamily="34" charset="0"/>
              </a:rPr>
            </a:br>
            <a:endParaRPr lang="en-US" altLang="en-US" sz="1800" b="1" dirty="0">
              <a:cs typeface="Arial" panose="020B0604020202020204" pitchFamily="34" charset="0"/>
            </a:endParaRPr>
          </a:p>
          <a:p>
            <a:pPr marL="282575" indent="0">
              <a:buNone/>
            </a:pPr>
            <a:r>
              <a:rPr lang="en-US" altLang="en-US" sz="1800" b="1" dirty="0"/>
              <a:t>Attributes:</a:t>
            </a:r>
          </a:p>
          <a:p>
            <a:pPr marL="282575" lvl="1" indent="0">
              <a:buNone/>
            </a:pPr>
            <a:r>
              <a:rPr lang="en-US" altLang="en-US" sz="1800" b="1" dirty="0"/>
              <a:t>value</a:t>
            </a:r>
          </a:p>
          <a:p>
            <a:pPr marL="282575" lvl="1" indent="0">
              <a:buNone/>
            </a:pPr>
            <a:r>
              <a:rPr lang="en-US" altLang="en-US" sz="1800" b="1" dirty="0"/>
              <a:t>selected</a:t>
            </a:r>
          </a:p>
        </p:txBody>
      </p:sp>
      <p:pic>
        <p:nvPicPr>
          <p:cNvPr id="19"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0083" y="3497596"/>
            <a:ext cx="2731224" cy="92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584851"/>
            <a:ext cx="1826583" cy="186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7277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Week 10 Agenda</a:t>
            </a:r>
          </a:p>
        </p:txBody>
      </p:sp>
      <p:sp>
        <p:nvSpPr>
          <p:cNvPr id="3" name="Content Placeholder 2"/>
          <p:cNvSpPr>
            <a:spLocks noGrp="1"/>
          </p:cNvSpPr>
          <p:nvPr>
            <p:ph idx="1"/>
          </p:nvPr>
        </p:nvSpPr>
        <p:spPr>
          <a:xfrm>
            <a:off x="381000" y="1447800"/>
            <a:ext cx="4800600" cy="1371600"/>
          </a:xfrm>
        </p:spPr>
        <p:txBody>
          <a:bodyPr>
            <a:noAutofit/>
          </a:bodyPr>
          <a:lstStyle/>
          <a:p>
            <a:pPr>
              <a:buFont typeface="Arial" panose="020B0604020202020204" pitchFamily="34" charset="0"/>
              <a:buChar char="•"/>
            </a:pPr>
            <a:r>
              <a:rPr lang="en-US" sz="2000" b="1" dirty="0">
                <a:latin typeface="Arial" panose="020B0604020202020204" pitchFamily="34" charset="0"/>
                <a:cs typeface="Arial" panose="020B0604020202020204" pitchFamily="34" charset="0"/>
              </a:rPr>
              <a:t>Review Course Schedule</a:t>
            </a:r>
          </a:p>
          <a:p>
            <a:pPr>
              <a:buFont typeface="Arial" panose="020B0604020202020204" pitchFamily="34" charset="0"/>
              <a:buChar char="•"/>
            </a:pPr>
            <a:r>
              <a:rPr lang="en-US" sz="2000" b="1" dirty="0">
                <a:latin typeface="Arial" panose="020B0604020202020204" pitchFamily="34" charset="0"/>
                <a:cs typeface="Arial" panose="020B0604020202020204" pitchFamily="34" charset="0"/>
              </a:rPr>
              <a:t>Mini-Project 3 </a:t>
            </a:r>
          </a:p>
          <a:p>
            <a:pPr>
              <a:buFont typeface="Arial" panose="020B0604020202020204" pitchFamily="34" charset="0"/>
              <a:buChar char="•"/>
            </a:pPr>
            <a:r>
              <a:rPr lang="en-US" sz="2000" b="1" dirty="0">
                <a:latin typeface="Arial" panose="020B0604020202020204" pitchFamily="34" charset="0"/>
                <a:cs typeface="Arial" panose="020B0604020202020204" pitchFamily="34" charset="0"/>
              </a:rPr>
              <a:t>Chapter 9 Forms</a:t>
            </a:r>
          </a:p>
          <a:p>
            <a:pPr>
              <a:buFont typeface="Arial" panose="020B0604020202020204" pitchFamily="34" charset="0"/>
              <a:buChar char="•"/>
            </a:pPr>
            <a:r>
              <a:rPr lang="en-US" sz="2000" b="1" dirty="0">
                <a:latin typeface="Arial" panose="020B0604020202020204" pitchFamily="34" charset="0"/>
                <a:cs typeface="Arial" panose="020B0604020202020204" pitchFamily="34" charset="0"/>
              </a:rPr>
              <a:t>Chapter 10 Web Development</a:t>
            </a:r>
          </a:p>
          <a:p>
            <a:pPr>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187527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fontAlgn="auto">
              <a:spcAft>
                <a:spcPts val="0"/>
              </a:spcAft>
              <a:defRPr/>
            </a:pPr>
            <a:r>
              <a:rPr lang="en-US" dirty="0">
                <a:solidFill>
                  <a:schemeClr val="tx2">
                    <a:satMod val="130000"/>
                  </a:schemeClr>
                </a:solidFill>
              </a:rPr>
              <a:t>Hands-On Practice 9.2 </a:t>
            </a:r>
          </a:p>
        </p:txBody>
      </p:sp>
      <p:sp>
        <p:nvSpPr>
          <p:cNvPr id="34819" name="Slide Number Placeholder 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5079C268-5B0F-419B-B5EE-62AB2A2B7512}"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20</a:t>
            </a:fld>
            <a:endParaRPr lang="en-US" altLang="en-US" sz="1100">
              <a:solidFill>
                <a:srgbClr val="4D4D4D"/>
              </a:solidFill>
              <a:latin typeface="Times New Roman" panose="02020603050405020304" pitchFamily="18" charset="0"/>
            </a:endParaRPr>
          </a:p>
        </p:txBody>
      </p:sp>
      <p:sp>
        <p:nvSpPr>
          <p:cNvPr id="4" name="TextBox 3"/>
          <p:cNvSpPr txBox="1"/>
          <p:nvPr/>
        </p:nvSpPr>
        <p:spPr>
          <a:xfrm>
            <a:off x="398834" y="4126261"/>
            <a:ext cx="3709670" cy="2554545"/>
          </a:xfrm>
          <a:prstGeom prst="rect">
            <a:avLst/>
          </a:prstGeom>
          <a:solidFill>
            <a:schemeClr val="accent2"/>
          </a:solidFill>
        </p:spPr>
        <p:txBody>
          <a:bodyPr wrap="none" rtlCol="0">
            <a:spAutoFit/>
          </a:bodyPr>
          <a:lstStyle/>
          <a:p>
            <a:r>
              <a:rPr lang="en-US" sz="1000" dirty="0">
                <a:latin typeface="+mn-lt"/>
              </a:rPr>
              <a:t>&lt;!DOCTYPE html&gt;</a:t>
            </a:r>
          </a:p>
          <a:p>
            <a:r>
              <a:rPr lang="en-US" sz="1000" dirty="0">
                <a:latin typeface="+mn-lt"/>
              </a:rPr>
              <a:t>&lt;html </a:t>
            </a:r>
            <a:r>
              <a:rPr lang="en-US" sz="1000" dirty="0" err="1">
                <a:latin typeface="+mn-lt"/>
              </a:rPr>
              <a:t>lang</a:t>
            </a:r>
            <a:r>
              <a:rPr lang="en-US" sz="1000" dirty="0">
                <a:latin typeface="+mn-lt"/>
              </a:rPr>
              <a:t>="</a:t>
            </a:r>
            <a:r>
              <a:rPr lang="en-US" sz="1000" dirty="0" err="1">
                <a:latin typeface="+mn-lt"/>
              </a:rPr>
              <a:t>en</a:t>
            </a:r>
            <a:r>
              <a:rPr lang="en-US" sz="1000" dirty="0">
                <a:latin typeface="+mn-lt"/>
              </a:rPr>
              <a:t>"&gt;</a:t>
            </a:r>
          </a:p>
          <a:p>
            <a:r>
              <a:rPr lang="en-US" sz="1000" dirty="0">
                <a:latin typeface="+mn-lt"/>
              </a:rPr>
              <a:t>&lt;head&gt;</a:t>
            </a:r>
          </a:p>
          <a:p>
            <a:r>
              <a:rPr lang="en-US" sz="1000" dirty="0">
                <a:latin typeface="+mn-lt"/>
              </a:rPr>
              <a:t>&lt;title&gt;Form Example&lt;/title&gt;</a:t>
            </a:r>
          </a:p>
          <a:p>
            <a:r>
              <a:rPr lang="en-US" sz="1000" dirty="0">
                <a:latin typeface="+mn-lt"/>
              </a:rPr>
              <a:t>&lt;meta charset="utf-8"&gt;</a:t>
            </a:r>
          </a:p>
          <a:p>
            <a:r>
              <a:rPr lang="en-US" sz="1000" dirty="0">
                <a:latin typeface="+mn-lt"/>
              </a:rPr>
              <a:t>&lt;/head&gt;</a:t>
            </a:r>
          </a:p>
          <a:p>
            <a:r>
              <a:rPr lang="en-US" sz="1000" dirty="0">
                <a:latin typeface="+mn-lt"/>
              </a:rPr>
              <a:t>&lt;body&gt;</a:t>
            </a:r>
          </a:p>
          <a:p>
            <a:r>
              <a:rPr lang="en-US" sz="1000" dirty="0">
                <a:latin typeface="+mn-lt"/>
              </a:rPr>
              <a:t>&lt;h1&gt;Join Our Newsletter&lt;/h1&gt;</a:t>
            </a:r>
          </a:p>
          <a:p>
            <a:r>
              <a:rPr lang="en-US" sz="1000" dirty="0">
                <a:latin typeface="+mn-lt"/>
              </a:rPr>
              <a:t>&lt;form method="get"&gt;</a:t>
            </a:r>
          </a:p>
          <a:p>
            <a:r>
              <a:rPr lang="en-US" sz="1000" dirty="0">
                <a:latin typeface="+mn-lt"/>
              </a:rPr>
              <a:t>E-mail: &lt;input type="text" name="email" id="email"&gt;</a:t>
            </a:r>
          </a:p>
          <a:p>
            <a:r>
              <a:rPr lang="en-US" sz="1000" dirty="0">
                <a:latin typeface="+mn-lt"/>
              </a:rPr>
              <a:t>&lt;</a:t>
            </a:r>
            <a:r>
              <a:rPr lang="en-US" sz="1000" dirty="0" err="1">
                <a:latin typeface="+mn-lt"/>
              </a:rPr>
              <a:t>br</a:t>
            </a:r>
            <a:r>
              <a:rPr lang="en-US" sz="1000" dirty="0">
                <a:latin typeface="+mn-lt"/>
              </a:rPr>
              <a:t>&gt;</a:t>
            </a:r>
          </a:p>
          <a:p>
            <a:r>
              <a:rPr lang="en-US" sz="1000" dirty="0">
                <a:latin typeface="+mn-lt"/>
              </a:rPr>
              <a:t>&lt;</a:t>
            </a:r>
            <a:r>
              <a:rPr lang="en-US" sz="1000" dirty="0" err="1">
                <a:latin typeface="+mn-lt"/>
              </a:rPr>
              <a:t>br</a:t>
            </a:r>
            <a:r>
              <a:rPr lang="en-US" sz="1000" dirty="0">
                <a:latin typeface="+mn-lt"/>
              </a:rPr>
              <a:t>&gt;</a:t>
            </a:r>
          </a:p>
          <a:p>
            <a:r>
              <a:rPr lang="en-US" sz="1000" dirty="0">
                <a:latin typeface="+mn-lt"/>
              </a:rPr>
              <a:t>&lt;input type="submit" value="Sign Me Up!"&gt; &lt;input type="reset"&gt;</a:t>
            </a:r>
          </a:p>
          <a:p>
            <a:r>
              <a:rPr lang="en-US" sz="1000" dirty="0">
                <a:latin typeface="+mn-lt"/>
              </a:rPr>
              <a:t>&lt;/form&gt;</a:t>
            </a:r>
          </a:p>
          <a:p>
            <a:r>
              <a:rPr lang="en-US" sz="1000" dirty="0">
                <a:latin typeface="+mn-lt"/>
              </a:rPr>
              <a:t>&lt;/body&gt;</a:t>
            </a:r>
          </a:p>
          <a:p>
            <a:r>
              <a:rPr lang="en-US" sz="1000" dirty="0">
                <a:latin typeface="+mn-lt"/>
              </a:rPr>
              <a:t>&lt;/html&gt;</a:t>
            </a:r>
          </a:p>
        </p:txBody>
      </p:sp>
      <p:pic>
        <p:nvPicPr>
          <p:cNvPr id="5" name="Picture 4"/>
          <p:cNvPicPr>
            <a:picLocks noChangeAspect="1"/>
          </p:cNvPicPr>
          <p:nvPr/>
        </p:nvPicPr>
        <p:blipFill>
          <a:blip r:embed="rId3"/>
          <a:stretch>
            <a:fillRect/>
          </a:stretch>
        </p:blipFill>
        <p:spPr>
          <a:xfrm>
            <a:off x="152400" y="653654"/>
            <a:ext cx="4341674" cy="3250909"/>
          </a:xfrm>
          <a:prstGeom prst="rect">
            <a:avLst/>
          </a:prstGeom>
        </p:spPr>
      </p:pic>
      <p:pic>
        <p:nvPicPr>
          <p:cNvPr id="6" name="Picture 5"/>
          <p:cNvPicPr>
            <a:picLocks noChangeAspect="1"/>
          </p:cNvPicPr>
          <p:nvPr/>
        </p:nvPicPr>
        <p:blipFill>
          <a:blip r:embed="rId4"/>
          <a:stretch>
            <a:fillRect/>
          </a:stretch>
        </p:blipFill>
        <p:spPr>
          <a:xfrm>
            <a:off x="4607668" y="645797"/>
            <a:ext cx="4398663" cy="4757737"/>
          </a:xfrm>
          <a:prstGeom prst="rect">
            <a:avLst/>
          </a:prstGeom>
        </p:spPr>
      </p:pic>
      <p:sp>
        <p:nvSpPr>
          <p:cNvPr id="7" name="TextBox 6"/>
          <p:cNvSpPr txBox="1"/>
          <p:nvPr/>
        </p:nvSpPr>
        <p:spPr>
          <a:xfrm>
            <a:off x="4572000" y="5569527"/>
            <a:ext cx="1905000" cy="1015663"/>
          </a:xfrm>
          <a:prstGeom prst="rect">
            <a:avLst/>
          </a:prstGeom>
          <a:solidFill>
            <a:srgbClr val="0070C0"/>
          </a:solidFill>
        </p:spPr>
        <p:txBody>
          <a:bodyPr wrap="square" rtlCol="0">
            <a:spAutoFit/>
          </a:bodyPr>
          <a:lstStyle/>
          <a:p>
            <a:r>
              <a:rPr lang="en-US" sz="1000" dirty="0">
                <a:latin typeface="+mn-lt"/>
              </a:rPr>
              <a:t>First Name: &lt;input type="text" name="</a:t>
            </a:r>
            <a:r>
              <a:rPr lang="en-US" sz="1000" dirty="0" err="1">
                <a:latin typeface="+mn-lt"/>
              </a:rPr>
              <a:t>fmail</a:t>
            </a:r>
            <a:r>
              <a:rPr lang="en-US" sz="1000" dirty="0">
                <a:latin typeface="+mn-lt"/>
              </a:rPr>
              <a:t>" id="</a:t>
            </a:r>
            <a:r>
              <a:rPr lang="en-US" sz="1000" dirty="0" err="1">
                <a:latin typeface="+mn-lt"/>
              </a:rPr>
              <a:t>fmail</a:t>
            </a:r>
            <a:r>
              <a:rPr lang="en-US" sz="1000" dirty="0">
                <a:latin typeface="+mn-lt"/>
              </a:rPr>
              <a:t>"&gt;&lt;</a:t>
            </a:r>
            <a:r>
              <a:rPr lang="en-US" sz="1000" dirty="0" err="1">
                <a:latin typeface="+mn-lt"/>
              </a:rPr>
              <a:t>br</a:t>
            </a:r>
            <a:r>
              <a:rPr lang="en-US" sz="1000" dirty="0">
                <a:latin typeface="+mn-lt"/>
              </a:rPr>
              <a:t>&gt;&lt;</a:t>
            </a:r>
            <a:r>
              <a:rPr lang="en-US" sz="1000" dirty="0" err="1">
                <a:latin typeface="+mn-lt"/>
              </a:rPr>
              <a:t>br</a:t>
            </a:r>
            <a:r>
              <a:rPr lang="en-US" sz="1000" dirty="0">
                <a:latin typeface="+mn-lt"/>
              </a:rPr>
              <a:t>&gt;</a:t>
            </a:r>
          </a:p>
          <a:p>
            <a:r>
              <a:rPr lang="en-US" sz="1000" dirty="0">
                <a:latin typeface="+mn-lt"/>
              </a:rPr>
              <a:t>Last Name: &lt;input type="text" name="</a:t>
            </a:r>
            <a:r>
              <a:rPr lang="en-US" sz="1000" dirty="0" err="1">
                <a:latin typeface="+mn-lt"/>
              </a:rPr>
              <a:t>lmail</a:t>
            </a:r>
            <a:r>
              <a:rPr lang="en-US" sz="1000" dirty="0">
                <a:latin typeface="+mn-lt"/>
              </a:rPr>
              <a:t>" id="</a:t>
            </a:r>
            <a:r>
              <a:rPr lang="en-US" sz="1000" dirty="0" err="1">
                <a:latin typeface="+mn-lt"/>
              </a:rPr>
              <a:t>lmail</a:t>
            </a:r>
            <a:r>
              <a:rPr lang="en-US" sz="1000" dirty="0">
                <a:latin typeface="+mn-lt"/>
              </a:rPr>
              <a:t>"&gt;&lt;</a:t>
            </a:r>
            <a:r>
              <a:rPr lang="en-US" sz="1000" dirty="0" err="1">
                <a:latin typeface="+mn-lt"/>
              </a:rPr>
              <a:t>br</a:t>
            </a:r>
            <a:r>
              <a:rPr lang="en-US" sz="1000" dirty="0">
                <a:latin typeface="+mn-lt"/>
              </a:rPr>
              <a:t>&gt;&lt;</a:t>
            </a:r>
            <a:r>
              <a:rPr lang="en-US" sz="1000" dirty="0" err="1">
                <a:latin typeface="+mn-lt"/>
              </a:rPr>
              <a:t>br</a:t>
            </a:r>
            <a:r>
              <a:rPr lang="en-US" sz="1000" dirty="0">
                <a:latin typeface="+mn-lt"/>
              </a:rPr>
              <a:t>&gt;</a:t>
            </a:r>
          </a:p>
        </p:txBody>
      </p:sp>
      <p:sp>
        <p:nvSpPr>
          <p:cNvPr id="8" name="TextBox 7"/>
          <p:cNvSpPr txBox="1"/>
          <p:nvPr/>
        </p:nvSpPr>
        <p:spPr>
          <a:xfrm>
            <a:off x="6779290" y="5723415"/>
            <a:ext cx="1905000" cy="707886"/>
          </a:xfrm>
          <a:prstGeom prst="rect">
            <a:avLst/>
          </a:prstGeom>
          <a:solidFill>
            <a:srgbClr val="0070C0"/>
          </a:solidFill>
        </p:spPr>
        <p:txBody>
          <a:bodyPr wrap="square" rtlCol="0">
            <a:spAutoFit/>
          </a:bodyPr>
          <a:lstStyle/>
          <a:p>
            <a:r>
              <a:rPr lang="en-US" sz="1000" dirty="0">
                <a:latin typeface="+mn-lt"/>
              </a:rPr>
              <a:t>Comments:&lt;</a:t>
            </a:r>
            <a:r>
              <a:rPr lang="en-US" sz="1000" dirty="0" err="1">
                <a:latin typeface="+mn-lt"/>
              </a:rPr>
              <a:t>br</a:t>
            </a:r>
            <a:r>
              <a:rPr lang="en-US" sz="1000" dirty="0">
                <a:latin typeface="+mn-lt"/>
              </a:rPr>
              <a:t>&gt;</a:t>
            </a:r>
          </a:p>
          <a:p>
            <a:r>
              <a:rPr lang="en-US" sz="1000" dirty="0">
                <a:latin typeface="+mn-lt"/>
              </a:rPr>
              <a:t>&lt;</a:t>
            </a:r>
            <a:r>
              <a:rPr lang="en-US" sz="1000" dirty="0" err="1">
                <a:latin typeface="+mn-lt"/>
              </a:rPr>
              <a:t>textarea</a:t>
            </a:r>
            <a:r>
              <a:rPr lang="en-US" sz="1000" dirty="0">
                <a:latin typeface="+mn-lt"/>
              </a:rPr>
              <a:t> name="comments" id="comments" rows="4" cols="40"&gt;&lt;/</a:t>
            </a:r>
            <a:r>
              <a:rPr lang="en-US" sz="1000" dirty="0" err="1">
                <a:latin typeface="+mn-lt"/>
              </a:rPr>
              <a:t>textarea</a:t>
            </a:r>
            <a:r>
              <a:rPr lang="en-US" sz="1000" dirty="0">
                <a:latin typeface="+mn-lt"/>
              </a:rPr>
              <a:t>&gt;&lt;</a:t>
            </a:r>
            <a:r>
              <a:rPr lang="en-US" sz="1000" dirty="0" err="1">
                <a:latin typeface="+mn-lt"/>
              </a:rPr>
              <a:t>br</a:t>
            </a:r>
            <a:r>
              <a:rPr lang="en-US" sz="1000" dirty="0">
                <a:latin typeface="+mn-lt"/>
              </a:rPr>
              <a:t>&gt;&lt;</a:t>
            </a:r>
            <a:r>
              <a:rPr lang="en-US" sz="1000" dirty="0" err="1">
                <a:latin typeface="+mn-lt"/>
              </a:rPr>
              <a:t>br</a:t>
            </a:r>
            <a:r>
              <a:rPr lang="en-US" sz="1000" dirty="0">
                <a:latin typeface="+mn-lt"/>
              </a:rPr>
              <a:t>&gt;</a:t>
            </a:r>
          </a:p>
        </p:txBody>
      </p:sp>
    </p:spTree>
    <p:extLst>
      <p:ext uri="{BB962C8B-B14F-4D97-AF65-F5344CB8AC3E}">
        <p14:creationId xmlns:p14="http://schemas.microsoft.com/office/powerpoint/2010/main" val="163174553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487734" y="304800"/>
            <a:ext cx="8143875" cy="387798"/>
          </a:xfrm>
        </p:spPr>
        <p:txBody>
          <a:bodyPr/>
          <a:lstStyle/>
          <a:p>
            <a:pPr fontAlgn="auto">
              <a:spcAft>
                <a:spcPts val="0"/>
              </a:spcAft>
              <a:defRPr/>
            </a:pPr>
            <a:r>
              <a:rPr lang="en-US" dirty="0">
                <a:solidFill>
                  <a:schemeClr val="tx2">
                    <a:satMod val="130000"/>
                  </a:schemeClr>
                </a:solidFill>
              </a:rPr>
              <a:t>Form Controls: Button</a:t>
            </a:r>
          </a:p>
        </p:txBody>
      </p:sp>
      <p:sp>
        <p:nvSpPr>
          <p:cNvPr id="40964" name="Rectangle 3"/>
          <p:cNvSpPr>
            <a:spLocks noGrp="1" noChangeArrowheads="1"/>
          </p:cNvSpPr>
          <p:nvPr>
            <p:ph idx="1"/>
          </p:nvPr>
        </p:nvSpPr>
        <p:spPr>
          <a:xfrm>
            <a:off x="402786" y="995363"/>
            <a:ext cx="7696200" cy="4191000"/>
          </a:xfrm>
        </p:spPr>
        <p:txBody>
          <a:bodyPr rtlCol="0">
            <a:normAutofit/>
          </a:bodyPr>
          <a:lstStyle/>
          <a:p>
            <a:pPr marL="82296" indent="0">
              <a:buNone/>
              <a:defRPr/>
            </a:pPr>
            <a:r>
              <a:rPr lang="en-US" sz="1800" b="1" dirty="0">
                <a:solidFill>
                  <a:schemeClr val="tx2"/>
                </a:solidFill>
                <a:cs typeface="Arial" pitchFamily="34" charset="0"/>
              </a:rPr>
              <a:t>Input Image Button </a:t>
            </a:r>
            <a:r>
              <a:rPr lang="en-US" sz="1800" b="1" dirty="0">
                <a:solidFill>
                  <a:schemeClr val="tx1">
                    <a:lumMod val="75000"/>
                    <a:lumOff val="25000"/>
                  </a:schemeClr>
                </a:solidFill>
                <a:cs typeface="Arial" pitchFamily="34" charset="0"/>
              </a:rPr>
              <a:t>- Submits the form</a:t>
            </a:r>
          </a:p>
          <a:p>
            <a:pPr marL="82296" indent="0" fontAlgn="auto">
              <a:spcAft>
                <a:spcPts val="0"/>
              </a:spcAft>
              <a:buFont typeface="Calibri" panose="020F0502020204030204" pitchFamily="34" charset="0"/>
              <a:buNone/>
              <a:defRPr/>
            </a:pPr>
            <a:r>
              <a:rPr lang="en-US" sz="1800" b="1" dirty="0">
                <a:solidFill>
                  <a:schemeClr val="tx1">
                    <a:lumMod val="75000"/>
                    <a:lumOff val="25000"/>
                  </a:schemeClr>
                </a:solidFill>
                <a:cs typeface="Arial" pitchFamily="34" charset="0"/>
              </a:rPr>
              <a:t>&lt;input name="Image1" type="image" /&gt;</a:t>
            </a:r>
          </a:p>
          <a:p>
            <a:pPr marL="82296" indent="0" fontAlgn="auto">
              <a:spcAft>
                <a:spcPts val="0"/>
              </a:spcAft>
              <a:buFont typeface="Calibri" panose="020F0502020204030204" pitchFamily="34" charset="0"/>
              <a:buNone/>
              <a:defRPr/>
            </a:pPr>
            <a:r>
              <a:rPr lang="en-US" sz="1800" b="1" dirty="0">
                <a:solidFill>
                  <a:schemeClr val="tx1">
                    <a:lumMod val="75000"/>
                    <a:lumOff val="25000"/>
                  </a:schemeClr>
                </a:solidFill>
                <a:cs typeface="Arial" pitchFamily="34" charset="0"/>
              </a:rPr>
              <a:t>When clicked:</a:t>
            </a:r>
          </a:p>
          <a:p>
            <a:pPr marL="688086" lvl="1" indent="-285750" fontAlgn="auto">
              <a:spcAft>
                <a:spcPts val="0"/>
              </a:spcAft>
              <a:buFont typeface="Arial" panose="020B0604020202020204" pitchFamily="34" charset="0"/>
              <a:buChar char="•"/>
              <a:defRPr/>
            </a:pPr>
            <a:r>
              <a:rPr lang="en-US" sz="1800" b="1" dirty="0">
                <a:solidFill>
                  <a:schemeClr val="tx1">
                    <a:lumMod val="75000"/>
                    <a:lumOff val="25000"/>
                  </a:schemeClr>
                </a:solidFill>
                <a:cs typeface="Times New Roman" pitchFamily="18" charset="0"/>
              </a:rPr>
              <a:t>Triggers the action method on the form tag </a:t>
            </a:r>
          </a:p>
          <a:p>
            <a:pPr marL="688086" lvl="1" indent="-285750" fontAlgn="auto">
              <a:spcAft>
                <a:spcPts val="0"/>
              </a:spcAft>
              <a:buFont typeface="Arial" panose="020B0604020202020204" pitchFamily="34" charset="0"/>
              <a:buChar char="•"/>
              <a:defRPr/>
            </a:pPr>
            <a:r>
              <a:rPr lang="en-US" sz="1800" b="1" dirty="0">
                <a:solidFill>
                  <a:schemeClr val="tx1">
                    <a:lumMod val="75000"/>
                    <a:lumOff val="25000"/>
                  </a:schemeClr>
                </a:solidFill>
                <a:cs typeface="Times New Roman" pitchFamily="18" charset="0"/>
              </a:rPr>
              <a:t>Sends the form data (the name=value pair for each form element) to the web server. </a:t>
            </a:r>
            <a:br>
              <a:rPr lang="en-US" sz="1800" b="1" dirty="0">
                <a:solidFill>
                  <a:schemeClr val="tx1">
                    <a:lumMod val="75000"/>
                    <a:lumOff val="25000"/>
                  </a:schemeClr>
                </a:solidFill>
                <a:cs typeface="Times New Roman" pitchFamily="18" charset="0"/>
              </a:rPr>
            </a:br>
            <a:endParaRPr lang="en-US" sz="1800" b="1" dirty="0">
              <a:solidFill>
                <a:schemeClr val="tx1">
                  <a:lumMod val="75000"/>
                  <a:lumOff val="25000"/>
                </a:schemeClr>
              </a:solidFill>
              <a:cs typeface="Times New Roman" pitchFamily="18" charset="0"/>
            </a:endParaRPr>
          </a:p>
          <a:p>
            <a:pPr marL="365760" indent="-283464" fontAlgn="auto">
              <a:spcAft>
                <a:spcPts val="0"/>
              </a:spcAft>
              <a:buFont typeface="Wingdings 2"/>
              <a:buChar char=""/>
              <a:defRPr/>
            </a:pPr>
            <a:r>
              <a:rPr lang="en-US" sz="1800" b="1" dirty="0">
                <a:solidFill>
                  <a:schemeClr val="tx1">
                    <a:lumMod val="75000"/>
                    <a:lumOff val="25000"/>
                  </a:schemeClr>
                </a:solidFill>
              </a:rPr>
              <a:t>Attributes:</a:t>
            </a:r>
          </a:p>
          <a:p>
            <a:pPr marL="402336" lvl="1" indent="0" fontAlgn="auto">
              <a:spcAft>
                <a:spcPts val="0"/>
              </a:spcAft>
              <a:buNone/>
              <a:defRPr/>
            </a:pPr>
            <a:r>
              <a:rPr lang="en-US" sz="1800" b="1" dirty="0">
                <a:solidFill>
                  <a:schemeClr val="tx1">
                    <a:lumMod val="75000"/>
                    <a:lumOff val="25000"/>
                  </a:schemeClr>
                </a:solidFill>
              </a:rPr>
              <a:t>type=“image”</a:t>
            </a:r>
          </a:p>
          <a:p>
            <a:pPr marL="402336" lvl="1" indent="0" fontAlgn="auto">
              <a:spcAft>
                <a:spcPts val="0"/>
              </a:spcAft>
              <a:buNone/>
              <a:defRPr/>
            </a:pPr>
            <a:r>
              <a:rPr lang="en-US" sz="1800" b="1" dirty="0">
                <a:solidFill>
                  <a:schemeClr val="tx1">
                    <a:lumMod val="75000"/>
                    <a:lumOff val="25000"/>
                  </a:schemeClr>
                </a:solidFill>
              </a:rPr>
              <a:t>name</a:t>
            </a:r>
          </a:p>
          <a:p>
            <a:pPr marL="402336" lvl="1" indent="0" fontAlgn="auto">
              <a:spcAft>
                <a:spcPts val="0"/>
              </a:spcAft>
              <a:buNone/>
              <a:defRPr/>
            </a:pPr>
            <a:r>
              <a:rPr lang="en-US" sz="1800" b="1" dirty="0">
                <a:solidFill>
                  <a:schemeClr val="tx1">
                    <a:lumMod val="75000"/>
                    <a:lumOff val="25000"/>
                  </a:schemeClr>
                </a:solidFill>
              </a:rPr>
              <a:t>id</a:t>
            </a:r>
          </a:p>
          <a:p>
            <a:pPr marL="402336" lvl="1" indent="0" fontAlgn="auto">
              <a:spcAft>
                <a:spcPts val="0"/>
              </a:spcAft>
              <a:buNone/>
              <a:defRPr/>
            </a:pPr>
            <a:r>
              <a:rPr lang="en-US" sz="1800" b="1" dirty="0" err="1">
                <a:solidFill>
                  <a:schemeClr val="tx1">
                    <a:lumMod val="75000"/>
                    <a:lumOff val="25000"/>
                  </a:schemeClr>
                </a:solidFill>
              </a:rPr>
              <a:t>src</a:t>
            </a:r>
            <a:endParaRPr lang="en-US" sz="1800" b="1" dirty="0">
              <a:solidFill>
                <a:schemeClr val="tx1">
                  <a:lumMod val="75000"/>
                  <a:lumOff val="25000"/>
                </a:schemeClr>
              </a:solidFill>
            </a:endParaRPr>
          </a:p>
        </p:txBody>
      </p:sp>
      <p:sp>
        <p:nvSpPr>
          <p:cNvPr id="53252" name="Slide Number Placeholder 5"/>
          <p:cNvSpPr>
            <a:spLocks noGrp="1"/>
          </p:cNvSpPr>
          <p:nvPr>
            <p:ph type="sldNum" sz="quarter" idx="4294967295"/>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0C2F9DF-FB08-4247-81EA-C5EBC8CD9A07}" type="slidenum">
              <a:rPr lang="en-US" altLang="en-US" sz="1200">
                <a:solidFill>
                  <a:srgbClr val="052E65"/>
                </a:solidFill>
              </a:rPr>
              <a:pPr/>
              <a:t>21</a:t>
            </a:fld>
            <a:endParaRPr lang="en-US" altLang="en-US" sz="1200">
              <a:solidFill>
                <a:srgbClr val="052E65"/>
              </a:solidFill>
            </a:endParaRPr>
          </a:p>
        </p:txBody>
      </p:sp>
      <p:sp>
        <p:nvSpPr>
          <p:cNvPr id="53253" name="Rectangle 4"/>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53254" name="Rectangle 5"/>
          <p:cNvSpPr>
            <a:spLocks noChangeArrowheads="1"/>
          </p:cNvSpPr>
          <p:nvPr/>
        </p:nvSpPr>
        <p:spPr bwMode="auto">
          <a:xfrm>
            <a:off x="3381375" y="3005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53255" name="Rectangle 6"/>
          <p:cNvSpPr>
            <a:spLocks noChangeArrowheads="1"/>
          </p:cNvSpPr>
          <p:nvPr/>
        </p:nvSpPr>
        <p:spPr bwMode="auto">
          <a:xfrm>
            <a:off x="3614738" y="2843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53256" name="Rectangle 7"/>
          <p:cNvSpPr>
            <a:spLocks noChangeArrowheads="1"/>
          </p:cNvSpPr>
          <p:nvPr/>
        </p:nvSpPr>
        <p:spPr bwMode="auto">
          <a:xfrm>
            <a:off x="3786188" y="2933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53257" name="Rectangle 8"/>
          <p:cNvSpPr>
            <a:spLocks noChangeArrowheads="1"/>
          </p:cNvSpPr>
          <p:nvPr/>
        </p:nvSpPr>
        <p:spPr bwMode="auto">
          <a:xfrm>
            <a:off x="3557588" y="2924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53258" name="Rectangle 9"/>
          <p:cNvSpPr>
            <a:spLocks noChangeArrowheads="1"/>
          </p:cNvSpPr>
          <p:nvPr/>
        </p:nvSpPr>
        <p:spPr bwMode="auto">
          <a:xfrm>
            <a:off x="3600450"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53259" name="Rectangle 10"/>
          <p:cNvSpPr>
            <a:spLocks noChangeArrowheads="1"/>
          </p:cNvSpPr>
          <p:nvPr/>
        </p:nvSpPr>
        <p:spPr bwMode="auto">
          <a:xfrm>
            <a:off x="3681413" y="2662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53260" name="Rectangle 11"/>
          <p:cNvSpPr>
            <a:spLocks noChangeArrowheads="1"/>
          </p:cNvSpPr>
          <p:nvPr/>
        </p:nvSpPr>
        <p:spPr bwMode="auto">
          <a:xfrm>
            <a:off x="3705225"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53261" name="Rectangle 14"/>
          <p:cNvSpPr>
            <a:spLocks noChangeArrowheads="1"/>
          </p:cNvSpPr>
          <p:nvPr/>
        </p:nvSpPr>
        <p:spPr bwMode="auto">
          <a:xfrm>
            <a:off x="3186113" y="2924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668959" y="4891087"/>
            <a:ext cx="5962650" cy="895350"/>
          </a:xfrm>
          <a:prstGeom prst="rect">
            <a:avLst/>
          </a:prstGeom>
        </p:spPr>
      </p:pic>
      <p:pic>
        <p:nvPicPr>
          <p:cNvPr id="4" name="Picture 3"/>
          <p:cNvPicPr>
            <a:picLocks noChangeAspect="1"/>
          </p:cNvPicPr>
          <p:nvPr/>
        </p:nvPicPr>
        <p:blipFill>
          <a:blip r:embed="rId4"/>
          <a:stretch>
            <a:fillRect/>
          </a:stretch>
        </p:blipFill>
        <p:spPr>
          <a:xfrm>
            <a:off x="4241158" y="2709862"/>
            <a:ext cx="3162300" cy="1752600"/>
          </a:xfrm>
          <a:prstGeom prst="rect">
            <a:avLst/>
          </a:prstGeom>
        </p:spPr>
      </p:pic>
    </p:spTree>
    <p:extLst>
      <p:ext uri="{BB962C8B-B14F-4D97-AF65-F5344CB8AC3E}">
        <p14:creationId xmlns:p14="http://schemas.microsoft.com/office/powerpoint/2010/main" val="2692645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satMod val="130000"/>
                  </a:schemeClr>
                </a:solidFill>
              </a:rPr>
              <a:t>Accessibility &amp; Forms</a:t>
            </a:r>
          </a:p>
        </p:txBody>
      </p:sp>
      <p:sp>
        <p:nvSpPr>
          <p:cNvPr id="57347" name="Content Placeholder 2"/>
          <p:cNvSpPr>
            <a:spLocks noGrp="1"/>
          </p:cNvSpPr>
          <p:nvPr>
            <p:ph idx="1"/>
          </p:nvPr>
        </p:nvSpPr>
        <p:spPr>
          <a:xfrm>
            <a:off x="304800" y="762000"/>
            <a:ext cx="8382000" cy="5401479"/>
          </a:xfrm>
        </p:spPr>
        <p:txBody>
          <a:bodyPr/>
          <a:lstStyle/>
          <a:p>
            <a:pPr marL="0" indent="0">
              <a:buNone/>
            </a:pPr>
            <a:r>
              <a:rPr lang="en-US" altLang="en-US" sz="1800" b="1" dirty="0">
                <a:solidFill>
                  <a:schemeClr val="tx2"/>
                </a:solidFill>
              </a:rPr>
              <a:t>Label Element</a:t>
            </a:r>
          </a:p>
          <a:p>
            <a:pPr marL="574675" indent="0">
              <a:lnSpc>
                <a:spcPct val="80000"/>
              </a:lnSpc>
              <a:buNone/>
            </a:pPr>
            <a:r>
              <a:rPr lang="en-US" altLang="en-US" sz="1800" b="1" dirty="0">
                <a:cs typeface="Times New Roman" panose="02020603050405020304" pitchFamily="18" charset="0"/>
              </a:rPr>
              <a:t>Associates a text label with a form control</a:t>
            </a:r>
          </a:p>
          <a:p>
            <a:pPr marL="574675" indent="0">
              <a:lnSpc>
                <a:spcPct val="80000"/>
              </a:lnSpc>
              <a:buNone/>
            </a:pPr>
            <a:r>
              <a:rPr lang="en-US" altLang="en-US" sz="1800" b="1" dirty="0">
                <a:cs typeface="Times New Roman" panose="02020603050405020304" pitchFamily="18" charset="0"/>
              </a:rPr>
              <a:t>Two Different Formats:</a:t>
            </a:r>
            <a:br>
              <a:rPr lang="en-US" altLang="en-US" sz="1800" b="1" dirty="0">
                <a:cs typeface="Times New Roman" panose="02020603050405020304" pitchFamily="18" charset="0"/>
              </a:rPr>
            </a:br>
            <a:br>
              <a:rPr lang="en-US" altLang="en-US" sz="1800" b="1" dirty="0">
                <a:cs typeface="Times New Roman" panose="02020603050405020304" pitchFamily="18" charset="0"/>
              </a:rPr>
            </a:br>
            <a:r>
              <a:rPr lang="en-US" altLang="en-US" sz="1800" b="1" dirty="0">
                <a:cs typeface="Times New Roman" panose="02020603050405020304" pitchFamily="18" charset="0"/>
              </a:rPr>
              <a:t>&lt;label&gt;Email: &lt;input type="text" name=“email"  id ="email"&gt;&lt;/label&gt; </a:t>
            </a:r>
          </a:p>
          <a:p>
            <a:pPr lvl="1" indent="0">
              <a:lnSpc>
                <a:spcPct val="80000"/>
              </a:lnSpc>
              <a:buNone/>
            </a:pPr>
            <a:r>
              <a:rPr lang="en-US" altLang="en-US" sz="1800" b="1" dirty="0">
                <a:cs typeface="Times New Roman" panose="02020603050405020304" pitchFamily="18" charset="0"/>
              </a:rPr>
              <a:t>OR</a:t>
            </a:r>
            <a:br>
              <a:rPr lang="en-US" altLang="en-US" sz="1800" b="1" dirty="0">
                <a:cs typeface="Times New Roman" panose="02020603050405020304" pitchFamily="18" charset="0"/>
              </a:rPr>
            </a:br>
            <a:r>
              <a:rPr lang="en-US" altLang="en-US" sz="1800" b="1" dirty="0">
                <a:cs typeface="Times New Roman" panose="02020603050405020304" pitchFamily="18" charset="0"/>
              </a:rPr>
              <a:t>&lt;label for="email"&gt;Email: &lt;/label&gt;</a:t>
            </a:r>
            <a:br>
              <a:rPr lang="en-US" altLang="en-US" sz="1800" b="1" dirty="0">
                <a:cs typeface="Times New Roman" panose="02020603050405020304" pitchFamily="18" charset="0"/>
              </a:rPr>
            </a:br>
            <a:r>
              <a:rPr lang="en-US" altLang="en-US" sz="1800" b="1" dirty="0">
                <a:cs typeface="Times New Roman" panose="02020603050405020304" pitchFamily="18" charset="0"/>
              </a:rPr>
              <a:t>&lt;input type="text" name="</a:t>
            </a:r>
            <a:r>
              <a:rPr lang="en-US" altLang="en-US" sz="1800" b="1" dirty="0" err="1">
                <a:cs typeface="Times New Roman" panose="02020603050405020304" pitchFamily="18" charset="0"/>
              </a:rPr>
              <a:t>CustEmail</a:t>
            </a:r>
            <a:r>
              <a:rPr lang="en-US" altLang="en-US" sz="1800" b="1" dirty="0">
                <a:cs typeface="Times New Roman" panose="02020603050405020304" pitchFamily="18" charset="0"/>
              </a:rPr>
              <a:t>" id= "email"&gt; </a:t>
            </a:r>
            <a:endParaRPr lang="en-US" altLang="en-US" sz="1800" b="1" dirty="0"/>
          </a:p>
          <a:p>
            <a:pPr marL="0" indent="0">
              <a:lnSpc>
                <a:spcPct val="80000"/>
              </a:lnSpc>
              <a:buNone/>
            </a:pPr>
            <a:r>
              <a:rPr lang="en-US" altLang="en-US" sz="1800" b="1" dirty="0" err="1">
                <a:solidFill>
                  <a:schemeClr val="tx2"/>
                </a:solidFill>
                <a:cs typeface="Times New Roman" panose="02020603050405020304" pitchFamily="18" charset="0"/>
              </a:rPr>
              <a:t>Fieldset</a:t>
            </a:r>
            <a:r>
              <a:rPr lang="en-US" altLang="en-US" sz="1800" b="1" dirty="0">
                <a:solidFill>
                  <a:schemeClr val="tx2"/>
                </a:solidFill>
                <a:cs typeface="Times New Roman" panose="02020603050405020304" pitchFamily="18" charset="0"/>
              </a:rPr>
              <a:t> Element</a:t>
            </a:r>
          </a:p>
          <a:p>
            <a:pPr marL="517525" lvl="1" indent="0">
              <a:lnSpc>
                <a:spcPct val="80000"/>
              </a:lnSpc>
              <a:buNone/>
            </a:pPr>
            <a:r>
              <a:rPr lang="en-US" altLang="en-US" sz="1800" b="1" dirty="0">
                <a:cs typeface="Times New Roman" panose="02020603050405020304" pitchFamily="18" charset="0"/>
              </a:rPr>
              <a:t>Container tag</a:t>
            </a:r>
          </a:p>
          <a:p>
            <a:pPr marL="517525" lvl="1" indent="0">
              <a:lnSpc>
                <a:spcPct val="80000"/>
              </a:lnSpc>
              <a:buNone/>
            </a:pPr>
            <a:r>
              <a:rPr lang="en-US" altLang="en-US" sz="1800" b="1" dirty="0">
                <a:cs typeface="Times New Roman" panose="02020603050405020304" pitchFamily="18" charset="0"/>
              </a:rPr>
              <a:t>Creates a visual group of form elements on a web page</a:t>
            </a:r>
          </a:p>
          <a:p>
            <a:pPr lvl="1" indent="0">
              <a:lnSpc>
                <a:spcPct val="80000"/>
              </a:lnSpc>
              <a:buNone/>
              <a:defRPr/>
            </a:pPr>
            <a:r>
              <a:rPr lang="en-US" sz="1800" b="1" dirty="0">
                <a:cs typeface="Times New Roman" pitchFamily="18" charset="0"/>
              </a:rPr>
              <a:t>&lt;</a:t>
            </a:r>
            <a:r>
              <a:rPr lang="en-US" sz="1800" b="1" dirty="0" err="1">
                <a:cs typeface="Times New Roman" pitchFamily="18" charset="0"/>
              </a:rPr>
              <a:t>fieldset</a:t>
            </a:r>
            <a:r>
              <a:rPr lang="en-US" sz="1800" b="1" dirty="0">
                <a:cs typeface="Times New Roman" pitchFamily="18" charset="0"/>
              </a:rPr>
              <a:t>&gt;&lt;legend&gt;Customer Information&lt;/legend&gt;</a:t>
            </a:r>
          </a:p>
          <a:p>
            <a:pPr lvl="1" indent="0">
              <a:lnSpc>
                <a:spcPct val="80000"/>
              </a:lnSpc>
              <a:buNone/>
              <a:defRPr/>
            </a:pPr>
            <a:r>
              <a:rPr lang="en-US" sz="1800" b="1" dirty="0">
                <a:cs typeface="Times New Roman" pitchFamily="18" charset="0"/>
              </a:rPr>
              <a:t>   &lt;label&gt;Name: </a:t>
            </a:r>
            <a:br>
              <a:rPr lang="en-US" sz="1800" b="1" dirty="0">
                <a:cs typeface="Times New Roman" pitchFamily="18" charset="0"/>
              </a:rPr>
            </a:br>
            <a:r>
              <a:rPr lang="en-US" sz="1800" b="1" dirty="0">
                <a:cs typeface="Times New Roman" pitchFamily="18" charset="0"/>
              </a:rPr>
              <a:t>  &lt;input type="text" name="Name" id="Name“&gt;&lt;/label&gt;   </a:t>
            </a:r>
            <a:br>
              <a:rPr lang="en-US" sz="1800" b="1" dirty="0">
                <a:cs typeface="Times New Roman" pitchFamily="18" charset="0"/>
              </a:rPr>
            </a:br>
            <a:r>
              <a:rPr lang="en-US" sz="1800" b="1" dirty="0">
                <a:cs typeface="Times New Roman" pitchFamily="18" charset="0"/>
              </a:rPr>
              <a:t>  &lt;</a:t>
            </a:r>
            <a:r>
              <a:rPr lang="en-US" sz="1800" b="1" dirty="0" err="1">
                <a:cs typeface="Times New Roman" pitchFamily="18" charset="0"/>
              </a:rPr>
              <a:t>br</a:t>
            </a:r>
            <a:r>
              <a:rPr lang="en-US" sz="1800" b="1" dirty="0">
                <a:cs typeface="Times New Roman" pitchFamily="18" charset="0"/>
              </a:rPr>
              <a:t>&gt;&lt;</a:t>
            </a:r>
            <a:r>
              <a:rPr lang="en-US" sz="1800" b="1" dirty="0" err="1">
                <a:cs typeface="Times New Roman" pitchFamily="18" charset="0"/>
              </a:rPr>
              <a:t>br</a:t>
            </a:r>
            <a:r>
              <a:rPr lang="en-US" sz="1800" b="1" dirty="0">
                <a:cs typeface="Times New Roman" pitchFamily="18" charset="0"/>
              </a:rPr>
              <a:t>&gt;</a:t>
            </a:r>
          </a:p>
          <a:p>
            <a:pPr lvl="1" indent="0">
              <a:lnSpc>
                <a:spcPct val="80000"/>
              </a:lnSpc>
              <a:buNone/>
              <a:defRPr/>
            </a:pPr>
            <a:r>
              <a:rPr lang="en-US" sz="1800" b="1" dirty="0">
                <a:cs typeface="Times New Roman" pitchFamily="18" charset="0"/>
              </a:rPr>
              <a:t>   &lt;label&gt;Email: </a:t>
            </a:r>
            <a:br>
              <a:rPr lang="en-US" sz="1800" b="1" dirty="0">
                <a:cs typeface="Times New Roman" pitchFamily="18" charset="0"/>
              </a:rPr>
            </a:br>
            <a:r>
              <a:rPr lang="en-US" sz="1800" b="1" dirty="0">
                <a:cs typeface="Times New Roman" pitchFamily="18" charset="0"/>
              </a:rPr>
              <a:t>  &lt;input type="text" name="Email" id="Email"&gt;&lt;/label&gt;</a:t>
            </a:r>
          </a:p>
          <a:p>
            <a:pPr lvl="1" indent="0">
              <a:lnSpc>
                <a:spcPct val="80000"/>
              </a:lnSpc>
              <a:buNone/>
              <a:defRPr/>
            </a:pPr>
            <a:r>
              <a:rPr lang="en-US" sz="1800" b="1" dirty="0">
                <a:cs typeface="Times New Roman" pitchFamily="18" charset="0"/>
              </a:rPr>
              <a:t> &lt;/</a:t>
            </a:r>
            <a:r>
              <a:rPr lang="en-US" sz="1800" b="1" dirty="0" err="1">
                <a:cs typeface="Times New Roman" pitchFamily="18" charset="0"/>
              </a:rPr>
              <a:t>fieldset</a:t>
            </a:r>
            <a:r>
              <a:rPr lang="en-US" sz="1800" b="1" dirty="0">
                <a:cs typeface="Times New Roman" pitchFamily="18" charset="0"/>
              </a:rPr>
              <a:t>&gt;</a:t>
            </a:r>
            <a:endParaRPr lang="en-US" altLang="en-US" sz="1800" b="1" dirty="0">
              <a:cs typeface="Times New Roman" panose="02020603050405020304" pitchFamily="18" charset="0"/>
            </a:endParaRPr>
          </a:p>
          <a:p>
            <a:pPr marL="0" indent="0">
              <a:lnSpc>
                <a:spcPct val="80000"/>
              </a:lnSpc>
              <a:buNone/>
            </a:pPr>
            <a:r>
              <a:rPr lang="en-US" altLang="en-US" sz="1800" b="1" dirty="0">
                <a:solidFill>
                  <a:schemeClr val="tx2"/>
                </a:solidFill>
                <a:cs typeface="Times New Roman" panose="02020603050405020304" pitchFamily="18" charset="0"/>
              </a:rPr>
              <a:t>Legend Element</a:t>
            </a:r>
          </a:p>
          <a:p>
            <a:pPr marL="517525" lvl="1" indent="0">
              <a:lnSpc>
                <a:spcPct val="80000"/>
              </a:lnSpc>
              <a:buNone/>
            </a:pPr>
            <a:r>
              <a:rPr lang="en-US" altLang="en-US" sz="1800" b="1" dirty="0">
                <a:cs typeface="Times New Roman" panose="02020603050405020304" pitchFamily="18" charset="0"/>
              </a:rPr>
              <a:t>Container tag</a:t>
            </a:r>
          </a:p>
          <a:p>
            <a:pPr marL="517525" lvl="1" indent="0">
              <a:lnSpc>
                <a:spcPct val="80000"/>
              </a:lnSpc>
              <a:buNone/>
            </a:pPr>
            <a:r>
              <a:rPr lang="en-US" altLang="en-US" sz="1800" b="1" dirty="0">
                <a:cs typeface="Times New Roman" panose="02020603050405020304" pitchFamily="18" charset="0"/>
              </a:rPr>
              <a:t>Creates a text label within the </a:t>
            </a:r>
            <a:r>
              <a:rPr lang="en-US" altLang="en-US" sz="1800" b="1" dirty="0" err="1">
                <a:cs typeface="Times New Roman" panose="02020603050405020304" pitchFamily="18" charset="0"/>
              </a:rPr>
              <a:t>fieldset</a:t>
            </a:r>
            <a:endParaRPr lang="en-US" altLang="en-US" sz="1800" b="1" dirty="0"/>
          </a:p>
        </p:txBody>
      </p:sp>
      <p:sp>
        <p:nvSpPr>
          <p:cNvPr id="57348"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8CD23D07-32B0-47F7-A1A9-41FA750B6E25}"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22</a:t>
            </a:fld>
            <a:endParaRPr lang="en-US" altLang="en-US" sz="1100">
              <a:solidFill>
                <a:srgbClr val="4D4D4D"/>
              </a:solidFill>
              <a:latin typeface="Times New Roman" panose="02020603050405020304" pitchFamily="18" charset="0"/>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200400"/>
            <a:ext cx="2081213" cy="202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04568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satMod val="130000"/>
                  </a:schemeClr>
                </a:solidFill>
              </a:rPr>
              <a:t>Accessibility &amp; Forms</a:t>
            </a:r>
          </a:p>
        </p:txBody>
      </p:sp>
      <p:sp>
        <p:nvSpPr>
          <p:cNvPr id="57347" name="Content Placeholder 2"/>
          <p:cNvSpPr>
            <a:spLocks noGrp="1"/>
          </p:cNvSpPr>
          <p:nvPr>
            <p:ph idx="1"/>
          </p:nvPr>
        </p:nvSpPr>
        <p:spPr>
          <a:xfrm>
            <a:off x="304800" y="762000"/>
            <a:ext cx="8382000" cy="3573286"/>
          </a:xfrm>
        </p:spPr>
        <p:txBody>
          <a:bodyPr/>
          <a:lstStyle/>
          <a:p>
            <a:pPr marL="0" indent="0">
              <a:buNone/>
            </a:pPr>
            <a:r>
              <a:rPr lang="en-US" sz="1800" b="1" dirty="0" err="1">
                <a:solidFill>
                  <a:schemeClr val="tx2">
                    <a:satMod val="130000"/>
                  </a:schemeClr>
                </a:solidFill>
              </a:rPr>
              <a:t>tabindex</a:t>
            </a:r>
            <a:r>
              <a:rPr lang="en-US" sz="1800" b="1" dirty="0">
                <a:solidFill>
                  <a:schemeClr val="tx2">
                    <a:satMod val="130000"/>
                  </a:schemeClr>
                </a:solidFill>
              </a:rPr>
              <a:t> Attribute - </a:t>
            </a:r>
            <a:r>
              <a:rPr lang="en-US" altLang="en-US" sz="1800" b="1" dirty="0">
                <a:cs typeface="Times New Roman" panose="02020603050405020304" pitchFamily="18" charset="0"/>
              </a:rPr>
              <a:t>Attribute that can be used on form controls and anchor tags</a:t>
            </a:r>
          </a:p>
          <a:p>
            <a:pPr marL="0" indent="0">
              <a:buNone/>
            </a:pPr>
            <a:endParaRPr lang="en-US" altLang="en-US" sz="1800" b="1" dirty="0">
              <a:cs typeface="Times New Roman" panose="02020603050405020304" pitchFamily="18" charset="0"/>
            </a:endParaRPr>
          </a:p>
          <a:p>
            <a:pPr marL="339725" indent="0">
              <a:buNone/>
            </a:pPr>
            <a:r>
              <a:rPr lang="en-US" altLang="en-US" sz="1800" b="1" dirty="0">
                <a:cs typeface="Times New Roman" panose="02020603050405020304" pitchFamily="18" charset="0"/>
              </a:rPr>
              <a:t>Modifies the default tab order</a:t>
            </a:r>
          </a:p>
          <a:p>
            <a:pPr marL="339725" indent="0">
              <a:buNone/>
            </a:pPr>
            <a:r>
              <a:rPr lang="en-US" altLang="en-US" sz="1800" b="1" dirty="0">
                <a:cs typeface="Times New Roman" panose="02020603050405020304" pitchFamily="18" charset="0"/>
              </a:rPr>
              <a:t>Assign a numeric value</a:t>
            </a:r>
          </a:p>
          <a:p>
            <a:pPr marL="339725" indent="0">
              <a:buNone/>
            </a:pPr>
            <a:r>
              <a:rPr lang="en-US" altLang="en-US" sz="1800" b="1" dirty="0">
                <a:cs typeface="Times New Roman" panose="02020603050405020304" pitchFamily="18" charset="0"/>
              </a:rPr>
              <a:t>&lt;input   type="text" name="</a:t>
            </a:r>
            <a:r>
              <a:rPr lang="en-US" altLang="en-US" sz="1800" b="1" dirty="0" err="1">
                <a:cs typeface="Times New Roman" panose="02020603050405020304" pitchFamily="18" charset="0"/>
              </a:rPr>
              <a:t>CustEmail</a:t>
            </a:r>
            <a:r>
              <a:rPr lang="en-US" altLang="en-US" sz="1800" b="1" dirty="0">
                <a:cs typeface="Times New Roman" panose="02020603050405020304" pitchFamily="18" charset="0"/>
              </a:rPr>
              <a:t>" id="</a:t>
            </a:r>
            <a:r>
              <a:rPr lang="en-US" altLang="en-US" sz="1800" b="1" dirty="0" err="1">
                <a:cs typeface="Times New Roman" panose="02020603050405020304" pitchFamily="18" charset="0"/>
              </a:rPr>
              <a:t>CustEmail</a:t>
            </a:r>
            <a:r>
              <a:rPr lang="en-US" altLang="en-US" sz="1800" b="1" dirty="0">
                <a:cs typeface="Times New Roman" panose="02020603050405020304" pitchFamily="18" charset="0"/>
              </a:rPr>
              <a:t>"   </a:t>
            </a:r>
            <a:r>
              <a:rPr lang="en-US" altLang="en-US" sz="1800" b="1" dirty="0" err="1">
                <a:cs typeface="Times New Roman" panose="02020603050405020304" pitchFamily="18" charset="0"/>
              </a:rPr>
              <a:t>tabindex</a:t>
            </a:r>
            <a:r>
              <a:rPr lang="en-US" altLang="en-US" sz="1800" b="1" dirty="0">
                <a:cs typeface="Times New Roman" panose="02020603050405020304" pitchFamily="18" charset="0"/>
              </a:rPr>
              <a:t>="1"&gt;</a:t>
            </a:r>
          </a:p>
          <a:p>
            <a:pPr>
              <a:buFont typeface="Arial" panose="020B0604020202020204" pitchFamily="34" charset="0"/>
              <a:buChar char="•"/>
            </a:pPr>
            <a:endParaRPr lang="en-US" sz="1800" b="1" dirty="0">
              <a:solidFill>
                <a:schemeClr val="tx2">
                  <a:satMod val="130000"/>
                </a:schemeClr>
              </a:solidFill>
            </a:endParaRPr>
          </a:p>
          <a:p>
            <a:pPr marL="0" indent="0" fontAlgn="auto">
              <a:lnSpc>
                <a:spcPct val="80000"/>
              </a:lnSpc>
              <a:buNone/>
              <a:defRPr/>
            </a:pPr>
            <a:r>
              <a:rPr lang="en-US" altLang="en-US" sz="1800" b="1" dirty="0" err="1">
                <a:solidFill>
                  <a:schemeClr val="tx2"/>
                </a:solidFill>
              </a:rPr>
              <a:t>Accesskey</a:t>
            </a:r>
            <a:r>
              <a:rPr lang="en-US" altLang="en-US" sz="1800" b="1" dirty="0">
                <a:solidFill>
                  <a:schemeClr val="tx2"/>
                </a:solidFill>
              </a:rPr>
              <a:t> Attribute - </a:t>
            </a:r>
            <a:r>
              <a:rPr lang="en-US" altLang="en-US" sz="1800" b="1" dirty="0">
                <a:solidFill>
                  <a:schemeClr val="tx1">
                    <a:lumMod val="75000"/>
                    <a:lumOff val="25000"/>
                  </a:schemeClr>
                </a:solidFill>
                <a:cs typeface="Times New Roman" panose="02020603050405020304" pitchFamily="18" charset="0"/>
              </a:rPr>
              <a:t>Attribute that can be used on form controls and anchor tags</a:t>
            </a:r>
          </a:p>
          <a:p>
            <a:pPr marL="339725" indent="0" fontAlgn="auto">
              <a:lnSpc>
                <a:spcPct val="80000"/>
              </a:lnSpc>
              <a:buNone/>
              <a:defRPr/>
            </a:pPr>
            <a:br>
              <a:rPr lang="en-US" altLang="en-US" sz="1800" b="1" dirty="0">
                <a:solidFill>
                  <a:schemeClr val="tx1">
                    <a:lumMod val="75000"/>
                    <a:lumOff val="25000"/>
                  </a:schemeClr>
                </a:solidFill>
                <a:cs typeface="Times New Roman" panose="02020603050405020304" pitchFamily="18" charset="0"/>
              </a:rPr>
            </a:br>
            <a:r>
              <a:rPr lang="en-US" altLang="en-US" sz="1800" b="1" dirty="0">
                <a:solidFill>
                  <a:schemeClr val="tx1">
                    <a:lumMod val="75000"/>
                    <a:lumOff val="25000"/>
                  </a:schemeClr>
                </a:solidFill>
                <a:cs typeface="Times New Roman" panose="02020603050405020304" pitchFamily="18" charset="0"/>
              </a:rPr>
              <a:t>Create a “hot-key” combination to place the focus on the component</a:t>
            </a:r>
            <a:br>
              <a:rPr lang="en-US" altLang="en-US" sz="1800" b="1" dirty="0">
                <a:solidFill>
                  <a:schemeClr val="tx1">
                    <a:lumMod val="75000"/>
                    <a:lumOff val="25000"/>
                  </a:schemeClr>
                </a:solidFill>
                <a:cs typeface="Times New Roman" panose="02020603050405020304" pitchFamily="18" charset="0"/>
              </a:rPr>
            </a:br>
            <a:r>
              <a:rPr lang="en-US" altLang="en-US" sz="1800" b="1" dirty="0">
                <a:solidFill>
                  <a:schemeClr val="tx1">
                    <a:lumMod val="75000"/>
                    <a:lumOff val="25000"/>
                  </a:schemeClr>
                </a:solidFill>
                <a:cs typeface="Times New Roman" panose="02020603050405020304" pitchFamily="18" charset="0"/>
              </a:rPr>
              <a:t>Assign a value of a keyboard letter</a:t>
            </a:r>
          </a:p>
          <a:p>
            <a:pPr marL="339725" indent="0" fontAlgn="auto">
              <a:lnSpc>
                <a:spcPct val="80000"/>
              </a:lnSpc>
              <a:buNone/>
              <a:defRPr/>
            </a:pPr>
            <a:r>
              <a:rPr lang="en-US" altLang="en-US" sz="1800" b="1" dirty="0">
                <a:solidFill>
                  <a:schemeClr val="tx1">
                    <a:lumMod val="75000"/>
                    <a:lumOff val="25000"/>
                  </a:schemeClr>
                </a:solidFill>
                <a:cs typeface="Times New Roman" panose="02020603050405020304" pitchFamily="18" charset="0"/>
              </a:rPr>
              <a:t>On Windows use the CTRL  and the “hot-key” to move the cursor</a:t>
            </a:r>
            <a:br>
              <a:rPr lang="en-US" altLang="en-US" sz="1800" b="1" dirty="0">
                <a:solidFill>
                  <a:schemeClr val="tx1">
                    <a:lumMod val="75000"/>
                    <a:lumOff val="25000"/>
                  </a:schemeClr>
                </a:solidFill>
                <a:cs typeface="Times New Roman" panose="02020603050405020304" pitchFamily="18" charset="0"/>
              </a:rPr>
            </a:br>
            <a:r>
              <a:rPr lang="en-US" altLang="en-US" sz="1800" b="1" dirty="0">
                <a:solidFill>
                  <a:schemeClr val="tx1">
                    <a:lumMod val="75000"/>
                    <a:lumOff val="25000"/>
                  </a:schemeClr>
                </a:solidFill>
                <a:cs typeface="Times New Roman" panose="02020603050405020304" pitchFamily="18" charset="0"/>
              </a:rPr>
              <a:t>&lt;input   type="text" name="</a:t>
            </a:r>
            <a:r>
              <a:rPr lang="en-US" altLang="en-US" sz="1800" b="1" dirty="0" err="1">
                <a:solidFill>
                  <a:schemeClr val="tx1">
                    <a:lumMod val="75000"/>
                    <a:lumOff val="25000"/>
                  </a:schemeClr>
                </a:solidFill>
                <a:cs typeface="Times New Roman" panose="02020603050405020304" pitchFamily="18" charset="0"/>
              </a:rPr>
              <a:t>CustEmail</a:t>
            </a:r>
            <a:r>
              <a:rPr lang="en-US" altLang="en-US" sz="1800" b="1" dirty="0">
                <a:solidFill>
                  <a:schemeClr val="tx1">
                    <a:lumMod val="75000"/>
                    <a:lumOff val="25000"/>
                  </a:schemeClr>
                </a:solidFill>
                <a:cs typeface="Times New Roman" panose="02020603050405020304" pitchFamily="18" charset="0"/>
              </a:rPr>
              <a:t>" id="</a:t>
            </a:r>
            <a:r>
              <a:rPr lang="en-US" altLang="en-US" sz="1800" b="1" dirty="0" err="1">
                <a:solidFill>
                  <a:schemeClr val="tx1">
                    <a:lumMod val="75000"/>
                    <a:lumOff val="25000"/>
                  </a:schemeClr>
                </a:solidFill>
                <a:cs typeface="Times New Roman" panose="02020603050405020304" pitchFamily="18" charset="0"/>
              </a:rPr>
              <a:t>CustEmail</a:t>
            </a:r>
            <a:r>
              <a:rPr lang="en-US" altLang="en-US" sz="1800" b="1" dirty="0">
                <a:solidFill>
                  <a:schemeClr val="tx1">
                    <a:lumMod val="75000"/>
                    <a:lumOff val="25000"/>
                  </a:schemeClr>
                </a:solidFill>
                <a:cs typeface="Times New Roman" panose="02020603050405020304" pitchFamily="18" charset="0"/>
              </a:rPr>
              <a:t>" </a:t>
            </a:r>
            <a:r>
              <a:rPr lang="en-US" altLang="en-US" sz="1800" b="1" dirty="0" err="1">
                <a:solidFill>
                  <a:schemeClr val="tx1">
                    <a:lumMod val="75000"/>
                    <a:lumOff val="25000"/>
                  </a:schemeClr>
                </a:solidFill>
                <a:cs typeface="Times New Roman" panose="02020603050405020304" pitchFamily="18" charset="0"/>
              </a:rPr>
              <a:t>accesskey</a:t>
            </a:r>
            <a:r>
              <a:rPr lang="en-US" altLang="en-US" sz="1800" b="1" dirty="0">
                <a:solidFill>
                  <a:schemeClr val="tx1">
                    <a:lumMod val="75000"/>
                    <a:lumOff val="25000"/>
                  </a:schemeClr>
                </a:solidFill>
                <a:cs typeface="Times New Roman" panose="02020603050405020304" pitchFamily="18" charset="0"/>
              </a:rPr>
              <a:t>="E"&gt; </a:t>
            </a:r>
          </a:p>
          <a:p>
            <a:pPr>
              <a:buFont typeface="Arial" panose="020B0604020202020204" pitchFamily="34" charset="0"/>
              <a:buChar char="•"/>
            </a:pPr>
            <a:endParaRPr lang="en-US" altLang="en-US" sz="1800" b="1" dirty="0">
              <a:solidFill>
                <a:schemeClr val="tx2"/>
              </a:solidFill>
            </a:endParaRPr>
          </a:p>
        </p:txBody>
      </p:sp>
      <p:sp>
        <p:nvSpPr>
          <p:cNvPr id="57348"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8CD23D07-32B0-47F7-A1A9-41FA750B6E25}"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23</a:t>
            </a:fld>
            <a:endParaRPr lang="en-US" altLang="en-US" sz="1100">
              <a:solidFill>
                <a:srgbClr val="4D4D4D"/>
              </a:solidFill>
              <a:latin typeface="Times New Roman" panose="02020603050405020304" pitchFamily="18" charset="0"/>
            </a:endParaRPr>
          </a:p>
        </p:txBody>
      </p:sp>
    </p:spTree>
    <p:extLst>
      <p:ext uri="{BB962C8B-B14F-4D97-AF65-F5344CB8AC3E}">
        <p14:creationId xmlns:p14="http://schemas.microsoft.com/office/powerpoint/2010/main" val="208877365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fontAlgn="auto">
              <a:spcAft>
                <a:spcPts val="0"/>
              </a:spcAft>
              <a:defRPr/>
            </a:pPr>
            <a:r>
              <a:rPr lang="en-US" dirty="0">
                <a:solidFill>
                  <a:schemeClr val="tx2">
                    <a:satMod val="130000"/>
                  </a:schemeClr>
                </a:solidFill>
              </a:rPr>
              <a:t>Hands-On Practice 9.3 </a:t>
            </a:r>
          </a:p>
        </p:txBody>
      </p:sp>
      <p:sp>
        <p:nvSpPr>
          <p:cNvPr id="34819" name="Slide Number Placeholder 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5079C268-5B0F-419B-B5EE-62AB2A2B7512}"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24</a:t>
            </a:fld>
            <a:endParaRPr lang="en-US" altLang="en-US" sz="1100">
              <a:solidFill>
                <a:srgbClr val="4D4D4D"/>
              </a:solidFill>
              <a:latin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77939" y="762001"/>
            <a:ext cx="4339023" cy="3962399"/>
          </a:xfrm>
          <a:prstGeom prst="rect">
            <a:avLst/>
          </a:prstGeom>
        </p:spPr>
      </p:pic>
      <p:sp>
        <p:nvSpPr>
          <p:cNvPr id="6" name="TextBox 5"/>
          <p:cNvSpPr txBox="1"/>
          <p:nvPr/>
        </p:nvSpPr>
        <p:spPr>
          <a:xfrm>
            <a:off x="4953001" y="762001"/>
            <a:ext cx="3962400" cy="3016210"/>
          </a:xfrm>
          <a:prstGeom prst="rect">
            <a:avLst/>
          </a:prstGeom>
          <a:solidFill>
            <a:schemeClr val="accent2"/>
          </a:solidFill>
        </p:spPr>
        <p:txBody>
          <a:bodyPr wrap="square" rtlCol="0">
            <a:spAutoFit/>
          </a:bodyPr>
          <a:lstStyle/>
          <a:p>
            <a:r>
              <a:rPr lang="en-US" sz="1000" dirty="0">
                <a:latin typeface="+mn-lt"/>
              </a:rPr>
              <a:t>&lt;!DOCTYPE html&gt;</a:t>
            </a:r>
          </a:p>
          <a:p>
            <a:r>
              <a:rPr lang="en-US" sz="1000" dirty="0">
                <a:latin typeface="+mn-lt"/>
              </a:rPr>
              <a:t>&lt;html </a:t>
            </a:r>
            <a:r>
              <a:rPr lang="en-US" sz="1000" dirty="0" err="1">
                <a:latin typeface="+mn-lt"/>
              </a:rPr>
              <a:t>lang</a:t>
            </a:r>
            <a:r>
              <a:rPr lang="en-US" sz="1000" dirty="0">
                <a:latin typeface="+mn-lt"/>
              </a:rPr>
              <a:t>="</a:t>
            </a:r>
            <a:r>
              <a:rPr lang="en-US" sz="1000" dirty="0" err="1">
                <a:latin typeface="+mn-lt"/>
              </a:rPr>
              <a:t>en</a:t>
            </a:r>
            <a:r>
              <a:rPr lang="en-US" sz="1000" dirty="0">
                <a:latin typeface="+mn-lt"/>
              </a:rPr>
              <a:t>"&gt;</a:t>
            </a:r>
          </a:p>
          <a:p>
            <a:r>
              <a:rPr lang="en-US" sz="1000" dirty="0">
                <a:latin typeface="+mn-lt"/>
              </a:rPr>
              <a:t>&lt;head&gt;</a:t>
            </a:r>
          </a:p>
          <a:p>
            <a:r>
              <a:rPr lang="en-US" sz="1000" dirty="0">
                <a:latin typeface="+mn-lt"/>
              </a:rPr>
              <a:t>&lt;title&gt;Contact Form&lt;/title&gt;</a:t>
            </a:r>
          </a:p>
          <a:p>
            <a:r>
              <a:rPr lang="en-US" sz="1000" dirty="0">
                <a:latin typeface="+mn-lt"/>
              </a:rPr>
              <a:t>&lt;meta charset="utf-8"&gt;</a:t>
            </a:r>
          </a:p>
          <a:p>
            <a:r>
              <a:rPr lang="en-US" sz="1000" dirty="0">
                <a:latin typeface="+mn-lt"/>
              </a:rPr>
              <a:t>&lt;/head&gt;</a:t>
            </a:r>
          </a:p>
          <a:p>
            <a:r>
              <a:rPr lang="en-US" sz="1000" dirty="0">
                <a:latin typeface="+mn-lt"/>
              </a:rPr>
              <a:t>&lt;body&gt;</a:t>
            </a:r>
          </a:p>
          <a:p>
            <a:r>
              <a:rPr lang="en-US" sz="1000" dirty="0">
                <a:latin typeface="+mn-lt"/>
              </a:rPr>
              <a:t>&lt;h1&gt;Contact Us&lt;/h1&gt;</a:t>
            </a:r>
          </a:p>
          <a:p>
            <a:r>
              <a:rPr lang="en-US" sz="1000" dirty="0">
                <a:latin typeface="+mn-lt"/>
              </a:rPr>
              <a:t>&lt;form method="get"&gt;</a:t>
            </a:r>
          </a:p>
          <a:p>
            <a:r>
              <a:rPr lang="en-US" sz="1000" dirty="0">
                <a:latin typeface="+mn-lt"/>
              </a:rPr>
              <a:t>First Name: &lt;input type="text" name="</a:t>
            </a:r>
            <a:r>
              <a:rPr lang="en-US" sz="1000" dirty="0" err="1">
                <a:latin typeface="+mn-lt"/>
              </a:rPr>
              <a:t>fmail</a:t>
            </a:r>
            <a:r>
              <a:rPr lang="en-US" sz="1000" dirty="0">
                <a:latin typeface="+mn-lt"/>
              </a:rPr>
              <a:t>" id="</a:t>
            </a:r>
            <a:r>
              <a:rPr lang="en-US" sz="1000" dirty="0" err="1">
                <a:latin typeface="+mn-lt"/>
              </a:rPr>
              <a:t>fmail</a:t>
            </a:r>
            <a:r>
              <a:rPr lang="en-US" sz="1000" dirty="0">
                <a:latin typeface="+mn-lt"/>
              </a:rPr>
              <a:t>"&gt;&lt;</a:t>
            </a:r>
            <a:r>
              <a:rPr lang="en-US" sz="1000" dirty="0" err="1">
                <a:latin typeface="+mn-lt"/>
              </a:rPr>
              <a:t>br</a:t>
            </a:r>
            <a:r>
              <a:rPr lang="en-US" sz="1000" dirty="0">
                <a:latin typeface="+mn-lt"/>
              </a:rPr>
              <a:t>&gt;&lt;</a:t>
            </a:r>
            <a:r>
              <a:rPr lang="en-US" sz="1000" dirty="0" err="1">
                <a:latin typeface="+mn-lt"/>
              </a:rPr>
              <a:t>br</a:t>
            </a:r>
            <a:r>
              <a:rPr lang="en-US" sz="1000" dirty="0">
                <a:latin typeface="+mn-lt"/>
              </a:rPr>
              <a:t>&gt;</a:t>
            </a:r>
          </a:p>
          <a:p>
            <a:r>
              <a:rPr lang="en-US" sz="1000" dirty="0">
                <a:latin typeface="+mn-lt"/>
              </a:rPr>
              <a:t>Last Name: &lt;input type="text" name="</a:t>
            </a:r>
            <a:r>
              <a:rPr lang="en-US" sz="1000" dirty="0" err="1">
                <a:latin typeface="+mn-lt"/>
              </a:rPr>
              <a:t>lmail</a:t>
            </a:r>
            <a:r>
              <a:rPr lang="en-US" sz="1000" dirty="0">
                <a:latin typeface="+mn-lt"/>
              </a:rPr>
              <a:t>" id="</a:t>
            </a:r>
            <a:r>
              <a:rPr lang="en-US" sz="1000" dirty="0" err="1">
                <a:latin typeface="+mn-lt"/>
              </a:rPr>
              <a:t>lmail</a:t>
            </a:r>
            <a:r>
              <a:rPr lang="en-US" sz="1000" dirty="0">
                <a:latin typeface="+mn-lt"/>
              </a:rPr>
              <a:t>"&gt;&lt;</a:t>
            </a:r>
            <a:r>
              <a:rPr lang="en-US" sz="1000" dirty="0" err="1">
                <a:latin typeface="+mn-lt"/>
              </a:rPr>
              <a:t>br</a:t>
            </a:r>
            <a:r>
              <a:rPr lang="en-US" sz="1000" dirty="0">
                <a:latin typeface="+mn-lt"/>
              </a:rPr>
              <a:t>&gt;&lt;</a:t>
            </a:r>
            <a:r>
              <a:rPr lang="en-US" sz="1000" dirty="0" err="1">
                <a:latin typeface="+mn-lt"/>
              </a:rPr>
              <a:t>br</a:t>
            </a:r>
            <a:r>
              <a:rPr lang="en-US" sz="1000" dirty="0">
                <a:latin typeface="+mn-lt"/>
              </a:rPr>
              <a:t>&gt;</a:t>
            </a:r>
          </a:p>
          <a:p>
            <a:r>
              <a:rPr lang="en-US" sz="1000" dirty="0">
                <a:latin typeface="+mn-lt"/>
              </a:rPr>
              <a:t>E-mail: &lt;input type="text" name="email" id="email"&gt;&lt;</a:t>
            </a:r>
            <a:r>
              <a:rPr lang="en-US" sz="1000" dirty="0" err="1">
                <a:latin typeface="+mn-lt"/>
              </a:rPr>
              <a:t>br</a:t>
            </a:r>
            <a:r>
              <a:rPr lang="en-US" sz="1000" dirty="0">
                <a:latin typeface="+mn-lt"/>
              </a:rPr>
              <a:t>&gt;&lt;</a:t>
            </a:r>
            <a:r>
              <a:rPr lang="en-US" sz="1000" dirty="0" err="1">
                <a:latin typeface="+mn-lt"/>
              </a:rPr>
              <a:t>br</a:t>
            </a:r>
            <a:r>
              <a:rPr lang="en-US" sz="1000" dirty="0">
                <a:latin typeface="+mn-lt"/>
              </a:rPr>
              <a:t>&gt;</a:t>
            </a:r>
          </a:p>
          <a:p>
            <a:r>
              <a:rPr lang="en-US" sz="1000" dirty="0">
                <a:latin typeface="+mn-lt"/>
              </a:rPr>
              <a:t>Comments:&lt;</a:t>
            </a:r>
            <a:r>
              <a:rPr lang="en-US" sz="1000" dirty="0" err="1">
                <a:latin typeface="+mn-lt"/>
              </a:rPr>
              <a:t>br</a:t>
            </a:r>
            <a:r>
              <a:rPr lang="en-US" sz="1000" dirty="0">
                <a:latin typeface="+mn-lt"/>
              </a:rPr>
              <a:t>&gt;</a:t>
            </a:r>
          </a:p>
          <a:p>
            <a:r>
              <a:rPr lang="en-US" sz="1000" dirty="0">
                <a:latin typeface="+mn-lt"/>
              </a:rPr>
              <a:t>&lt;</a:t>
            </a:r>
            <a:r>
              <a:rPr lang="en-US" sz="1000" dirty="0" err="1">
                <a:latin typeface="+mn-lt"/>
              </a:rPr>
              <a:t>textarea</a:t>
            </a:r>
            <a:r>
              <a:rPr lang="en-US" sz="1000" dirty="0">
                <a:latin typeface="+mn-lt"/>
              </a:rPr>
              <a:t> name="comments" id="comments" rows="4" cols="40"&gt;&lt;/</a:t>
            </a:r>
            <a:r>
              <a:rPr lang="en-US" sz="1000" dirty="0" err="1">
                <a:latin typeface="+mn-lt"/>
              </a:rPr>
              <a:t>textarea</a:t>
            </a:r>
            <a:r>
              <a:rPr lang="en-US" sz="1000" dirty="0">
                <a:latin typeface="+mn-lt"/>
              </a:rPr>
              <a:t>&gt;&lt;</a:t>
            </a:r>
            <a:r>
              <a:rPr lang="en-US" sz="1000" dirty="0" err="1">
                <a:latin typeface="+mn-lt"/>
              </a:rPr>
              <a:t>br</a:t>
            </a:r>
            <a:r>
              <a:rPr lang="en-US" sz="1000" dirty="0">
                <a:latin typeface="+mn-lt"/>
              </a:rPr>
              <a:t>&gt;&lt;</a:t>
            </a:r>
            <a:r>
              <a:rPr lang="en-US" sz="1000" dirty="0" err="1">
                <a:latin typeface="+mn-lt"/>
              </a:rPr>
              <a:t>br</a:t>
            </a:r>
            <a:r>
              <a:rPr lang="en-US" sz="1000" dirty="0">
                <a:latin typeface="+mn-lt"/>
              </a:rPr>
              <a:t>&gt;</a:t>
            </a:r>
          </a:p>
          <a:p>
            <a:r>
              <a:rPr lang="en-US" sz="1000" dirty="0">
                <a:latin typeface="+mn-lt"/>
              </a:rPr>
              <a:t>&lt;input type="submit" value="Contact"&gt; &lt;input type="reset"&gt;</a:t>
            </a:r>
          </a:p>
          <a:p>
            <a:r>
              <a:rPr lang="en-US" sz="1000" dirty="0">
                <a:latin typeface="+mn-lt"/>
              </a:rPr>
              <a:t>&lt;/form&gt;</a:t>
            </a:r>
          </a:p>
          <a:p>
            <a:r>
              <a:rPr lang="en-US" sz="1000" dirty="0">
                <a:latin typeface="+mn-lt"/>
              </a:rPr>
              <a:t>&lt;/body&gt;</a:t>
            </a:r>
          </a:p>
          <a:p>
            <a:r>
              <a:rPr lang="en-US" sz="1000" dirty="0">
                <a:latin typeface="+mn-lt"/>
              </a:rPr>
              <a:t>&lt;/html&gt;</a:t>
            </a:r>
          </a:p>
        </p:txBody>
      </p:sp>
      <p:sp>
        <p:nvSpPr>
          <p:cNvPr id="7" name="TextBox 6"/>
          <p:cNvSpPr txBox="1"/>
          <p:nvPr/>
        </p:nvSpPr>
        <p:spPr>
          <a:xfrm>
            <a:off x="4925292" y="4953000"/>
            <a:ext cx="3962400" cy="1169551"/>
          </a:xfrm>
          <a:prstGeom prst="rect">
            <a:avLst/>
          </a:prstGeom>
          <a:solidFill>
            <a:schemeClr val="accent2"/>
          </a:solidFill>
        </p:spPr>
        <p:txBody>
          <a:bodyPr wrap="square" rtlCol="0">
            <a:spAutoFit/>
          </a:bodyPr>
          <a:lstStyle/>
          <a:p>
            <a:r>
              <a:rPr lang="en-US" sz="1000" dirty="0">
                <a:latin typeface="+mn-lt"/>
              </a:rPr>
              <a:t>&lt;label&gt;First Name: &lt;input type="text" name="</a:t>
            </a:r>
            <a:r>
              <a:rPr lang="en-US" sz="1000" dirty="0" err="1">
                <a:latin typeface="+mn-lt"/>
              </a:rPr>
              <a:t>fname</a:t>
            </a:r>
            <a:r>
              <a:rPr lang="en-US" sz="1000" dirty="0">
                <a:latin typeface="+mn-lt"/>
              </a:rPr>
              <a:t>" id="</a:t>
            </a:r>
            <a:r>
              <a:rPr lang="en-US" sz="1000" dirty="0" err="1">
                <a:latin typeface="+mn-lt"/>
              </a:rPr>
              <a:t>fname</a:t>
            </a:r>
            <a:r>
              <a:rPr lang="en-US" sz="1000" dirty="0">
                <a:latin typeface="+mn-lt"/>
              </a:rPr>
              <a:t>"&gt;&lt;/label&gt;&lt;</a:t>
            </a:r>
            <a:r>
              <a:rPr lang="en-US" sz="1000" dirty="0" err="1">
                <a:latin typeface="+mn-lt"/>
              </a:rPr>
              <a:t>br</a:t>
            </a:r>
            <a:r>
              <a:rPr lang="en-US" sz="1000" dirty="0">
                <a:latin typeface="+mn-lt"/>
              </a:rPr>
              <a:t>&gt;&lt;</a:t>
            </a:r>
            <a:r>
              <a:rPr lang="en-US" sz="1000" dirty="0" err="1">
                <a:latin typeface="+mn-lt"/>
              </a:rPr>
              <a:t>br</a:t>
            </a:r>
            <a:r>
              <a:rPr lang="en-US" sz="1000" dirty="0">
                <a:latin typeface="+mn-lt"/>
              </a:rPr>
              <a:t>&gt;</a:t>
            </a:r>
          </a:p>
          <a:p>
            <a:r>
              <a:rPr lang="en-US" sz="1000" dirty="0">
                <a:latin typeface="+mn-lt"/>
              </a:rPr>
              <a:t>&lt;label&gt;Last Name: &lt;input type="text" name="</a:t>
            </a:r>
            <a:r>
              <a:rPr lang="en-US" sz="1000" dirty="0" err="1">
                <a:latin typeface="+mn-lt"/>
              </a:rPr>
              <a:t>lname</a:t>
            </a:r>
            <a:r>
              <a:rPr lang="en-US" sz="1000" dirty="0">
                <a:latin typeface="+mn-lt"/>
              </a:rPr>
              <a:t>" id="</a:t>
            </a:r>
            <a:r>
              <a:rPr lang="en-US" sz="1000" dirty="0" err="1">
                <a:latin typeface="+mn-lt"/>
              </a:rPr>
              <a:t>lname</a:t>
            </a:r>
            <a:r>
              <a:rPr lang="en-US" sz="1000" dirty="0">
                <a:latin typeface="+mn-lt"/>
              </a:rPr>
              <a:t>"&gt;&lt;/label&gt;&lt;</a:t>
            </a:r>
            <a:r>
              <a:rPr lang="en-US" sz="1000" dirty="0" err="1">
                <a:latin typeface="+mn-lt"/>
              </a:rPr>
              <a:t>br</a:t>
            </a:r>
            <a:r>
              <a:rPr lang="en-US" sz="1000" dirty="0">
                <a:latin typeface="+mn-lt"/>
              </a:rPr>
              <a:t>&gt;&lt;</a:t>
            </a:r>
            <a:r>
              <a:rPr lang="en-US" sz="1000" dirty="0" err="1">
                <a:latin typeface="+mn-lt"/>
              </a:rPr>
              <a:t>br</a:t>
            </a:r>
            <a:r>
              <a:rPr lang="en-US" sz="1000" dirty="0">
                <a:latin typeface="+mn-lt"/>
              </a:rPr>
              <a:t>&gt;</a:t>
            </a:r>
          </a:p>
          <a:p>
            <a:r>
              <a:rPr lang="en-US" sz="1000" dirty="0">
                <a:latin typeface="+mn-lt"/>
              </a:rPr>
              <a:t>&lt;label&gt;E-mail: &lt;input type="text" name="email" id="email"&gt;&lt;/label&gt;&lt;</a:t>
            </a:r>
            <a:r>
              <a:rPr lang="en-US" sz="1000" dirty="0" err="1">
                <a:latin typeface="+mn-lt"/>
              </a:rPr>
              <a:t>br</a:t>
            </a:r>
            <a:r>
              <a:rPr lang="en-US" sz="1000" dirty="0">
                <a:latin typeface="+mn-lt"/>
              </a:rPr>
              <a:t>&gt;&lt;</a:t>
            </a:r>
            <a:r>
              <a:rPr lang="en-US" sz="1000" dirty="0" err="1">
                <a:latin typeface="+mn-lt"/>
              </a:rPr>
              <a:t>br</a:t>
            </a:r>
            <a:r>
              <a:rPr lang="en-US" sz="1000" dirty="0">
                <a:latin typeface="+mn-lt"/>
              </a:rPr>
              <a:t>&gt;</a:t>
            </a:r>
          </a:p>
          <a:p>
            <a:r>
              <a:rPr lang="en-US" sz="1000" dirty="0">
                <a:latin typeface="+mn-lt"/>
              </a:rPr>
              <a:t>&lt;label for="comments"&gt;Comments:&lt;/label&gt;&lt;</a:t>
            </a:r>
            <a:r>
              <a:rPr lang="en-US" sz="1000" dirty="0" err="1">
                <a:latin typeface="+mn-lt"/>
              </a:rPr>
              <a:t>br</a:t>
            </a:r>
            <a:r>
              <a:rPr lang="en-US" sz="1000" dirty="0">
                <a:latin typeface="+mn-lt"/>
              </a:rPr>
              <a:t>&gt;</a:t>
            </a:r>
          </a:p>
        </p:txBody>
      </p:sp>
    </p:spTree>
    <p:extLst>
      <p:ext uri="{BB962C8B-B14F-4D97-AF65-F5344CB8AC3E}">
        <p14:creationId xmlns:p14="http://schemas.microsoft.com/office/powerpoint/2010/main" val="110365888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fontAlgn="auto">
              <a:spcAft>
                <a:spcPts val="0"/>
              </a:spcAft>
              <a:defRPr/>
            </a:pPr>
            <a:r>
              <a:rPr lang="en-US" dirty="0">
                <a:solidFill>
                  <a:schemeClr val="tx2">
                    <a:satMod val="130000"/>
                  </a:schemeClr>
                </a:solidFill>
              </a:rPr>
              <a:t>Hands-On Practice 9.4 </a:t>
            </a:r>
          </a:p>
        </p:txBody>
      </p:sp>
      <p:sp>
        <p:nvSpPr>
          <p:cNvPr id="34819" name="Slide Number Placeholder 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5079C268-5B0F-419B-B5EE-62AB2A2B7512}"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25</a:t>
            </a:fld>
            <a:endParaRPr lang="en-US" altLang="en-US" sz="1100">
              <a:solidFill>
                <a:srgbClr val="4D4D4D"/>
              </a:solidFill>
              <a:latin typeface="Times New Roman" panose="02020603050405020304" pitchFamily="18" charset="0"/>
            </a:endParaRPr>
          </a:p>
        </p:txBody>
      </p:sp>
      <p:sp>
        <p:nvSpPr>
          <p:cNvPr id="4" name="TextBox 3"/>
          <p:cNvSpPr txBox="1"/>
          <p:nvPr/>
        </p:nvSpPr>
        <p:spPr>
          <a:xfrm>
            <a:off x="353291" y="628844"/>
            <a:ext cx="3749744" cy="369332"/>
          </a:xfrm>
          <a:prstGeom prst="rect">
            <a:avLst/>
          </a:prstGeom>
          <a:noFill/>
        </p:spPr>
        <p:txBody>
          <a:bodyPr wrap="none" rtlCol="0">
            <a:spAutoFit/>
          </a:bodyPr>
          <a:lstStyle/>
          <a:p>
            <a:r>
              <a:rPr lang="en-US" dirty="0"/>
              <a:t>Start with Hands-On Practice 9.3</a:t>
            </a:r>
          </a:p>
        </p:txBody>
      </p:sp>
      <p:pic>
        <p:nvPicPr>
          <p:cNvPr id="2" name="Picture 1"/>
          <p:cNvPicPr>
            <a:picLocks noChangeAspect="1"/>
          </p:cNvPicPr>
          <p:nvPr/>
        </p:nvPicPr>
        <p:blipFill>
          <a:blip r:embed="rId3"/>
          <a:stretch>
            <a:fillRect/>
          </a:stretch>
        </p:blipFill>
        <p:spPr>
          <a:xfrm>
            <a:off x="166801" y="1025885"/>
            <a:ext cx="4251175" cy="1600200"/>
          </a:xfrm>
          <a:prstGeom prst="rect">
            <a:avLst/>
          </a:prstGeom>
        </p:spPr>
      </p:pic>
      <p:pic>
        <p:nvPicPr>
          <p:cNvPr id="5" name="Picture 4"/>
          <p:cNvPicPr>
            <a:picLocks noChangeAspect="1"/>
          </p:cNvPicPr>
          <p:nvPr/>
        </p:nvPicPr>
        <p:blipFill>
          <a:blip r:embed="rId4"/>
          <a:stretch>
            <a:fillRect/>
          </a:stretch>
        </p:blipFill>
        <p:spPr>
          <a:xfrm>
            <a:off x="4588821" y="3154363"/>
            <a:ext cx="4201741" cy="1895452"/>
          </a:xfrm>
          <a:prstGeom prst="rect">
            <a:avLst/>
          </a:prstGeom>
        </p:spPr>
      </p:pic>
      <p:pic>
        <p:nvPicPr>
          <p:cNvPr id="6" name="Picture 5"/>
          <p:cNvPicPr>
            <a:picLocks noChangeAspect="1"/>
          </p:cNvPicPr>
          <p:nvPr/>
        </p:nvPicPr>
        <p:blipFill>
          <a:blip r:embed="rId5"/>
          <a:stretch>
            <a:fillRect/>
          </a:stretch>
        </p:blipFill>
        <p:spPr>
          <a:xfrm>
            <a:off x="4570987" y="152400"/>
            <a:ext cx="4219575" cy="2924175"/>
          </a:xfrm>
          <a:prstGeom prst="rect">
            <a:avLst/>
          </a:prstGeom>
        </p:spPr>
      </p:pic>
      <p:pic>
        <p:nvPicPr>
          <p:cNvPr id="7" name="Picture 6"/>
          <p:cNvPicPr>
            <a:picLocks noChangeAspect="1"/>
          </p:cNvPicPr>
          <p:nvPr/>
        </p:nvPicPr>
        <p:blipFill>
          <a:blip r:embed="rId6"/>
          <a:stretch>
            <a:fillRect/>
          </a:stretch>
        </p:blipFill>
        <p:spPr>
          <a:xfrm>
            <a:off x="181203" y="2781503"/>
            <a:ext cx="4222372" cy="3038272"/>
          </a:xfrm>
          <a:prstGeom prst="rect">
            <a:avLst/>
          </a:prstGeom>
        </p:spPr>
      </p:pic>
      <p:sp>
        <p:nvSpPr>
          <p:cNvPr id="9" name="TextBox 8"/>
          <p:cNvSpPr txBox="1"/>
          <p:nvPr/>
        </p:nvSpPr>
        <p:spPr>
          <a:xfrm>
            <a:off x="206194" y="5854411"/>
            <a:ext cx="4670606" cy="861774"/>
          </a:xfrm>
          <a:prstGeom prst="rect">
            <a:avLst/>
          </a:prstGeom>
          <a:solidFill>
            <a:schemeClr val="accent2"/>
          </a:solidFill>
        </p:spPr>
        <p:txBody>
          <a:bodyPr wrap="square" rtlCol="0">
            <a:spAutoFit/>
          </a:bodyPr>
          <a:lstStyle/>
          <a:p>
            <a:r>
              <a:rPr lang="en-US" sz="1000" dirty="0">
                <a:latin typeface="+mn-lt"/>
              </a:rPr>
              <a:t>&lt;</a:t>
            </a:r>
            <a:r>
              <a:rPr lang="en-US" sz="1000" dirty="0" err="1">
                <a:latin typeface="+mn-lt"/>
              </a:rPr>
              <a:t>fieldset</a:t>
            </a:r>
            <a:r>
              <a:rPr lang="en-US" sz="1000" dirty="0">
                <a:latin typeface="+mn-lt"/>
              </a:rPr>
              <a:t>&gt;&lt;legend&gt;Customer Information&lt;/legend&gt;</a:t>
            </a:r>
          </a:p>
          <a:p>
            <a:r>
              <a:rPr lang="en-US" sz="1000" dirty="0">
                <a:latin typeface="+mn-lt"/>
              </a:rPr>
              <a:t>&lt;label&gt;First Name: &lt;input type="text" name="</a:t>
            </a:r>
            <a:r>
              <a:rPr lang="en-US" sz="1000" dirty="0" err="1">
                <a:latin typeface="+mn-lt"/>
              </a:rPr>
              <a:t>fname</a:t>
            </a:r>
            <a:r>
              <a:rPr lang="en-US" sz="1000" dirty="0">
                <a:latin typeface="+mn-lt"/>
              </a:rPr>
              <a:t>" id="</a:t>
            </a:r>
            <a:r>
              <a:rPr lang="en-US" sz="1000" dirty="0" err="1">
                <a:latin typeface="+mn-lt"/>
              </a:rPr>
              <a:t>fname</a:t>
            </a:r>
            <a:r>
              <a:rPr lang="en-US" sz="1000" dirty="0">
                <a:latin typeface="+mn-lt"/>
              </a:rPr>
              <a:t>"&gt;&lt;/label&gt;&lt;</a:t>
            </a:r>
            <a:r>
              <a:rPr lang="en-US" sz="1000" dirty="0" err="1">
                <a:latin typeface="+mn-lt"/>
              </a:rPr>
              <a:t>br</a:t>
            </a:r>
            <a:r>
              <a:rPr lang="en-US" sz="1000" dirty="0">
                <a:latin typeface="+mn-lt"/>
              </a:rPr>
              <a:t>&gt;&lt;</a:t>
            </a:r>
            <a:r>
              <a:rPr lang="en-US" sz="1000" dirty="0" err="1">
                <a:latin typeface="+mn-lt"/>
              </a:rPr>
              <a:t>br</a:t>
            </a:r>
            <a:r>
              <a:rPr lang="en-US" sz="1000" dirty="0">
                <a:latin typeface="+mn-lt"/>
              </a:rPr>
              <a:t>&gt;</a:t>
            </a:r>
          </a:p>
          <a:p>
            <a:r>
              <a:rPr lang="en-US" sz="1000" dirty="0">
                <a:latin typeface="+mn-lt"/>
              </a:rPr>
              <a:t>&lt;label&gt;Last Name: &lt;input type="text" name="</a:t>
            </a:r>
            <a:r>
              <a:rPr lang="en-US" sz="1000" dirty="0" err="1">
                <a:latin typeface="+mn-lt"/>
              </a:rPr>
              <a:t>lname</a:t>
            </a:r>
            <a:r>
              <a:rPr lang="en-US" sz="1000" dirty="0">
                <a:latin typeface="+mn-lt"/>
              </a:rPr>
              <a:t>" id="</a:t>
            </a:r>
            <a:r>
              <a:rPr lang="en-US" sz="1000" dirty="0" err="1">
                <a:latin typeface="+mn-lt"/>
              </a:rPr>
              <a:t>lname</a:t>
            </a:r>
            <a:r>
              <a:rPr lang="en-US" sz="1000" dirty="0">
                <a:latin typeface="+mn-lt"/>
              </a:rPr>
              <a:t>"&gt;&lt;/label&gt;&lt;</a:t>
            </a:r>
            <a:r>
              <a:rPr lang="en-US" sz="1000" dirty="0" err="1">
                <a:latin typeface="+mn-lt"/>
              </a:rPr>
              <a:t>br</a:t>
            </a:r>
            <a:r>
              <a:rPr lang="en-US" sz="1000" dirty="0">
                <a:latin typeface="+mn-lt"/>
              </a:rPr>
              <a:t>&gt;&lt;</a:t>
            </a:r>
            <a:r>
              <a:rPr lang="en-US" sz="1000" dirty="0" err="1">
                <a:latin typeface="+mn-lt"/>
              </a:rPr>
              <a:t>br</a:t>
            </a:r>
            <a:r>
              <a:rPr lang="en-US" sz="1000" dirty="0">
                <a:latin typeface="+mn-lt"/>
              </a:rPr>
              <a:t>&gt;</a:t>
            </a:r>
          </a:p>
          <a:p>
            <a:r>
              <a:rPr lang="en-US" sz="1000" dirty="0">
                <a:latin typeface="+mn-lt"/>
              </a:rPr>
              <a:t>&lt;label&gt;E-mail: &lt;input type="text" name="email" id="email"&gt;&lt;/label&gt;&lt;</a:t>
            </a:r>
            <a:r>
              <a:rPr lang="en-US" sz="1000" dirty="0" err="1">
                <a:latin typeface="+mn-lt"/>
              </a:rPr>
              <a:t>br</a:t>
            </a:r>
            <a:r>
              <a:rPr lang="en-US" sz="1000" dirty="0">
                <a:latin typeface="+mn-lt"/>
              </a:rPr>
              <a:t>&gt;&lt;</a:t>
            </a:r>
            <a:r>
              <a:rPr lang="en-US" sz="1000" dirty="0" err="1">
                <a:latin typeface="+mn-lt"/>
              </a:rPr>
              <a:t>br</a:t>
            </a:r>
            <a:r>
              <a:rPr lang="en-US" sz="1000" dirty="0">
                <a:latin typeface="+mn-lt"/>
              </a:rPr>
              <a:t>&gt;</a:t>
            </a:r>
          </a:p>
          <a:p>
            <a:r>
              <a:rPr lang="en-US" sz="1000" dirty="0">
                <a:latin typeface="+mn-lt"/>
              </a:rPr>
              <a:t>&lt;/</a:t>
            </a:r>
            <a:r>
              <a:rPr lang="en-US" sz="1000" dirty="0" err="1">
                <a:latin typeface="+mn-lt"/>
              </a:rPr>
              <a:t>fieldset</a:t>
            </a:r>
            <a:r>
              <a:rPr lang="en-US" sz="1000" dirty="0">
                <a:latin typeface="+mn-lt"/>
              </a:rPr>
              <a:t>&gt;</a:t>
            </a:r>
          </a:p>
        </p:txBody>
      </p:sp>
      <p:sp>
        <p:nvSpPr>
          <p:cNvPr id="10" name="TextBox 9"/>
          <p:cNvSpPr txBox="1"/>
          <p:nvPr/>
        </p:nvSpPr>
        <p:spPr>
          <a:xfrm>
            <a:off x="5029200" y="5192691"/>
            <a:ext cx="3657600" cy="1477328"/>
          </a:xfrm>
          <a:prstGeom prst="rect">
            <a:avLst/>
          </a:prstGeom>
          <a:solidFill>
            <a:schemeClr val="accent2"/>
          </a:solidFill>
        </p:spPr>
        <p:txBody>
          <a:bodyPr wrap="square" rtlCol="0">
            <a:spAutoFit/>
          </a:bodyPr>
          <a:lstStyle/>
          <a:p>
            <a:r>
              <a:rPr lang="en-US" sz="1000" dirty="0">
                <a:latin typeface="+mn-lt"/>
              </a:rPr>
              <a:t>&lt;style&gt;</a:t>
            </a:r>
          </a:p>
          <a:p>
            <a:r>
              <a:rPr lang="en-US" sz="1000" dirty="0" err="1">
                <a:latin typeface="+mn-lt"/>
              </a:rPr>
              <a:t>fieldset</a:t>
            </a:r>
            <a:r>
              <a:rPr lang="en-US" sz="1000" dirty="0">
                <a:latin typeface="+mn-lt"/>
              </a:rPr>
              <a:t> { width: 320px;</a:t>
            </a:r>
          </a:p>
          <a:p>
            <a:r>
              <a:rPr lang="en-US" sz="1000" dirty="0">
                <a:latin typeface="+mn-lt"/>
              </a:rPr>
              <a:t>           border: 2px ridge #ff0000;</a:t>
            </a:r>
          </a:p>
          <a:p>
            <a:r>
              <a:rPr lang="en-US" sz="1000" dirty="0">
                <a:latin typeface="+mn-lt"/>
              </a:rPr>
              <a:t>           padding: 10px;</a:t>
            </a:r>
          </a:p>
          <a:p>
            <a:r>
              <a:rPr lang="en-US" sz="1000" dirty="0">
                <a:latin typeface="+mn-lt"/>
              </a:rPr>
              <a:t>           margin-bottom: 10px; }</a:t>
            </a:r>
          </a:p>
          <a:p>
            <a:r>
              <a:rPr lang="en-US" sz="1000" dirty="0">
                <a:latin typeface="+mn-lt"/>
              </a:rPr>
              <a:t>legend { font-family: Georgia, "Times New Roman", serif;</a:t>
            </a:r>
          </a:p>
          <a:p>
            <a:r>
              <a:rPr lang="en-US" sz="1000" dirty="0">
                <a:latin typeface="+mn-lt"/>
              </a:rPr>
              <a:t>         font-weight: bold; }</a:t>
            </a:r>
          </a:p>
          <a:p>
            <a:r>
              <a:rPr lang="en-US" sz="1000" dirty="0">
                <a:latin typeface="+mn-lt"/>
              </a:rPr>
              <a:t>label { font-family: Arial, sans-serif; }</a:t>
            </a:r>
          </a:p>
          <a:p>
            <a:r>
              <a:rPr lang="en-US" sz="1000" dirty="0">
                <a:latin typeface="+mn-lt"/>
              </a:rPr>
              <a:t>&lt;/style&gt;</a:t>
            </a:r>
          </a:p>
        </p:txBody>
      </p:sp>
    </p:spTree>
    <p:extLst>
      <p:ext uri="{BB962C8B-B14F-4D97-AF65-F5344CB8AC3E}">
        <p14:creationId xmlns:p14="http://schemas.microsoft.com/office/powerpoint/2010/main" val="71807021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685801" y="230326"/>
            <a:ext cx="8339138" cy="760274"/>
          </a:xfrm>
        </p:spPr>
        <p:txBody>
          <a:bodyPr>
            <a:normAutofit/>
          </a:bodyPr>
          <a:lstStyle/>
          <a:p>
            <a:pPr fontAlgn="auto">
              <a:spcAft>
                <a:spcPts val="0"/>
              </a:spcAft>
              <a:defRPr/>
            </a:pPr>
            <a:r>
              <a:rPr lang="en-US" dirty="0">
                <a:solidFill>
                  <a:schemeClr val="tx2">
                    <a:satMod val="130000"/>
                  </a:schemeClr>
                </a:solidFill>
              </a:rPr>
              <a:t>Using CSS to Style a Form</a:t>
            </a:r>
          </a:p>
        </p:txBody>
      </p:sp>
      <p:pic>
        <p:nvPicPr>
          <p:cNvPr id="67591" name="Picture 2" descr="Figure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1" y="1141735"/>
            <a:ext cx="3278185" cy="251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025" y="2701392"/>
            <a:ext cx="333375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09600" y="3810000"/>
            <a:ext cx="4572000" cy="2862322"/>
          </a:xfrm>
          <a:prstGeom prst="rect">
            <a:avLst/>
          </a:prstGeom>
        </p:spPr>
        <p:txBody>
          <a:bodyPr>
            <a:spAutoFit/>
          </a:bodyPr>
          <a:lstStyle/>
          <a:p>
            <a:pPr>
              <a:defRPr/>
            </a:pPr>
            <a:r>
              <a:rPr lang="en-US" dirty="0"/>
              <a:t>form { background-color: #</a:t>
            </a:r>
            <a:r>
              <a:rPr lang="en-US" dirty="0" err="1"/>
              <a:t>eaeaea</a:t>
            </a:r>
            <a:r>
              <a:rPr lang="en-US" dirty="0"/>
              <a:t>; </a:t>
            </a:r>
            <a:br>
              <a:rPr lang="en-US" dirty="0"/>
            </a:br>
            <a:r>
              <a:rPr lang="en-US" dirty="0"/>
              <a:t>            font-family: Arial, sans-serif; padding: 10px;	}</a:t>
            </a:r>
          </a:p>
          <a:p>
            <a:pPr>
              <a:defRPr/>
            </a:pPr>
            <a:r>
              <a:rPr lang="en-US" dirty="0"/>
              <a:t>label { float: left; width: 100px; clear: left; text-align: right; </a:t>
            </a:r>
            <a:br>
              <a:rPr lang="en-US" dirty="0"/>
            </a:br>
            <a:r>
              <a:rPr lang="en-US" dirty="0"/>
              <a:t>            padding-right: 10px; margin-top: 10px; }</a:t>
            </a:r>
          </a:p>
          <a:p>
            <a:pPr>
              <a:defRPr/>
            </a:pPr>
            <a:r>
              <a:rPr lang="en-US" dirty="0"/>
              <a:t>input, </a:t>
            </a:r>
            <a:r>
              <a:rPr lang="en-US" dirty="0" err="1"/>
              <a:t>textarea</a:t>
            </a:r>
            <a:r>
              <a:rPr lang="en-US" dirty="0"/>
              <a:t> { margin-top: 10px; display: block; } </a:t>
            </a:r>
          </a:p>
          <a:p>
            <a:pPr>
              <a:defRPr/>
            </a:pPr>
            <a:r>
              <a:rPr lang="en-US" dirty="0"/>
              <a:t>#</a:t>
            </a:r>
            <a:r>
              <a:rPr lang="en-US" dirty="0" err="1"/>
              <a:t>mySubmit</a:t>
            </a:r>
            <a:r>
              <a:rPr lang="en-US" dirty="0"/>
              <a:t> { margin-left: 110px; }</a:t>
            </a:r>
          </a:p>
        </p:txBody>
      </p:sp>
      <p:sp>
        <p:nvSpPr>
          <p:cNvPr id="6" name="Rectangle 5"/>
          <p:cNvSpPr/>
          <p:nvPr/>
        </p:nvSpPr>
        <p:spPr>
          <a:xfrm>
            <a:off x="4361090" y="1513781"/>
            <a:ext cx="4288353" cy="369332"/>
          </a:xfrm>
          <a:prstGeom prst="rect">
            <a:avLst/>
          </a:prstGeom>
        </p:spPr>
        <p:txBody>
          <a:bodyPr wrap="none">
            <a:spAutoFit/>
          </a:bodyPr>
          <a:lstStyle/>
          <a:p>
            <a:r>
              <a:rPr lang="en-US" altLang="en-US" dirty="0">
                <a:cs typeface="Times New Roman" panose="02020603050405020304" pitchFamily="18" charset="0"/>
              </a:rPr>
              <a:t>Chapter9 Student Files: formcss.html</a:t>
            </a:r>
          </a:p>
        </p:txBody>
      </p:sp>
    </p:spTree>
    <p:extLst>
      <p:ext uri="{BB962C8B-B14F-4D97-AF65-F5344CB8AC3E}">
        <p14:creationId xmlns:p14="http://schemas.microsoft.com/office/powerpoint/2010/main" val="61511809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04800" y="134715"/>
            <a:ext cx="8382000" cy="387798"/>
          </a:xfrm>
        </p:spPr>
        <p:txBody>
          <a:bodyPr/>
          <a:lstStyle/>
          <a:p>
            <a:pPr fontAlgn="auto">
              <a:spcAft>
                <a:spcPts val="0"/>
              </a:spcAft>
              <a:defRPr/>
            </a:pPr>
            <a:r>
              <a:rPr lang="en-US" dirty="0">
                <a:solidFill>
                  <a:schemeClr val="tx2">
                    <a:satMod val="130000"/>
                  </a:schemeClr>
                </a:solidFill>
              </a:rPr>
              <a:t>Server-Side Processing</a:t>
            </a:r>
          </a:p>
        </p:txBody>
      </p:sp>
      <p:sp>
        <p:nvSpPr>
          <p:cNvPr id="44035" name="Rectangle 3"/>
          <p:cNvSpPr>
            <a:spLocks noGrp="1" noChangeArrowheads="1"/>
          </p:cNvSpPr>
          <p:nvPr>
            <p:ph idx="1"/>
          </p:nvPr>
        </p:nvSpPr>
        <p:spPr>
          <a:xfrm>
            <a:off x="381000" y="712787"/>
            <a:ext cx="7956550" cy="5592763"/>
          </a:xfrm>
        </p:spPr>
        <p:txBody>
          <a:bodyPr rtlCol="0">
            <a:noAutofit/>
          </a:bodyPr>
          <a:lstStyle/>
          <a:p>
            <a:pPr marL="368300" indent="-285750" fontAlgn="auto">
              <a:buFont typeface="Arial" panose="020B0604020202020204" pitchFamily="34" charset="0"/>
              <a:buChar char="•"/>
              <a:defRPr/>
            </a:pPr>
            <a:r>
              <a:rPr lang="en-US" altLang="en-US" sz="1800" b="1" dirty="0">
                <a:solidFill>
                  <a:schemeClr val="tx2"/>
                </a:solidFill>
                <a:cs typeface="Times New Roman" panose="02020603050405020304" pitchFamily="18" charset="0"/>
              </a:rPr>
              <a:t>General - </a:t>
            </a:r>
            <a:r>
              <a:rPr lang="en-US" altLang="en-US" sz="1800" b="1" dirty="0">
                <a:solidFill>
                  <a:schemeClr val="tx1">
                    <a:lumMod val="75000"/>
                    <a:lumOff val="25000"/>
                  </a:schemeClr>
                </a:solidFill>
                <a:cs typeface="Times New Roman" panose="02020603050405020304" pitchFamily="18" charset="0"/>
              </a:rPr>
              <a:t>Your web browser requests web pages and their related files from a web server.</a:t>
            </a:r>
            <a:br>
              <a:rPr lang="en-US" altLang="en-US" sz="1800" b="1" dirty="0">
                <a:solidFill>
                  <a:schemeClr val="tx1">
                    <a:lumMod val="75000"/>
                    <a:lumOff val="25000"/>
                  </a:schemeClr>
                </a:solidFill>
                <a:cs typeface="Times New Roman" panose="02020603050405020304" pitchFamily="18" charset="0"/>
              </a:rPr>
            </a:br>
            <a:r>
              <a:rPr lang="en-US" altLang="en-US" sz="1800" b="1" dirty="0">
                <a:solidFill>
                  <a:schemeClr val="tx1">
                    <a:lumMod val="75000"/>
                    <a:lumOff val="25000"/>
                  </a:schemeClr>
                </a:solidFill>
                <a:cs typeface="Times New Roman" panose="02020603050405020304" pitchFamily="18" charset="0"/>
              </a:rPr>
              <a:t> </a:t>
            </a:r>
          </a:p>
          <a:p>
            <a:pPr marL="457200" indent="0" fontAlgn="auto">
              <a:buNone/>
              <a:defRPr/>
            </a:pPr>
            <a:r>
              <a:rPr lang="en-US" altLang="en-US" sz="1800" b="1" dirty="0">
                <a:solidFill>
                  <a:schemeClr val="tx1">
                    <a:lumMod val="75000"/>
                    <a:lumOff val="25000"/>
                  </a:schemeClr>
                </a:solidFill>
                <a:cs typeface="Times New Roman" panose="02020603050405020304" pitchFamily="18" charset="0"/>
              </a:rPr>
              <a:t>The web server locates the files and sends them to your web browser. </a:t>
            </a:r>
            <a:br>
              <a:rPr lang="en-US" altLang="en-US" sz="1800" b="1" dirty="0">
                <a:solidFill>
                  <a:schemeClr val="tx1">
                    <a:lumMod val="75000"/>
                    <a:lumOff val="25000"/>
                  </a:schemeClr>
                </a:solidFill>
                <a:cs typeface="Times New Roman" panose="02020603050405020304" pitchFamily="18" charset="0"/>
              </a:rPr>
            </a:br>
            <a:endParaRPr lang="en-US" altLang="en-US" sz="1800" b="1" dirty="0">
              <a:solidFill>
                <a:schemeClr val="tx1">
                  <a:lumMod val="75000"/>
                  <a:lumOff val="25000"/>
                </a:schemeClr>
              </a:solidFill>
              <a:cs typeface="Times New Roman" panose="02020603050405020304" pitchFamily="18" charset="0"/>
            </a:endParaRPr>
          </a:p>
          <a:p>
            <a:pPr marL="457200" indent="0" fontAlgn="auto">
              <a:buNone/>
              <a:defRPr/>
            </a:pPr>
            <a:r>
              <a:rPr lang="en-US" altLang="en-US" sz="1800" b="1" dirty="0">
                <a:solidFill>
                  <a:schemeClr val="tx1">
                    <a:lumMod val="75000"/>
                    <a:lumOff val="25000"/>
                  </a:schemeClr>
                </a:solidFill>
                <a:cs typeface="Times New Roman" panose="02020603050405020304" pitchFamily="18" charset="0"/>
              </a:rPr>
              <a:t>The web browser then renders the returned files and displays the requested web pages for you to use.</a:t>
            </a:r>
          </a:p>
          <a:p>
            <a:pPr marL="457200" indent="0" fontAlgn="auto">
              <a:buNone/>
              <a:defRPr/>
            </a:pPr>
            <a:endParaRPr lang="en-US" altLang="en-US" sz="1800" b="1" dirty="0">
              <a:solidFill>
                <a:schemeClr val="tx1">
                  <a:lumMod val="75000"/>
                  <a:lumOff val="25000"/>
                </a:schemeClr>
              </a:solidFill>
              <a:cs typeface="Times New Roman" panose="02020603050405020304" pitchFamily="18" charset="0"/>
            </a:endParaRPr>
          </a:p>
          <a:p>
            <a:pPr>
              <a:buFont typeface="Arial" panose="020B0604020202020204" pitchFamily="34" charset="0"/>
              <a:buChar char="•"/>
              <a:defRPr/>
            </a:pPr>
            <a:r>
              <a:rPr lang="en-US" sz="1800" b="1" dirty="0">
                <a:solidFill>
                  <a:schemeClr val="tx2">
                    <a:satMod val="130000"/>
                  </a:schemeClr>
                </a:solidFill>
              </a:rPr>
              <a:t>Common Gateway Interface (CGI) - </a:t>
            </a:r>
            <a:r>
              <a:rPr lang="en-US" altLang="en-US" sz="1800" b="1" dirty="0">
                <a:cs typeface="Times New Roman" panose="02020603050405020304" pitchFamily="18" charset="0"/>
              </a:rPr>
              <a:t>A protocol for a web server to pass a web page user's request to an application program and accept information to send to the user.</a:t>
            </a:r>
          </a:p>
          <a:p>
            <a:pPr marL="368300" indent="-285750">
              <a:buFont typeface="Arial" panose="020B0604020202020204" pitchFamily="34" charset="0"/>
              <a:buChar char="•"/>
            </a:pPr>
            <a:r>
              <a:rPr lang="en-US" altLang="en-US" sz="1800" b="1" dirty="0">
                <a:solidFill>
                  <a:schemeClr val="tx2"/>
                </a:solidFill>
                <a:cs typeface="Times New Roman" panose="02020603050405020304" pitchFamily="18" charset="0"/>
              </a:rPr>
              <a:t>Server-side Scripting </a:t>
            </a:r>
            <a:r>
              <a:rPr lang="en-US" altLang="en-US" sz="1800" b="1" dirty="0">
                <a:solidFill>
                  <a:schemeClr val="tx1">
                    <a:lumMod val="75000"/>
                    <a:lumOff val="25000"/>
                  </a:schemeClr>
                </a:solidFill>
                <a:cs typeface="Times New Roman" panose="02020603050405020304" pitchFamily="18" charset="0"/>
              </a:rPr>
              <a:t>- </a:t>
            </a:r>
            <a:r>
              <a:rPr lang="en-US" altLang="en-US" sz="1800" b="1" dirty="0"/>
              <a:t>One of many technologies in which a server-side script is embedded within a Web page document saved with a file extension such as:</a:t>
            </a:r>
          </a:p>
          <a:p>
            <a:pPr marL="688975" lvl="1" indent="-285750">
              <a:buFont typeface="Wingdings 2" panose="05020102010507070707" pitchFamily="18" charset="2"/>
              <a:buChar char="P"/>
            </a:pPr>
            <a:r>
              <a:rPr lang="en-US" altLang="en-US" sz="1800" b="1" dirty="0"/>
              <a:t>.</a:t>
            </a:r>
            <a:r>
              <a:rPr lang="en-US" altLang="en-US" sz="1800" b="1" dirty="0" err="1"/>
              <a:t>php</a:t>
            </a:r>
            <a:r>
              <a:rPr lang="en-US" altLang="en-US" sz="1800" b="1" dirty="0"/>
              <a:t> (PHP)</a:t>
            </a:r>
          </a:p>
          <a:p>
            <a:pPr marL="688975" lvl="1" indent="-285750">
              <a:buFont typeface="Wingdings 2" panose="05020102010507070707" pitchFamily="18" charset="2"/>
              <a:buChar char="P"/>
            </a:pPr>
            <a:r>
              <a:rPr lang="en-US" altLang="en-US" sz="1800" b="1" dirty="0"/>
              <a:t>.asp (Active Server Pages)</a:t>
            </a:r>
          </a:p>
          <a:p>
            <a:pPr marL="688975" lvl="1" indent="-285750">
              <a:buFont typeface="Wingdings 2" panose="05020102010507070707" pitchFamily="18" charset="2"/>
              <a:buChar char="P"/>
            </a:pPr>
            <a:r>
              <a:rPr lang="en-US" altLang="en-US" sz="1800" b="1" dirty="0"/>
              <a:t>.cfm (Adobe ColdFusion)</a:t>
            </a:r>
          </a:p>
          <a:p>
            <a:pPr marL="688975" lvl="1" indent="-285750">
              <a:buFont typeface="Wingdings 2" panose="05020102010507070707" pitchFamily="18" charset="2"/>
              <a:buChar char="P"/>
            </a:pPr>
            <a:r>
              <a:rPr lang="en-US" altLang="en-US" sz="1800" b="1" dirty="0"/>
              <a:t>.</a:t>
            </a:r>
            <a:r>
              <a:rPr lang="en-US" altLang="en-US" sz="1800" b="1" dirty="0" err="1"/>
              <a:t>jsp</a:t>
            </a:r>
            <a:r>
              <a:rPr lang="en-US" altLang="en-US" sz="1800" b="1" dirty="0"/>
              <a:t> (Sun </a:t>
            </a:r>
            <a:r>
              <a:rPr lang="en-US" altLang="en-US" sz="1800" b="1" dirty="0" err="1"/>
              <a:t>JavaServer</a:t>
            </a:r>
            <a:r>
              <a:rPr lang="en-US" altLang="en-US" sz="1800" b="1" dirty="0"/>
              <a:t> Pages)</a:t>
            </a:r>
          </a:p>
          <a:p>
            <a:pPr marL="688975" lvl="1" indent="-285750">
              <a:buFont typeface="Wingdings 2" panose="05020102010507070707" pitchFamily="18" charset="2"/>
              <a:buChar char="P"/>
            </a:pPr>
            <a:r>
              <a:rPr lang="en-US" altLang="en-US" sz="1800" b="1" dirty="0"/>
              <a:t>.</a:t>
            </a:r>
            <a:r>
              <a:rPr lang="en-US" altLang="en-US" sz="1800" b="1" dirty="0" err="1"/>
              <a:t>aspx</a:t>
            </a:r>
            <a:r>
              <a:rPr lang="en-US" altLang="en-US" sz="1800" b="1" dirty="0"/>
              <a:t> (</a:t>
            </a:r>
            <a:r>
              <a:rPr lang="en-US" altLang="en-US" sz="1800" b="1" dirty="0" err="1"/>
              <a:t>ASP.Net</a:t>
            </a:r>
            <a:r>
              <a:rPr lang="en-US" altLang="en-US" sz="1800" b="1" dirty="0"/>
              <a:t>). </a:t>
            </a:r>
          </a:p>
          <a:p>
            <a:pPr marL="639763" lvl="1" indent="-236538">
              <a:buFont typeface="Verdana" panose="020B0604030504040204" pitchFamily="34" charset="0"/>
              <a:buChar char="◦"/>
            </a:pPr>
            <a:endParaRPr lang="en-US" altLang="en-US" sz="1800" b="1" dirty="0"/>
          </a:p>
          <a:p>
            <a:pPr marL="368300" indent="-285750">
              <a:buFont typeface="Arial" panose="020B0604020202020204" pitchFamily="34" charset="0"/>
              <a:buChar char="•"/>
            </a:pPr>
            <a:r>
              <a:rPr lang="en-US" altLang="en-US" sz="1800" b="1" dirty="0">
                <a:solidFill>
                  <a:schemeClr val="tx2"/>
                </a:solidFill>
              </a:rPr>
              <a:t>Uses direct execution </a:t>
            </a:r>
            <a:r>
              <a:rPr lang="en-US" altLang="en-US" sz="1800" b="1" dirty="0"/>
              <a:t>— the script is run either by the web server itself or by an extension module to the web server.  </a:t>
            </a:r>
          </a:p>
        </p:txBody>
      </p:sp>
      <p:sp>
        <p:nvSpPr>
          <p:cNvPr id="69637" name="Rectangle 5"/>
          <p:cNvSpPr>
            <a:spLocks noChangeArrowheads="1"/>
          </p:cNvSpPr>
          <p:nvPr/>
        </p:nvSpPr>
        <p:spPr bwMode="auto">
          <a:xfrm>
            <a:off x="1828800" y="1804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69638" name="Rectangle 7"/>
          <p:cNvSpPr>
            <a:spLocks noChangeArrowheads="1"/>
          </p:cNvSpPr>
          <p:nvPr/>
        </p:nvSpPr>
        <p:spPr bwMode="auto">
          <a:xfrm>
            <a:off x="3162300"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69639" name="Picture 7" descr="E:\0WDF7ED\Figures\Chapter1\Figure1.6.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191000"/>
            <a:ext cx="3657600" cy="171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177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304800" y="207033"/>
            <a:ext cx="7882579" cy="487633"/>
          </a:xfrm>
        </p:spPr>
        <p:txBody>
          <a:bodyPr>
            <a:normAutofit/>
          </a:bodyPr>
          <a:lstStyle/>
          <a:p>
            <a:pPr fontAlgn="auto">
              <a:spcAft>
                <a:spcPts val="0"/>
              </a:spcAft>
              <a:defRPr/>
            </a:pPr>
            <a:r>
              <a:rPr lang="en-US" dirty="0">
                <a:solidFill>
                  <a:schemeClr val="tx2">
                    <a:satMod val="130000"/>
                  </a:schemeClr>
                </a:solidFill>
              </a:rPr>
              <a:t>Server-Side Processing (Cont’d)</a:t>
            </a:r>
          </a:p>
        </p:txBody>
      </p:sp>
      <p:sp>
        <p:nvSpPr>
          <p:cNvPr id="75781" name="Rectangle 3"/>
          <p:cNvSpPr>
            <a:spLocks noGrp="1" noChangeArrowheads="1"/>
          </p:cNvSpPr>
          <p:nvPr>
            <p:ph idx="1"/>
          </p:nvPr>
        </p:nvSpPr>
        <p:spPr>
          <a:xfrm>
            <a:off x="316149" y="1143000"/>
            <a:ext cx="6934200" cy="3794885"/>
          </a:xfrm>
        </p:spPr>
        <p:txBody>
          <a:bodyPr/>
          <a:lstStyle/>
          <a:p>
            <a:pPr marL="423863" indent="-342900">
              <a:buFont typeface="Arial" panose="020B0604020202020204" pitchFamily="34" charset="0"/>
              <a:buChar char="•"/>
            </a:pPr>
            <a:r>
              <a:rPr lang="en-US" sz="1800" b="1" dirty="0">
                <a:solidFill>
                  <a:schemeClr val="tx2">
                    <a:satMod val="130000"/>
                  </a:schemeClr>
                </a:solidFill>
              </a:rPr>
              <a:t>Steps in Utilizing Server-Side Processing</a:t>
            </a:r>
          </a:p>
          <a:p>
            <a:pPr marL="941388" lvl="1" indent="-342900">
              <a:buFont typeface="Gill Sans MT" panose="020B0502020104020203" pitchFamily="34" charset="0"/>
              <a:buAutoNum type="arabicPeriod"/>
            </a:pPr>
            <a:r>
              <a:rPr lang="en-US" altLang="en-US" sz="1800" b="1" dirty="0"/>
              <a:t>Web page invokes server-side processing by a form or hyperlink.</a:t>
            </a:r>
          </a:p>
          <a:p>
            <a:pPr marL="941388" lvl="1" indent="-342900">
              <a:buFont typeface="Gill Sans MT" panose="020B0502020104020203" pitchFamily="34" charset="0"/>
              <a:buAutoNum type="arabicPeriod"/>
            </a:pPr>
            <a:r>
              <a:rPr lang="en-US" altLang="en-US" sz="1800" b="1" dirty="0"/>
              <a:t>Web server executes a server-side script.</a:t>
            </a:r>
          </a:p>
          <a:p>
            <a:pPr marL="941388" lvl="1" indent="-342900">
              <a:buFont typeface="Gill Sans MT" panose="020B0502020104020203" pitchFamily="34" charset="0"/>
              <a:buAutoNum type="arabicPeriod"/>
            </a:pPr>
            <a:r>
              <a:rPr lang="en-US" altLang="en-US" sz="1800" b="1" dirty="0"/>
              <a:t>Server-side script accesses requested database, file, or process.</a:t>
            </a:r>
          </a:p>
          <a:p>
            <a:pPr marL="941388" lvl="1" indent="-342900">
              <a:buFont typeface="Gill Sans MT" panose="020B0502020104020203" pitchFamily="34" charset="0"/>
              <a:buAutoNum type="arabicPeriod"/>
            </a:pPr>
            <a:r>
              <a:rPr lang="en-US" altLang="en-US" sz="1800" b="1" dirty="0"/>
              <a:t>Web server returns web page with requested information or confirmation of action.</a:t>
            </a:r>
          </a:p>
          <a:p>
            <a:pPr marL="423863" indent="-342900">
              <a:buFont typeface="Arial" panose="020B0604020202020204" pitchFamily="34" charset="0"/>
              <a:buChar char="•"/>
            </a:pPr>
            <a:r>
              <a:rPr lang="en-US" sz="1800" b="1" dirty="0">
                <a:solidFill>
                  <a:schemeClr val="tx2">
                    <a:satMod val="130000"/>
                  </a:schemeClr>
                </a:solidFill>
              </a:rPr>
              <a:t>Common Uses of Server-Side Scripting</a:t>
            </a:r>
          </a:p>
          <a:p>
            <a:pPr lvl="1">
              <a:buFont typeface="Wingdings" panose="05000000000000000000" pitchFamily="2" charset="2"/>
              <a:buChar char="ü"/>
            </a:pPr>
            <a:r>
              <a:rPr lang="en-US" altLang="en-US" sz="1800" b="1" dirty="0">
                <a:cs typeface="Times New Roman" panose="02020603050405020304" pitchFamily="18" charset="0"/>
              </a:rPr>
              <a:t>Search a database</a:t>
            </a:r>
          </a:p>
          <a:p>
            <a:pPr lvl="1">
              <a:buFont typeface="Wingdings" panose="05000000000000000000" pitchFamily="2" charset="2"/>
              <a:buChar char="ü"/>
            </a:pPr>
            <a:r>
              <a:rPr lang="en-US" altLang="en-US" sz="1800" b="1" dirty="0">
                <a:cs typeface="Times New Roman" panose="02020603050405020304" pitchFamily="18" charset="0"/>
              </a:rPr>
              <a:t>Place an order at an online store</a:t>
            </a:r>
          </a:p>
          <a:p>
            <a:pPr lvl="1">
              <a:buFont typeface="Wingdings" panose="05000000000000000000" pitchFamily="2" charset="2"/>
              <a:buChar char="ü"/>
            </a:pPr>
            <a:r>
              <a:rPr lang="en-US" altLang="en-US" sz="1800" b="1" dirty="0">
                <a:cs typeface="Times New Roman" panose="02020603050405020304" pitchFamily="18" charset="0"/>
              </a:rPr>
              <a:t>Send a web page to a friend </a:t>
            </a:r>
          </a:p>
          <a:p>
            <a:pPr lvl="1">
              <a:buFont typeface="Wingdings" panose="05000000000000000000" pitchFamily="2" charset="2"/>
              <a:buChar char="ü"/>
            </a:pPr>
            <a:r>
              <a:rPr lang="en-US" altLang="en-US" sz="1800" b="1" dirty="0">
                <a:cs typeface="Times New Roman" panose="02020603050405020304" pitchFamily="18" charset="0"/>
              </a:rPr>
              <a:t>Subscribe to a newsletter</a:t>
            </a:r>
          </a:p>
          <a:p>
            <a:pPr marL="423863" indent="-342900">
              <a:buFont typeface="Arial" panose="020B0604020202020204" pitchFamily="34" charset="0"/>
              <a:buChar char="•"/>
            </a:pPr>
            <a:endParaRPr lang="en-US" altLang="en-US" sz="1800" b="1" dirty="0">
              <a:solidFill>
                <a:schemeClr val="tx2">
                  <a:satMod val="130000"/>
                </a:schemeClr>
              </a:solidFill>
            </a:endParaRPr>
          </a:p>
        </p:txBody>
      </p:sp>
      <p:pic>
        <p:nvPicPr>
          <p:cNvPr id="75783" name="Picture 7" descr="E:\0WDF7ED\Figures\Chapter1\Figure1.6.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962400"/>
            <a:ext cx="3733800" cy="174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3074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304800" y="207033"/>
            <a:ext cx="7882579" cy="487633"/>
          </a:xfrm>
        </p:spPr>
        <p:txBody>
          <a:bodyPr>
            <a:normAutofit/>
          </a:bodyPr>
          <a:lstStyle/>
          <a:p>
            <a:pPr fontAlgn="auto">
              <a:spcAft>
                <a:spcPts val="0"/>
              </a:spcAft>
              <a:defRPr/>
            </a:pPr>
            <a:r>
              <a:rPr lang="en-US" dirty="0">
                <a:solidFill>
                  <a:schemeClr val="tx2">
                    <a:satMod val="130000"/>
                  </a:schemeClr>
                </a:solidFill>
              </a:rPr>
              <a:t>Server-Side Processing (Cont’d)</a:t>
            </a:r>
          </a:p>
        </p:txBody>
      </p:sp>
      <p:sp>
        <p:nvSpPr>
          <p:cNvPr id="75781" name="Rectangle 3"/>
          <p:cNvSpPr>
            <a:spLocks noGrp="1" noChangeArrowheads="1"/>
          </p:cNvSpPr>
          <p:nvPr>
            <p:ph idx="1"/>
          </p:nvPr>
        </p:nvSpPr>
        <p:spPr>
          <a:xfrm>
            <a:off x="339436" y="1295400"/>
            <a:ext cx="8378825" cy="4038029"/>
          </a:xfrm>
        </p:spPr>
        <p:txBody>
          <a:bodyPr/>
          <a:lstStyle/>
          <a:p>
            <a:pPr marL="423863" indent="-342900">
              <a:buFont typeface="Arial" panose="020B0604020202020204" pitchFamily="34" charset="0"/>
              <a:buChar char="•"/>
            </a:pPr>
            <a:r>
              <a:rPr lang="en-US" sz="1600" b="1" dirty="0">
                <a:solidFill>
                  <a:schemeClr val="tx2">
                    <a:satMod val="130000"/>
                  </a:schemeClr>
                </a:solidFill>
              </a:rPr>
              <a:t>Sources of Free Server-Side Processing - </a:t>
            </a:r>
            <a:r>
              <a:rPr lang="en-US" altLang="en-US" sz="1600" b="1" dirty="0">
                <a:cs typeface="Times New Roman" panose="02020603050405020304" pitchFamily="18" charset="0"/>
              </a:rPr>
              <a:t>Many web host providers offer free scripts for their clients. Contact their support area or FAQ to learn more about their services.  Some web sites that offer FREE remotely hosted scripts (in return for displaying an ad).</a:t>
            </a:r>
          </a:p>
          <a:p>
            <a:pPr marL="517525" lvl="1" indent="0">
              <a:lnSpc>
                <a:spcPct val="80000"/>
              </a:lnSpc>
              <a:buNone/>
            </a:pPr>
            <a:r>
              <a:rPr lang="en-US" altLang="en-US" sz="1600" b="1" dirty="0">
                <a:cs typeface="Times New Roman" panose="02020603050405020304" pitchFamily="18" charset="0"/>
                <a:hlinkClick r:id="rId3"/>
              </a:rPr>
              <a:t>http://formbuddy.com</a:t>
            </a:r>
            <a:endParaRPr lang="en-US" altLang="en-US" sz="1600" b="1" dirty="0">
              <a:cs typeface="Times New Roman" panose="02020603050405020304" pitchFamily="18" charset="0"/>
            </a:endParaRPr>
          </a:p>
          <a:p>
            <a:pPr marL="517525" lvl="1" indent="0">
              <a:lnSpc>
                <a:spcPct val="80000"/>
              </a:lnSpc>
              <a:buNone/>
            </a:pPr>
            <a:r>
              <a:rPr lang="en-US" altLang="en-US" sz="1600" b="1" dirty="0">
                <a:cs typeface="Times New Roman" panose="02020603050405020304" pitchFamily="18" charset="0"/>
                <a:hlinkClick r:id="rId4"/>
              </a:rPr>
              <a:t>http://response-o-matic.com</a:t>
            </a:r>
            <a:endParaRPr lang="en-US" altLang="en-US" sz="1600" b="1" dirty="0">
              <a:cs typeface="Times New Roman" panose="02020603050405020304" pitchFamily="18" charset="0"/>
            </a:endParaRPr>
          </a:p>
          <a:p>
            <a:pPr marL="517525" lvl="1" indent="0">
              <a:lnSpc>
                <a:spcPct val="80000"/>
              </a:lnSpc>
              <a:buNone/>
            </a:pPr>
            <a:r>
              <a:rPr lang="en-US" altLang="en-US" sz="1600" b="1" dirty="0">
                <a:cs typeface="Times New Roman" panose="02020603050405020304" pitchFamily="18" charset="0"/>
                <a:hlinkClick r:id="rId5"/>
              </a:rPr>
              <a:t>http://master.com</a:t>
            </a:r>
            <a:endParaRPr lang="en-US" altLang="en-US" sz="1600" b="1" dirty="0">
              <a:cs typeface="Times New Roman" panose="02020603050405020304" pitchFamily="18" charset="0"/>
            </a:endParaRPr>
          </a:p>
          <a:p>
            <a:pPr marL="517525" lvl="1" indent="0">
              <a:lnSpc>
                <a:spcPct val="80000"/>
              </a:lnSpc>
              <a:buNone/>
            </a:pPr>
            <a:r>
              <a:rPr lang="en-US" altLang="en-US" sz="1600" b="1" dirty="0">
                <a:cs typeface="Times New Roman" panose="02020603050405020304" pitchFamily="18" charset="0"/>
                <a:hlinkClick r:id="rId6"/>
              </a:rPr>
              <a:t>http://www.formmail.com</a:t>
            </a:r>
            <a:endParaRPr lang="en-US" altLang="en-US" sz="1600" b="1" dirty="0">
              <a:cs typeface="Times New Roman" panose="02020603050405020304" pitchFamily="18" charset="0"/>
            </a:endParaRPr>
          </a:p>
          <a:p>
            <a:pPr marL="517525" lvl="1" indent="0">
              <a:lnSpc>
                <a:spcPct val="80000"/>
              </a:lnSpc>
              <a:buNone/>
            </a:pPr>
            <a:r>
              <a:rPr lang="en-US" altLang="en-US" sz="1600" b="1" dirty="0">
                <a:cs typeface="Times New Roman" panose="02020603050405020304" pitchFamily="18" charset="0"/>
                <a:hlinkClick r:id="rId7"/>
              </a:rPr>
              <a:t>http://wufoo.com</a:t>
            </a:r>
            <a:endParaRPr lang="en-US" altLang="en-US" sz="1600" b="1" dirty="0">
              <a:cs typeface="Times New Roman" panose="02020603050405020304" pitchFamily="18" charset="0"/>
            </a:endParaRPr>
          </a:p>
          <a:p>
            <a:pPr marL="517525" lvl="1" indent="0">
              <a:lnSpc>
                <a:spcPct val="80000"/>
              </a:lnSpc>
              <a:buNone/>
            </a:pPr>
            <a:r>
              <a:rPr lang="en-US" altLang="en-US" sz="1600" b="1" dirty="0">
                <a:cs typeface="Times New Roman" panose="02020603050405020304" pitchFamily="18" charset="0"/>
                <a:hlinkClick r:id="rId8"/>
              </a:rPr>
              <a:t>http://formassembly.com</a:t>
            </a:r>
            <a:endParaRPr lang="en-US" altLang="en-US" sz="1600" b="1" dirty="0">
              <a:cs typeface="Times New Roman" panose="02020603050405020304" pitchFamily="18" charset="0"/>
            </a:endParaRPr>
          </a:p>
          <a:p>
            <a:pPr marL="423863" indent="-342900">
              <a:buFont typeface="Arial" panose="020B0604020202020204" pitchFamily="34" charset="0"/>
              <a:buChar char="•"/>
            </a:pPr>
            <a:r>
              <a:rPr lang="en-US" sz="1600" b="1" dirty="0">
                <a:solidFill>
                  <a:schemeClr val="tx2">
                    <a:satMod val="130000"/>
                  </a:schemeClr>
                </a:solidFill>
              </a:rPr>
              <a:t>Server-Side Scripting Technologies</a:t>
            </a:r>
          </a:p>
          <a:p>
            <a:pPr marL="515938" indent="0" fontAlgn="auto">
              <a:spcAft>
                <a:spcPts val="0"/>
              </a:spcAft>
              <a:buNone/>
              <a:defRPr/>
            </a:pPr>
            <a:r>
              <a:rPr lang="en-US" sz="1600" b="1" dirty="0" err="1">
                <a:solidFill>
                  <a:schemeClr val="tx1">
                    <a:lumMod val="75000"/>
                    <a:lumOff val="25000"/>
                  </a:schemeClr>
                </a:solidFill>
              </a:rPr>
              <a:t>JavaServer</a:t>
            </a:r>
            <a:r>
              <a:rPr lang="en-US" sz="1600" b="1" dirty="0">
                <a:solidFill>
                  <a:schemeClr val="tx1">
                    <a:lumMod val="75000"/>
                    <a:lumOff val="25000"/>
                  </a:schemeClr>
                </a:solidFill>
              </a:rPr>
              <a:t> Pages- </a:t>
            </a:r>
            <a:r>
              <a:rPr lang="en-US" sz="1600" b="1" dirty="0">
                <a:solidFill>
                  <a:schemeClr val="tx1">
                    <a:lumMod val="75000"/>
                    <a:lumOff val="25000"/>
                  </a:schemeClr>
                </a:solidFill>
                <a:hlinkClick r:id="rId9"/>
              </a:rPr>
              <a:t>http://www.oracle.com/technetwork/java/javaee/jsp</a:t>
            </a:r>
            <a:r>
              <a:rPr lang="en-US" sz="1600" b="1" dirty="0">
                <a:solidFill>
                  <a:schemeClr val="tx1">
                    <a:lumMod val="75000"/>
                    <a:lumOff val="25000"/>
                  </a:schemeClr>
                </a:solidFill>
              </a:rPr>
              <a:t> </a:t>
            </a:r>
          </a:p>
          <a:p>
            <a:pPr marL="515938" indent="0" fontAlgn="auto">
              <a:spcAft>
                <a:spcPts val="0"/>
              </a:spcAft>
              <a:buNone/>
              <a:defRPr/>
            </a:pPr>
            <a:r>
              <a:rPr lang="en-US" sz="1600" b="1" dirty="0">
                <a:solidFill>
                  <a:schemeClr val="tx1">
                    <a:lumMod val="75000"/>
                    <a:lumOff val="25000"/>
                  </a:schemeClr>
                </a:solidFill>
              </a:rPr>
              <a:t>ColdFusion - </a:t>
            </a:r>
            <a:r>
              <a:rPr lang="en-US" sz="1600" b="1" dirty="0">
                <a:solidFill>
                  <a:schemeClr val="tx1">
                    <a:lumMod val="75000"/>
                    <a:lumOff val="25000"/>
                  </a:schemeClr>
                </a:solidFill>
                <a:hlinkClick r:id="rId10"/>
              </a:rPr>
              <a:t>http://www.adobe.com/products/coldfusion</a:t>
            </a:r>
            <a:r>
              <a:rPr lang="en-US" sz="1600" b="1" dirty="0">
                <a:solidFill>
                  <a:schemeClr val="tx1">
                    <a:lumMod val="75000"/>
                    <a:lumOff val="25000"/>
                  </a:schemeClr>
                </a:solidFill>
              </a:rPr>
              <a:t> </a:t>
            </a:r>
          </a:p>
          <a:p>
            <a:pPr marL="515938" indent="0" fontAlgn="auto">
              <a:spcAft>
                <a:spcPts val="0"/>
              </a:spcAft>
              <a:buNone/>
              <a:defRPr/>
            </a:pPr>
            <a:r>
              <a:rPr lang="en-US" sz="1600" b="1" dirty="0">
                <a:solidFill>
                  <a:schemeClr val="tx1">
                    <a:lumMod val="75000"/>
                    <a:lumOff val="25000"/>
                  </a:schemeClr>
                </a:solidFill>
              </a:rPr>
              <a:t>PHP - </a:t>
            </a:r>
            <a:r>
              <a:rPr lang="en-US" sz="1600" b="1" dirty="0">
                <a:solidFill>
                  <a:schemeClr val="tx1">
                    <a:lumMod val="75000"/>
                    <a:lumOff val="25000"/>
                  </a:schemeClr>
                </a:solidFill>
                <a:hlinkClick r:id="rId11"/>
              </a:rPr>
              <a:t>http://www.php.net</a:t>
            </a:r>
            <a:r>
              <a:rPr lang="en-US" sz="1600" b="1" dirty="0">
                <a:solidFill>
                  <a:schemeClr val="tx1">
                    <a:lumMod val="75000"/>
                    <a:lumOff val="25000"/>
                  </a:schemeClr>
                </a:solidFill>
              </a:rPr>
              <a:t> </a:t>
            </a:r>
          </a:p>
          <a:p>
            <a:pPr marL="515938" indent="0" fontAlgn="auto">
              <a:spcAft>
                <a:spcPts val="0"/>
              </a:spcAft>
              <a:buNone/>
              <a:defRPr/>
            </a:pPr>
            <a:r>
              <a:rPr lang="en-US" sz="1600" b="1" dirty="0">
                <a:solidFill>
                  <a:schemeClr val="tx1">
                    <a:lumMod val="75000"/>
                    <a:lumOff val="25000"/>
                  </a:schemeClr>
                </a:solidFill>
              </a:rPr>
              <a:t>Ruby on Rails - </a:t>
            </a:r>
            <a:r>
              <a:rPr lang="en-US" sz="1600" b="1" dirty="0">
                <a:solidFill>
                  <a:schemeClr val="tx1">
                    <a:lumMod val="75000"/>
                    <a:lumOff val="25000"/>
                  </a:schemeClr>
                </a:solidFill>
                <a:hlinkClick r:id="rId12"/>
              </a:rPr>
              <a:t>http://www.rubyonrails.org</a:t>
            </a:r>
            <a:endParaRPr lang="en-US" sz="1600" b="1" dirty="0">
              <a:solidFill>
                <a:schemeClr val="tx1">
                  <a:lumMod val="75000"/>
                  <a:lumOff val="25000"/>
                </a:schemeClr>
              </a:solidFill>
            </a:endParaRPr>
          </a:p>
          <a:p>
            <a:pPr marL="515938" indent="0" fontAlgn="auto">
              <a:spcAft>
                <a:spcPts val="0"/>
              </a:spcAft>
              <a:buNone/>
              <a:defRPr/>
            </a:pPr>
            <a:r>
              <a:rPr lang="en-US" sz="1600" b="1" dirty="0">
                <a:solidFill>
                  <a:schemeClr val="tx1">
                    <a:lumMod val="75000"/>
                    <a:lumOff val="25000"/>
                  </a:schemeClr>
                </a:solidFill>
              </a:rPr>
              <a:t>Microsoft’s .NET Framework  - </a:t>
            </a:r>
            <a:r>
              <a:rPr lang="en-US" sz="1600" b="1" dirty="0">
                <a:solidFill>
                  <a:schemeClr val="tx1">
                    <a:lumMod val="75000"/>
                    <a:lumOff val="25000"/>
                  </a:schemeClr>
                </a:solidFill>
                <a:hlinkClick r:id="rId13"/>
              </a:rPr>
              <a:t>http://www.microsoft.com/net</a:t>
            </a:r>
            <a:r>
              <a:rPr lang="en-US" sz="1600" b="1" dirty="0">
                <a:solidFill>
                  <a:schemeClr val="tx1">
                    <a:lumMod val="75000"/>
                    <a:lumOff val="25000"/>
                  </a:schemeClr>
                </a:solidFill>
              </a:rPr>
              <a:t> </a:t>
            </a:r>
          </a:p>
          <a:p>
            <a:pPr marL="515938" indent="0" fontAlgn="auto">
              <a:spcAft>
                <a:spcPts val="0"/>
              </a:spcAft>
              <a:buNone/>
              <a:defRPr/>
            </a:pPr>
            <a:r>
              <a:rPr lang="en-US" sz="1600" b="1" dirty="0">
                <a:solidFill>
                  <a:schemeClr val="tx1">
                    <a:lumMod val="75000"/>
                    <a:lumOff val="25000"/>
                  </a:schemeClr>
                </a:solidFill>
              </a:rPr>
              <a:t>Microsoft Active Server Pages - </a:t>
            </a:r>
            <a:r>
              <a:rPr lang="en-US" sz="1600" b="1" dirty="0">
                <a:solidFill>
                  <a:schemeClr val="tx1">
                    <a:lumMod val="75000"/>
                    <a:lumOff val="25000"/>
                  </a:schemeClr>
                </a:solidFill>
                <a:hlinkClick r:id="rId14"/>
              </a:rPr>
              <a:t>http://msdn.microsoft.com/en-us/library/ms972337.aspx</a:t>
            </a: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10352783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Course Schedule</a:t>
            </a:r>
          </a:p>
        </p:txBody>
      </p:sp>
      <p:pic>
        <p:nvPicPr>
          <p:cNvPr id="3" name="Picture 2"/>
          <p:cNvPicPr>
            <a:picLocks noChangeAspect="1"/>
          </p:cNvPicPr>
          <p:nvPr/>
        </p:nvPicPr>
        <p:blipFill>
          <a:blip r:embed="rId2"/>
          <a:stretch>
            <a:fillRect/>
          </a:stretch>
        </p:blipFill>
        <p:spPr>
          <a:xfrm>
            <a:off x="723900" y="660139"/>
            <a:ext cx="8124403" cy="5781675"/>
          </a:xfrm>
          <a:prstGeom prst="rect">
            <a:avLst/>
          </a:prstGeom>
        </p:spPr>
      </p:pic>
      <p:sp>
        <p:nvSpPr>
          <p:cNvPr id="4" name="Right Arrow 3"/>
          <p:cNvSpPr/>
          <p:nvPr/>
        </p:nvSpPr>
        <p:spPr bwMode="auto">
          <a:xfrm>
            <a:off x="152400" y="4800600"/>
            <a:ext cx="685800" cy="609600"/>
          </a:xfrm>
          <a:prstGeom prst="rightArrow">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50194102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387798"/>
          </a:xfrm>
        </p:spPr>
        <p:txBody>
          <a:bodyPr/>
          <a:lstStyle/>
          <a:p>
            <a:pPr fontAlgn="auto">
              <a:spcAft>
                <a:spcPts val="0"/>
              </a:spcAft>
              <a:defRPr/>
            </a:pPr>
            <a:r>
              <a:rPr lang="en-US" dirty="0">
                <a:solidFill>
                  <a:schemeClr val="tx2">
                    <a:satMod val="130000"/>
                  </a:schemeClr>
                </a:solidFill>
              </a:rPr>
              <a:t>Sending information to a Server-side Script</a:t>
            </a:r>
          </a:p>
        </p:txBody>
      </p:sp>
      <p:sp>
        <p:nvSpPr>
          <p:cNvPr id="3" name="Content Placeholder 2"/>
          <p:cNvSpPr>
            <a:spLocks noGrp="1"/>
          </p:cNvSpPr>
          <p:nvPr>
            <p:ph idx="1"/>
          </p:nvPr>
        </p:nvSpPr>
        <p:spPr>
          <a:xfrm>
            <a:off x="762000" y="1066800"/>
            <a:ext cx="7772400" cy="3989388"/>
          </a:xfrm>
        </p:spPr>
        <p:txBody>
          <a:bodyPr rtlCol="0">
            <a:normAutofit/>
          </a:bodyPr>
          <a:lstStyle/>
          <a:p>
            <a:pPr marL="91440" indent="-91440" fontAlgn="auto">
              <a:defRPr/>
            </a:pPr>
            <a:endParaRPr lang="en-US" sz="1800" b="1" dirty="0">
              <a:solidFill>
                <a:schemeClr val="tx1">
                  <a:lumMod val="75000"/>
                  <a:lumOff val="25000"/>
                </a:schemeClr>
              </a:solidFill>
            </a:endParaRPr>
          </a:p>
          <a:p>
            <a:pPr marL="69850" indent="0" fontAlgn="auto">
              <a:buFont typeface="Wingdings 3" panose="05040102010807070707" pitchFamily="18" charset="2"/>
              <a:buNone/>
              <a:defRPr/>
            </a:pPr>
            <a:r>
              <a:rPr lang="en-US" sz="1800" b="1" dirty="0">
                <a:solidFill>
                  <a:schemeClr val="tx1">
                    <a:lumMod val="75000"/>
                    <a:lumOff val="25000"/>
                  </a:schemeClr>
                </a:solidFill>
                <a:cs typeface="Times New Roman" pitchFamily="18" charset="0"/>
              </a:rPr>
              <a:t>&lt;form method="post" action="http://webdevbasics.net/scripts/</a:t>
            </a:r>
            <a:r>
              <a:rPr lang="en-US" sz="1800" b="1" dirty="0" err="1">
                <a:solidFill>
                  <a:schemeClr val="tx1">
                    <a:lumMod val="75000"/>
                    <a:lumOff val="25000"/>
                  </a:schemeClr>
                </a:solidFill>
                <a:cs typeface="Times New Roman" pitchFamily="18" charset="0"/>
              </a:rPr>
              <a:t>demo.php</a:t>
            </a:r>
            <a:r>
              <a:rPr lang="en-US" sz="1800" b="1" dirty="0">
                <a:solidFill>
                  <a:schemeClr val="tx1">
                    <a:lumMod val="75000"/>
                    <a:lumOff val="25000"/>
                  </a:schemeClr>
                </a:solidFill>
                <a:cs typeface="Times New Roman" pitchFamily="18" charset="0"/>
              </a:rPr>
              <a:t> "&gt;</a:t>
            </a:r>
          </a:p>
        </p:txBody>
      </p:sp>
      <p:sp>
        <p:nvSpPr>
          <p:cNvPr id="79876"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81A1AECB-C995-4937-A447-68414DF550A0}"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30</a:t>
            </a:fld>
            <a:endParaRPr lang="en-US" altLang="en-US" sz="1100">
              <a:solidFill>
                <a:srgbClr val="4D4D4D"/>
              </a:solidFill>
              <a:latin typeface="Times New Roman" panose="02020603050405020304" pitchFamily="18" charset="0"/>
            </a:endParaRPr>
          </a:p>
        </p:txBody>
      </p:sp>
      <p:pic>
        <p:nvPicPr>
          <p:cNvPr id="79877" name="Picture 2" descr="Figur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57400"/>
            <a:ext cx="3836988"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3" descr="Figur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2111375"/>
            <a:ext cx="3690937"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572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39366" y="376384"/>
            <a:ext cx="7772400" cy="387798"/>
          </a:xfrm>
        </p:spPr>
        <p:txBody>
          <a:bodyPr/>
          <a:lstStyle/>
          <a:p>
            <a:pPr fontAlgn="auto">
              <a:spcAft>
                <a:spcPts val="0"/>
              </a:spcAft>
              <a:defRPr/>
            </a:pPr>
            <a:r>
              <a:rPr lang="en-US" dirty="0">
                <a:solidFill>
                  <a:schemeClr val="tx2">
                    <a:satMod val="130000"/>
                  </a:schemeClr>
                </a:solidFill>
              </a:rPr>
              <a:t>HTML5:  Other Input Tools</a:t>
            </a:r>
          </a:p>
        </p:txBody>
      </p:sp>
      <p:sp>
        <p:nvSpPr>
          <p:cNvPr id="53251" name="Rectangle 3"/>
          <p:cNvSpPr>
            <a:spLocks noGrp="1" noChangeArrowheads="1"/>
          </p:cNvSpPr>
          <p:nvPr>
            <p:ph idx="1"/>
          </p:nvPr>
        </p:nvSpPr>
        <p:spPr>
          <a:xfrm>
            <a:off x="1033042" y="995362"/>
            <a:ext cx="6586537" cy="5557837"/>
          </a:xfrm>
        </p:spPr>
        <p:txBody>
          <a:bodyPr rtlCol="0">
            <a:noAutofit/>
          </a:bodyPr>
          <a:lstStyle/>
          <a:p>
            <a:pPr marL="0" indent="0" fontAlgn="auto">
              <a:buFont typeface="Calibri" panose="020F0502020204030204" pitchFamily="34" charset="0"/>
              <a:buNone/>
              <a:defRPr/>
            </a:pPr>
            <a:r>
              <a:rPr lang="en-US" altLang="en-US" sz="1500" b="1" dirty="0">
                <a:solidFill>
                  <a:schemeClr val="tx2"/>
                </a:solidFill>
              </a:rPr>
              <a:t>Email Text Box  </a:t>
            </a:r>
            <a:r>
              <a:rPr lang="en-US" altLang="en-US" sz="1500" b="1" dirty="0">
                <a:solidFill>
                  <a:schemeClr val="tx1">
                    <a:lumMod val="75000"/>
                    <a:lumOff val="25000"/>
                  </a:schemeClr>
                </a:solidFill>
              </a:rPr>
              <a:t>- Accepts text information in e-mail address format</a:t>
            </a:r>
            <a:br>
              <a:rPr lang="en-US" altLang="en-US" sz="1500" b="1" dirty="0">
                <a:solidFill>
                  <a:schemeClr val="tx1">
                    <a:lumMod val="75000"/>
                    <a:lumOff val="25000"/>
                  </a:schemeClr>
                </a:solidFill>
              </a:rPr>
            </a:br>
            <a:endParaRPr lang="en-US" altLang="en-US" sz="1500" b="1" dirty="0">
              <a:solidFill>
                <a:schemeClr val="tx1">
                  <a:lumMod val="75000"/>
                  <a:lumOff val="25000"/>
                </a:schemeClr>
              </a:solidFill>
            </a:endParaRPr>
          </a:p>
          <a:p>
            <a:pPr marL="282575" indent="0" fontAlgn="auto">
              <a:buNone/>
              <a:defRPr/>
            </a:pPr>
            <a:r>
              <a:rPr lang="en-US" altLang="en-US" sz="1500" b="1" dirty="0">
                <a:solidFill>
                  <a:schemeClr val="tx1">
                    <a:lumMod val="75000"/>
                    <a:lumOff val="25000"/>
                  </a:schemeClr>
                </a:solidFill>
              </a:rPr>
              <a:t>Common Attributes:</a:t>
            </a:r>
          </a:p>
          <a:p>
            <a:pPr marL="515938" lvl="1" indent="0" fontAlgn="auto">
              <a:buNone/>
              <a:defRPr/>
            </a:pPr>
            <a:r>
              <a:rPr lang="en-US" altLang="en-US" sz="1500" b="1" dirty="0">
                <a:solidFill>
                  <a:schemeClr val="tx1">
                    <a:lumMod val="75000"/>
                    <a:lumOff val="25000"/>
                  </a:schemeClr>
                </a:solidFill>
              </a:rPr>
              <a:t>type=</a:t>
            </a:r>
            <a:r>
              <a:rPr lang="en-US" altLang="en-US" sz="1500" b="1" dirty="0">
                <a:solidFill>
                  <a:schemeClr val="tx1">
                    <a:lumMod val="75000"/>
                    <a:lumOff val="25000"/>
                  </a:schemeClr>
                </a:solidFill>
                <a:cs typeface="Arial" panose="020B0604020202020204" pitchFamily="34" charset="0"/>
              </a:rPr>
              <a:t>"</a:t>
            </a:r>
            <a:r>
              <a:rPr lang="en-US" altLang="en-US" sz="1500" b="1" dirty="0">
                <a:solidFill>
                  <a:schemeClr val="tx1">
                    <a:lumMod val="75000"/>
                    <a:lumOff val="25000"/>
                  </a:schemeClr>
                </a:solidFill>
              </a:rPr>
              <a:t>email</a:t>
            </a:r>
            <a:r>
              <a:rPr lang="en-US" altLang="en-US" sz="1500" b="1" dirty="0">
                <a:solidFill>
                  <a:schemeClr val="tx1">
                    <a:lumMod val="75000"/>
                    <a:lumOff val="25000"/>
                  </a:schemeClr>
                </a:solidFill>
                <a:cs typeface="Arial" panose="020B0604020202020204" pitchFamily="34" charset="0"/>
              </a:rPr>
              <a:t>“</a:t>
            </a:r>
          </a:p>
          <a:p>
            <a:pPr marL="515938" lvl="1" indent="0" fontAlgn="auto">
              <a:buNone/>
              <a:defRPr/>
            </a:pPr>
            <a:r>
              <a:rPr lang="en-US" altLang="en-US" sz="1500" b="1" dirty="0">
                <a:solidFill>
                  <a:schemeClr val="tx1">
                    <a:lumMod val="75000"/>
                    <a:lumOff val="25000"/>
                  </a:schemeClr>
                </a:solidFill>
              </a:rPr>
              <a:t>name</a:t>
            </a:r>
          </a:p>
          <a:p>
            <a:pPr marL="515938" lvl="1" indent="0" fontAlgn="auto">
              <a:buNone/>
              <a:defRPr/>
            </a:pPr>
            <a:r>
              <a:rPr lang="en-US" altLang="en-US" sz="1500" b="1" dirty="0">
                <a:solidFill>
                  <a:schemeClr val="tx1">
                    <a:lumMod val="75000"/>
                    <a:lumOff val="25000"/>
                  </a:schemeClr>
                </a:solidFill>
              </a:rPr>
              <a:t>id</a:t>
            </a:r>
          </a:p>
          <a:p>
            <a:pPr marL="515938" lvl="1" indent="0" fontAlgn="auto">
              <a:buNone/>
              <a:defRPr/>
            </a:pPr>
            <a:r>
              <a:rPr lang="en-US" altLang="en-US" sz="1500" b="1" dirty="0">
                <a:solidFill>
                  <a:schemeClr val="tx1">
                    <a:lumMod val="75000"/>
                    <a:lumOff val="25000"/>
                  </a:schemeClr>
                </a:solidFill>
              </a:rPr>
              <a:t>size</a:t>
            </a:r>
          </a:p>
          <a:p>
            <a:pPr marL="515938" lvl="1" indent="0" fontAlgn="auto">
              <a:buNone/>
              <a:defRPr/>
            </a:pPr>
            <a:r>
              <a:rPr lang="en-US" altLang="en-US" sz="1500" b="1" dirty="0" err="1">
                <a:solidFill>
                  <a:schemeClr val="tx1">
                    <a:lumMod val="75000"/>
                    <a:lumOff val="25000"/>
                  </a:schemeClr>
                </a:solidFill>
              </a:rPr>
              <a:t>maxlength</a:t>
            </a:r>
            <a:endParaRPr lang="en-US" altLang="en-US" sz="1500" b="1" dirty="0">
              <a:solidFill>
                <a:schemeClr val="tx1">
                  <a:lumMod val="75000"/>
                  <a:lumOff val="25000"/>
                </a:schemeClr>
              </a:solidFill>
            </a:endParaRPr>
          </a:p>
          <a:p>
            <a:pPr marL="515938" lvl="1" indent="0" fontAlgn="auto">
              <a:buNone/>
              <a:defRPr/>
            </a:pPr>
            <a:r>
              <a:rPr lang="en-US" altLang="en-US" sz="1500" b="1" dirty="0">
                <a:solidFill>
                  <a:schemeClr val="tx1">
                    <a:lumMod val="75000"/>
                    <a:lumOff val="25000"/>
                  </a:schemeClr>
                </a:solidFill>
              </a:rPr>
              <a:t>value</a:t>
            </a:r>
          </a:p>
          <a:p>
            <a:pPr marL="515938" lvl="1" indent="0" fontAlgn="auto">
              <a:buNone/>
              <a:defRPr/>
            </a:pPr>
            <a:r>
              <a:rPr lang="en-US" altLang="en-US" sz="1500" b="1" dirty="0">
                <a:solidFill>
                  <a:schemeClr val="tx1">
                    <a:lumMod val="75000"/>
                    <a:lumOff val="25000"/>
                  </a:schemeClr>
                </a:solidFill>
              </a:rPr>
              <a:t>placeholder</a:t>
            </a:r>
          </a:p>
          <a:p>
            <a:pPr marL="515938" lvl="1" indent="0" fontAlgn="auto">
              <a:buNone/>
              <a:defRPr/>
            </a:pPr>
            <a:r>
              <a:rPr lang="en-US" altLang="en-US" sz="1500" b="1" dirty="0">
                <a:solidFill>
                  <a:schemeClr val="tx1">
                    <a:lumMod val="75000"/>
                    <a:lumOff val="25000"/>
                  </a:schemeClr>
                </a:solidFill>
              </a:rPr>
              <a:t>required</a:t>
            </a:r>
          </a:p>
          <a:p>
            <a:pPr marL="282575" lvl="1" indent="0" fontAlgn="auto">
              <a:buNone/>
              <a:defRPr/>
            </a:pPr>
            <a:endParaRPr lang="en-US" altLang="en-US" sz="1500" b="1" dirty="0">
              <a:solidFill>
                <a:schemeClr val="tx1">
                  <a:lumMod val="75000"/>
                  <a:lumOff val="25000"/>
                </a:schemeClr>
              </a:solidFill>
            </a:endParaRPr>
          </a:p>
          <a:p>
            <a:pPr marL="82550" indent="0" fontAlgn="auto">
              <a:buFont typeface="Calibri" panose="020F0502020204030204" pitchFamily="34" charset="0"/>
              <a:buNone/>
              <a:defRPr/>
            </a:pPr>
            <a:r>
              <a:rPr lang="en-US" sz="1500" b="1" dirty="0">
                <a:solidFill>
                  <a:schemeClr val="tx2">
                    <a:satMod val="130000"/>
                  </a:schemeClr>
                </a:solidFill>
              </a:rPr>
              <a:t>URL Text Box - </a:t>
            </a:r>
            <a:r>
              <a:rPr lang="en-US" altLang="en-US" sz="1500" b="1" dirty="0">
                <a:solidFill>
                  <a:schemeClr val="tx1">
                    <a:lumMod val="75000"/>
                    <a:lumOff val="25000"/>
                  </a:schemeClr>
                </a:solidFill>
              </a:rPr>
              <a:t>Accepts text information in URL format</a:t>
            </a:r>
            <a:br>
              <a:rPr lang="en-US" altLang="en-US" sz="1500" b="1" dirty="0">
                <a:solidFill>
                  <a:schemeClr val="tx1">
                    <a:lumMod val="75000"/>
                    <a:lumOff val="25000"/>
                  </a:schemeClr>
                </a:solidFill>
              </a:rPr>
            </a:br>
            <a:endParaRPr lang="en-US" altLang="en-US" sz="1500" b="1" dirty="0">
              <a:solidFill>
                <a:schemeClr val="tx1">
                  <a:lumMod val="75000"/>
                  <a:lumOff val="25000"/>
                </a:schemeClr>
              </a:solidFill>
            </a:endParaRPr>
          </a:p>
          <a:p>
            <a:pPr marL="282575" indent="0" fontAlgn="auto">
              <a:buNone/>
              <a:defRPr/>
            </a:pPr>
            <a:r>
              <a:rPr lang="en-US" altLang="en-US" sz="1500" b="1" dirty="0">
                <a:solidFill>
                  <a:schemeClr val="tx1">
                    <a:lumMod val="75000"/>
                    <a:lumOff val="25000"/>
                  </a:schemeClr>
                </a:solidFill>
              </a:rPr>
              <a:t>Common Attributes:</a:t>
            </a:r>
          </a:p>
          <a:p>
            <a:pPr marL="574675" lvl="1" indent="0" fontAlgn="auto">
              <a:buNone/>
              <a:defRPr/>
            </a:pPr>
            <a:r>
              <a:rPr lang="en-US" altLang="en-US" sz="1500" b="1" dirty="0">
                <a:solidFill>
                  <a:schemeClr val="tx1">
                    <a:lumMod val="75000"/>
                    <a:lumOff val="25000"/>
                  </a:schemeClr>
                </a:solidFill>
              </a:rPr>
              <a:t>type=</a:t>
            </a:r>
            <a:r>
              <a:rPr lang="en-US" altLang="en-US" sz="1500" b="1" dirty="0">
                <a:solidFill>
                  <a:schemeClr val="tx1">
                    <a:lumMod val="75000"/>
                    <a:lumOff val="25000"/>
                  </a:schemeClr>
                </a:solidFill>
                <a:cs typeface="Arial" panose="020B0604020202020204" pitchFamily="34" charset="0"/>
              </a:rPr>
              <a:t>"</a:t>
            </a:r>
            <a:r>
              <a:rPr lang="en-US" altLang="en-US" sz="1500" b="1" dirty="0" err="1">
                <a:solidFill>
                  <a:schemeClr val="tx1">
                    <a:lumMod val="75000"/>
                    <a:lumOff val="25000"/>
                  </a:schemeClr>
                </a:solidFill>
              </a:rPr>
              <a:t>url</a:t>
            </a:r>
            <a:r>
              <a:rPr lang="en-US" altLang="en-US" sz="1500" b="1" dirty="0">
                <a:solidFill>
                  <a:schemeClr val="tx1">
                    <a:lumMod val="75000"/>
                    <a:lumOff val="25000"/>
                  </a:schemeClr>
                </a:solidFill>
                <a:cs typeface="Arial" panose="020B0604020202020204" pitchFamily="34" charset="0"/>
              </a:rPr>
              <a:t>"</a:t>
            </a:r>
            <a:endParaRPr lang="en-US" altLang="en-US" sz="1500" b="1" dirty="0">
              <a:solidFill>
                <a:schemeClr val="tx1">
                  <a:lumMod val="75000"/>
                  <a:lumOff val="25000"/>
                </a:schemeClr>
              </a:solidFill>
            </a:endParaRPr>
          </a:p>
          <a:p>
            <a:pPr marL="574675" lvl="1" indent="0" fontAlgn="auto">
              <a:buNone/>
              <a:defRPr/>
            </a:pPr>
            <a:r>
              <a:rPr lang="en-US" altLang="en-US" sz="1500" b="1" dirty="0">
                <a:solidFill>
                  <a:schemeClr val="tx1">
                    <a:lumMod val="75000"/>
                    <a:lumOff val="25000"/>
                  </a:schemeClr>
                </a:solidFill>
              </a:rPr>
              <a:t>name</a:t>
            </a:r>
          </a:p>
          <a:p>
            <a:pPr marL="574675" lvl="1" indent="0" fontAlgn="auto">
              <a:buNone/>
              <a:defRPr/>
            </a:pPr>
            <a:r>
              <a:rPr lang="en-US" altLang="en-US" sz="1500" b="1" dirty="0">
                <a:solidFill>
                  <a:schemeClr val="tx1">
                    <a:lumMod val="75000"/>
                    <a:lumOff val="25000"/>
                  </a:schemeClr>
                </a:solidFill>
              </a:rPr>
              <a:t>id</a:t>
            </a:r>
          </a:p>
          <a:p>
            <a:pPr marL="574675" lvl="1" indent="0" fontAlgn="auto">
              <a:buNone/>
              <a:defRPr/>
            </a:pPr>
            <a:r>
              <a:rPr lang="en-US" altLang="en-US" sz="1500" b="1" dirty="0">
                <a:solidFill>
                  <a:schemeClr val="tx1">
                    <a:lumMod val="75000"/>
                    <a:lumOff val="25000"/>
                  </a:schemeClr>
                </a:solidFill>
              </a:rPr>
              <a:t>size</a:t>
            </a:r>
          </a:p>
          <a:p>
            <a:pPr marL="574675" lvl="1" indent="0" fontAlgn="auto">
              <a:buNone/>
              <a:defRPr/>
            </a:pPr>
            <a:r>
              <a:rPr lang="en-US" altLang="en-US" sz="1500" b="1" dirty="0" err="1">
                <a:solidFill>
                  <a:schemeClr val="tx1">
                    <a:lumMod val="75000"/>
                    <a:lumOff val="25000"/>
                  </a:schemeClr>
                </a:solidFill>
              </a:rPr>
              <a:t>maxlength</a:t>
            </a:r>
            <a:endParaRPr lang="en-US" altLang="en-US" sz="1500" b="1" dirty="0">
              <a:solidFill>
                <a:schemeClr val="tx1">
                  <a:lumMod val="75000"/>
                  <a:lumOff val="25000"/>
                </a:schemeClr>
              </a:solidFill>
            </a:endParaRPr>
          </a:p>
          <a:p>
            <a:pPr marL="574675" lvl="1" indent="0" fontAlgn="auto">
              <a:buNone/>
              <a:defRPr/>
            </a:pPr>
            <a:r>
              <a:rPr lang="en-US" altLang="en-US" sz="1500" b="1" dirty="0">
                <a:solidFill>
                  <a:schemeClr val="tx1">
                    <a:lumMod val="75000"/>
                    <a:lumOff val="25000"/>
                  </a:schemeClr>
                </a:solidFill>
              </a:rPr>
              <a:t>value</a:t>
            </a:r>
          </a:p>
          <a:p>
            <a:pPr marL="574675" lvl="1" indent="0" fontAlgn="auto">
              <a:buNone/>
              <a:defRPr/>
            </a:pPr>
            <a:r>
              <a:rPr lang="en-US" altLang="en-US" sz="1500" b="1" dirty="0">
                <a:solidFill>
                  <a:schemeClr val="tx1">
                    <a:lumMod val="75000"/>
                    <a:lumOff val="25000"/>
                  </a:schemeClr>
                </a:solidFill>
              </a:rPr>
              <a:t>placeholder</a:t>
            </a:r>
          </a:p>
          <a:p>
            <a:pPr marL="574675" lvl="1" indent="0" fontAlgn="auto">
              <a:buNone/>
              <a:defRPr/>
            </a:pPr>
            <a:r>
              <a:rPr lang="en-US" altLang="en-US" sz="1500" b="1" dirty="0">
                <a:solidFill>
                  <a:schemeClr val="tx1">
                    <a:lumMod val="75000"/>
                    <a:lumOff val="25000"/>
                  </a:schemeClr>
                </a:solidFill>
              </a:rPr>
              <a:t>required</a:t>
            </a:r>
          </a:p>
          <a:p>
            <a:pPr marL="0" lvl="1" indent="0" fontAlgn="auto">
              <a:buNone/>
              <a:defRPr/>
            </a:pPr>
            <a:endParaRPr lang="en-US" altLang="en-US" sz="1500" b="1" dirty="0">
              <a:solidFill>
                <a:schemeClr val="tx1">
                  <a:lumMod val="75000"/>
                  <a:lumOff val="25000"/>
                </a:schemeClr>
              </a:solidFill>
            </a:endParaRPr>
          </a:p>
        </p:txBody>
      </p:sp>
      <p:sp>
        <p:nvSpPr>
          <p:cNvPr id="87045" name="Rectangle 5"/>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87046" name="Picture 6" descr="Figure10.2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2620963" cy="191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ure10.23.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374354"/>
            <a:ext cx="2656018" cy="208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62954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39366" y="376384"/>
            <a:ext cx="7772400" cy="387798"/>
          </a:xfrm>
        </p:spPr>
        <p:txBody>
          <a:bodyPr/>
          <a:lstStyle/>
          <a:p>
            <a:pPr fontAlgn="auto">
              <a:spcAft>
                <a:spcPts val="0"/>
              </a:spcAft>
              <a:defRPr/>
            </a:pPr>
            <a:r>
              <a:rPr lang="en-US" dirty="0">
                <a:solidFill>
                  <a:schemeClr val="tx2">
                    <a:satMod val="130000"/>
                  </a:schemeClr>
                </a:solidFill>
              </a:rPr>
              <a:t>HTML5:  Other Input Tools</a:t>
            </a:r>
          </a:p>
        </p:txBody>
      </p:sp>
      <p:sp>
        <p:nvSpPr>
          <p:cNvPr id="53251" name="Rectangle 3"/>
          <p:cNvSpPr>
            <a:spLocks noGrp="1" noChangeArrowheads="1"/>
          </p:cNvSpPr>
          <p:nvPr>
            <p:ph idx="1"/>
          </p:nvPr>
        </p:nvSpPr>
        <p:spPr>
          <a:xfrm>
            <a:off x="1201366" y="914400"/>
            <a:ext cx="7010400" cy="5557837"/>
          </a:xfrm>
        </p:spPr>
        <p:txBody>
          <a:bodyPr rtlCol="0">
            <a:noAutofit/>
          </a:bodyPr>
          <a:lstStyle/>
          <a:p>
            <a:pPr marL="82550" indent="0" fontAlgn="auto">
              <a:buFont typeface="Calibri" panose="020F0502020204030204" pitchFamily="34" charset="0"/>
              <a:buNone/>
              <a:defRPr/>
            </a:pPr>
            <a:r>
              <a:rPr lang="en-US" sz="1600" b="1" dirty="0">
                <a:solidFill>
                  <a:schemeClr val="tx2">
                    <a:satMod val="130000"/>
                  </a:schemeClr>
                </a:solidFill>
              </a:rPr>
              <a:t>Telephone Number Text Box - </a:t>
            </a:r>
            <a:r>
              <a:rPr lang="en-US" altLang="en-US" sz="1500" b="1" dirty="0">
                <a:solidFill>
                  <a:schemeClr val="tx1">
                    <a:lumMod val="75000"/>
                    <a:lumOff val="25000"/>
                  </a:schemeClr>
                </a:solidFill>
              </a:rPr>
              <a:t>Accepts text information in telephone number format</a:t>
            </a:r>
            <a:br>
              <a:rPr lang="en-US" altLang="en-US" sz="2400" b="1" dirty="0">
                <a:solidFill>
                  <a:schemeClr val="tx1">
                    <a:lumMod val="75000"/>
                    <a:lumOff val="25000"/>
                  </a:schemeClr>
                </a:solidFill>
              </a:rPr>
            </a:br>
            <a:endParaRPr lang="en-US" altLang="en-US" sz="1600" b="1" dirty="0">
              <a:solidFill>
                <a:schemeClr val="tx1">
                  <a:lumMod val="75000"/>
                  <a:lumOff val="25000"/>
                </a:schemeClr>
              </a:solidFill>
            </a:endParaRPr>
          </a:p>
          <a:p>
            <a:pPr marL="574675" lvl="1" indent="0">
              <a:buNone/>
              <a:defRPr/>
            </a:pPr>
            <a:r>
              <a:rPr lang="en-US" altLang="en-US" sz="1500" b="1" dirty="0">
                <a:solidFill>
                  <a:schemeClr val="tx1">
                    <a:lumMod val="75000"/>
                    <a:lumOff val="25000"/>
                  </a:schemeClr>
                </a:solidFill>
              </a:rPr>
              <a:t>Common Attributes:</a:t>
            </a:r>
          </a:p>
          <a:p>
            <a:pPr lvl="1" indent="0">
              <a:buNone/>
              <a:defRPr/>
            </a:pPr>
            <a:r>
              <a:rPr lang="en-US" altLang="en-US" sz="1500" b="1" dirty="0">
                <a:solidFill>
                  <a:schemeClr val="tx1">
                    <a:lumMod val="75000"/>
                    <a:lumOff val="25000"/>
                  </a:schemeClr>
                </a:solidFill>
              </a:rPr>
              <a:t>type="</a:t>
            </a:r>
            <a:r>
              <a:rPr lang="en-US" altLang="en-US" sz="1500" b="1" dirty="0" err="1">
                <a:solidFill>
                  <a:schemeClr val="tx1">
                    <a:lumMod val="75000"/>
                    <a:lumOff val="25000"/>
                  </a:schemeClr>
                </a:solidFill>
              </a:rPr>
              <a:t>tel</a:t>
            </a:r>
            <a:r>
              <a:rPr lang="en-US" altLang="en-US" sz="1500" b="1" dirty="0">
                <a:solidFill>
                  <a:schemeClr val="tx1">
                    <a:lumMod val="75000"/>
                    <a:lumOff val="25000"/>
                  </a:schemeClr>
                </a:solidFill>
              </a:rPr>
              <a:t>“</a:t>
            </a:r>
          </a:p>
          <a:p>
            <a:pPr lvl="1" indent="0">
              <a:buNone/>
              <a:defRPr/>
            </a:pPr>
            <a:r>
              <a:rPr lang="en-US" altLang="en-US" sz="1500" b="1" dirty="0">
                <a:solidFill>
                  <a:schemeClr val="tx1">
                    <a:lumMod val="75000"/>
                    <a:lumOff val="25000"/>
                  </a:schemeClr>
                </a:solidFill>
              </a:rPr>
              <a:t>name</a:t>
            </a:r>
          </a:p>
          <a:p>
            <a:pPr lvl="1" indent="0">
              <a:buNone/>
              <a:defRPr/>
            </a:pPr>
            <a:r>
              <a:rPr lang="en-US" altLang="en-US" sz="1500" b="1" dirty="0">
                <a:solidFill>
                  <a:schemeClr val="tx1">
                    <a:lumMod val="75000"/>
                    <a:lumOff val="25000"/>
                  </a:schemeClr>
                </a:solidFill>
              </a:rPr>
              <a:t>id</a:t>
            </a:r>
          </a:p>
          <a:p>
            <a:pPr lvl="1" indent="0">
              <a:buNone/>
              <a:defRPr/>
            </a:pPr>
            <a:r>
              <a:rPr lang="en-US" altLang="en-US" sz="1500" b="1" dirty="0">
                <a:solidFill>
                  <a:schemeClr val="tx1">
                    <a:lumMod val="75000"/>
                    <a:lumOff val="25000"/>
                  </a:schemeClr>
                </a:solidFill>
              </a:rPr>
              <a:t>size</a:t>
            </a:r>
          </a:p>
          <a:p>
            <a:pPr lvl="1" indent="0">
              <a:buNone/>
              <a:defRPr/>
            </a:pPr>
            <a:r>
              <a:rPr lang="en-US" altLang="en-US" sz="1500" b="1" dirty="0" err="1">
                <a:solidFill>
                  <a:schemeClr val="tx1">
                    <a:lumMod val="75000"/>
                    <a:lumOff val="25000"/>
                  </a:schemeClr>
                </a:solidFill>
              </a:rPr>
              <a:t>maxlength</a:t>
            </a:r>
            <a:endParaRPr lang="en-US" altLang="en-US" sz="1500" b="1" dirty="0">
              <a:solidFill>
                <a:schemeClr val="tx1">
                  <a:lumMod val="75000"/>
                  <a:lumOff val="25000"/>
                </a:schemeClr>
              </a:solidFill>
            </a:endParaRPr>
          </a:p>
          <a:p>
            <a:pPr lvl="1" indent="0">
              <a:buNone/>
              <a:defRPr/>
            </a:pPr>
            <a:r>
              <a:rPr lang="en-US" altLang="en-US" sz="1500" b="1" dirty="0">
                <a:solidFill>
                  <a:schemeClr val="tx1">
                    <a:lumMod val="75000"/>
                    <a:lumOff val="25000"/>
                  </a:schemeClr>
                </a:solidFill>
              </a:rPr>
              <a:t>value</a:t>
            </a:r>
          </a:p>
          <a:p>
            <a:pPr lvl="1" indent="0">
              <a:buNone/>
              <a:defRPr/>
            </a:pPr>
            <a:r>
              <a:rPr lang="en-US" altLang="en-US" sz="1500" b="1" dirty="0">
                <a:solidFill>
                  <a:schemeClr val="tx1">
                    <a:lumMod val="75000"/>
                    <a:lumOff val="25000"/>
                  </a:schemeClr>
                </a:solidFill>
              </a:rPr>
              <a:t>placeholder</a:t>
            </a:r>
          </a:p>
          <a:p>
            <a:pPr lvl="1" indent="0">
              <a:buNone/>
              <a:defRPr/>
            </a:pPr>
            <a:r>
              <a:rPr lang="en-US" altLang="en-US" sz="1500" b="1" dirty="0">
                <a:solidFill>
                  <a:schemeClr val="tx1">
                    <a:lumMod val="75000"/>
                    <a:lumOff val="25000"/>
                  </a:schemeClr>
                </a:solidFill>
              </a:rPr>
              <a:t>required</a:t>
            </a:r>
          </a:p>
          <a:p>
            <a:pPr marL="82550" indent="0" fontAlgn="auto">
              <a:buFont typeface="Calibri" panose="020F0502020204030204" pitchFamily="34" charset="0"/>
              <a:buNone/>
              <a:defRPr/>
            </a:pPr>
            <a:r>
              <a:rPr lang="en-US" sz="1500" b="1" dirty="0">
                <a:solidFill>
                  <a:schemeClr val="tx2">
                    <a:satMod val="130000"/>
                  </a:schemeClr>
                </a:solidFill>
              </a:rPr>
              <a:t>Search Text Box - </a:t>
            </a:r>
            <a:r>
              <a:rPr lang="en-US" altLang="en-US" sz="1500" b="1" dirty="0">
                <a:solidFill>
                  <a:schemeClr val="tx1">
                    <a:lumMod val="75000"/>
                    <a:lumOff val="25000"/>
                  </a:schemeClr>
                </a:solidFill>
              </a:rPr>
              <a:t>Accepts search  terms</a:t>
            </a:r>
          </a:p>
          <a:p>
            <a:pPr marL="574675" lvl="1" indent="0" fontAlgn="auto">
              <a:buNone/>
              <a:defRPr/>
            </a:pPr>
            <a:r>
              <a:rPr lang="en-US" altLang="en-US" sz="1500" b="1" dirty="0">
                <a:solidFill>
                  <a:schemeClr val="tx1">
                    <a:lumMod val="75000"/>
                    <a:lumOff val="25000"/>
                  </a:schemeClr>
                </a:solidFill>
              </a:rPr>
              <a:t>Common Attributes:</a:t>
            </a:r>
          </a:p>
          <a:p>
            <a:pPr lvl="1" indent="0" fontAlgn="auto">
              <a:buNone/>
              <a:defRPr/>
            </a:pPr>
            <a:r>
              <a:rPr lang="en-US" altLang="en-US" sz="1500" b="1" dirty="0">
                <a:solidFill>
                  <a:schemeClr val="tx1">
                    <a:lumMod val="75000"/>
                    <a:lumOff val="25000"/>
                  </a:schemeClr>
                </a:solidFill>
              </a:rPr>
              <a:t>type="search"</a:t>
            </a:r>
          </a:p>
          <a:p>
            <a:pPr lvl="1" indent="0" fontAlgn="auto">
              <a:buNone/>
              <a:defRPr/>
            </a:pPr>
            <a:r>
              <a:rPr lang="en-US" altLang="en-US" sz="1500" b="1" dirty="0">
                <a:solidFill>
                  <a:schemeClr val="tx1">
                    <a:lumMod val="75000"/>
                    <a:lumOff val="25000"/>
                  </a:schemeClr>
                </a:solidFill>
              </a:rPr>
              <a:t>name</a:t>
            </a:r>
          </a:p>
          <a:p>
            <a:pPr lvl="1" indent="0" fontAlgn="auto">
              <a:buNone/>
              <a:defRPr/>
            </a:pPr>
            <a:r>
              <a:rPr lang="en-US" altLang="en-US" sz="1500" b="1" dirty="0">
                <a:solidFill>
                  <a:schemeClr val="tx1">
                    <a:lumMod val="75000"/>
                    <a:lumOff val="25000"/>
                  </a:schemeClr>
                </a:solidFill>
              </a:rPr>
              <a:t>id</a:t>
            </a:r>
          </a:p>
          <a:p>
            <a:pPr lvl="1" indent="0" fontAlgn="auto">
              <a:buNone/>
              <a:defRPr/>
            </a:pPr>
            <a:r>
              <a:rPr lang="en-US" altLang="en-US" sz="1500" b="1" dirty="0">
                <a:solidFill>
                  <a:schemeClr val="tx1">
                    <a:lumMod val="75000"/>
                    <a:lumOff val="25000"/>
                  </a:schemeClr>
                </a:solidFill>
              </a:rPr>
              <a:t>size</a:t>
            </a:r>
          </a:p>
          <a:p>
            <a:pPr lvl="1" indent="0" fontAlgn="auto">
              <a:buNone/>
              <a:defRPr/>
            </a:pPr>
            <a:r>
              <a:rPr lang="en-US" altLang="en-US" sz="1500" b="1" dirty="0" err="1">
                <a:solidFill>
                  <a:schemeClr val="tx1">
                    <a:lumMod val="75000"/>
                    <a:lumOff val="25000"/>
                  </a:schemeClr>
                </a:solidFill>
              </a:rPr>
              <a:t>maxlength</a:t>
            </a:r>
            <a:endParaRPr lang="en-US" altLang="en-US" sz="1500" b="1" dirty="0">
              <a:solidFill>
                <a:schemeClr val="tx1">
                  <a:lumMod val="75000"/>
                  <a:lumOff val="25000"/>
                </a:schemeClr>
              </a:solidFill>
            </a:endParaRPr>
          </a:p>
          <a:p>
            <a:pPr lvl="1" indent="0" fontAlgn="auto">
              <a:buNone/>
              <a:defRPr/>
            </a:pPr>
            <a:r>
              <a:rPr lang="en-US" altLang="en-US" sz="1500" b="1" dirty="0">
                <a:solidFill>
                  <a:schemeClr val="tx1">
                    <a:lumMod val="75000"/>
                    <a:lumOff val="25000"/>
                  </a:schemeClr>
                </a:solidFill>
              </a:rPr>
              <a:t>value</a:t>
            </a:r>
          </a:p>
          <a:p>
            <a:pPr lvl="1" indent="0" fontAlgn="auto">
              <a:buNone/>
              <a:defRPr/>
            </a:pPr>
            <a:r>
              <a:rPr lang="en-US" altLang="en-US" sz="1500" b="1" dirty="0">
                <a:solidFill>
                  <a:schemeClr val="tx1">
                    <a:lumMod val="75000"/>
                    <a:lumOff val="25000"/>
                  </a:schemeClr>
                </a:solidFill>
              </a:rPr>
              <a:t>placeholder</a:t>
            </a:r>
          </a:p>
          <a:p>
            <a:pPr lvl="1" indent="0" fontAlgn="auto">
              <a:buNone/>
              <a:defRPr/>
            </a:pPr>
            <a:r>
              <a:rPr lang="en-US" altLang="en-US" sz="1500" b="1" dirty="0">
                <a:solidFill>
                  <a:schemeClr val="tx1">
                    <a:lumMod val="75000"/>
                    <a:lumOff val="25000"/>
                  </a:schemeClr>
                </a:solidFill>
              </a:rPr>
              <a:t>required</a:t>
            </a:r>
          </a:p>
          <a:p>
            <a:pPr marL="574675" lvl="1" indent="0" fontAlgn="auto">
              <a:buNone/>
              <a:defRPr/>
            </a:pPr>
            <a:endParaRPr lang="en-US" altLang="en-US" sz="1500" b="1" dirty="0">
              <a:solidFill>
                <a:schemeClr val="tx1">
                  <a:lumMod val="75000"/>
                  <a:lumOff val="25000"/>
                </a:schemeClr>
              </a:solidFill>
            </a:endParaRPr>
          </a:p>
          <a:p>
            <a:pPr marL="0" lvl="1" indent="0" fontAlgn="auto">
              <a:buNone/>
              <a:defRPr/>
            </a:pPr>
            <a:endParaRPr lang="en-US" altLang="en-US" sz="1500" b="1" dirty="0">
              <a:solidFill>
                <a:schemeClr val="tx1">
                  <a:lumMod val="75000"/>
                  <a:lumOff val="25000"/>
                </a:schemeClr>
              </a:solidFill>
            </a:endParaRPr>
          </a:p>
        </p:txBody>
      </p:sp>
      <p:sp>
        <p:nvSpPr>
          <p:cNvPr id="87045" name="Rectangle 5"/>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9577732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39366" y="376384"/>
            <a:ext cx="7772400" cy="387798"/>
          </a:xfrm>
        </p:spPr>
        <p:txBody>
          <a:bodyPr/>
          <a:lstStyle/>
          <a:p>
            <a:pPr fontAlgn="auto">
              <a:spcAft>
                <a:spcPts val="0"/>
              </a:spcAft>
              <a:defRPr/>
            </a:pPr>
            <a:r>
              <a:rPr lang="en-US" dirty="0">
                <a:solidFill>
                  <a:schemeClr val="tx2">
                    <a:satMod val="130000"/>
                  </a:schemeClr>
                </a:solidFill>
              </a:rPr>
              <a:t>HTML5:  Other Input Tools</a:t>
            </a:r>
          </a:p>
        </p:txBody>
      </p:sp>
      <p:sp>
        <p:nvSpPr>
          <p:cNvPr id="53251" name="Rectangle 3"/>
          <p:cNvSpPr>
            <a:spLocks noGrp="1" noChangeArrowheads="1"/>
          </p:cNvSpPr>
          <p:nvPr>
            <p:ph idx="1"/>
          </p:nvPr>
        </p:nvSpPr>
        <p:spPr>
          <a:xfrm>
            <a:off x="762000" y="926709"/>
            <a:ext cx="6586537" cy="5557837"/>
          </a:xfrm>
        </p:spPr>
        <p:txBody>
          <a:bodyPr rtlCol="0">
            <a:noAutofit/>
          </a:bodyPr>
          <a:lstStyle/>
          <a:p>
            <a:pPr marL="91440" indent="-91440" fontAlgn="auto">
              <a:buFont typeface="Wingdings 2" pitchFamily="18" charset="2"/>
              <a:buNone/>
              <a:defRPr/>
            </a:pPr>
            <a:r>
              <a:rPr lang="en-US" sz="1600" b="1" dirty="0" err="1">
                <a:solidFill>
                  <a:schemeClr val="tx2">
                    <a:satMod val="130000"/>
                  </a:schemeClr>
                </a:solidFill>
              </a:rPr>
              <a:t>Datalist</a:t>
            </a:r>
            <a:r>
              <a:rPr lang="en-US" sz="1600" b="1" dirty="0">
                <a:solidFill>
                  <a:schemeClr val="tx2">
                    <a:satMod val="130000"/>
                  </a:schemeClr>
                </a:solidFill>
              </a:rPr>
              <a:t> Control</a:t>
            </a:r>
          </a:p>
          <a:p>
            <a:pPr marL="398463" indent="-90488" fontAlgn="auto">
              <a:buFont typeface="Wingdings 2" pitchFamily="18" charset="2"/>
              <a:buNone/>
              <a:defRPr/>
            </a:pPr>
            <a:r>
              <a:rPr lang="en-US" sz="1600" b="1" dirty="0">
                <a:cs typeface="Times New Roman" pitchFamily="18" charset="0"/>
              </a:rPr>
              <a:t>&lt;label for="color"&gt;Favorite Color:&lt;/label&gt; </a:t>
            </a:r>
            <a:br>
              <a:rPr lang="en-US" sz="1600" b="1" dirty="0">
                <a:cs typeface="Times New Roman" pitchFamily="18" charset="0"/>
              </a:rPr>
            </a:br>
            <a:r>
              <a:rPr lang="en-US" sz="1600" b="1" dirty="0">
                <a:cs typeface="Times New Roman" pitchFamily="18" charset="0"/>
              </a:rPr>
              <a:t>&lt;input type="text" name="color" id="color" list="colors" &gt;</a:t>
            </a:r>
          </a:p>
          <a:p>
            <a:pPr marL="398463" indent="-90488" fontAlgn="auto">
              <a:buFont typeface="Wingdings 2" pitchFamily="18" charset="2"/>
              <a:buNone/>
              <a:defRPr/>
            </a:pPr>
            <a:r>
              <a:rPr lang="en-US" sz="1600" b="1" dirty="0">
                <a:cs typeface="Times New Roman" pitchFamily="18" charset="0"/>
              </a:rPr>
              <a:t>&lt;</a:t>
            </a:r>
            <a:r>
              <a:rPr lang="en-US" sz="1600" b="1" dirty="0" err="1">
                <a:cs typeface="Times New Roman" pitchFamily="18" charset="0"/>
              </a:rPr>
              <a:t>datalist</a:t>
            </a:r>
            <a:r>
              <a:rPr lang="en-US" sz="1600" b="1" dirty="0">
                <a:cs typeface="Times New Roman" pitchFamily="18" charset="0"/>
              </a:rPr>
              <a:t> id="colors"&gt;</a:t>
            </a:r>
          </a:p>
          <a:p>
            <a:pPr marL="398463" indent="-90488" fontAlgn="auto">
              <a:buFont typeface="Wingdings 2" pitchFamily="18" charset="2"/>
              <a:buNone/>
              <a:defRPr/>
            </a:pPr>
            <a:r>
              <a:rPr lang="en-US" sz="1600" b="1" dirty="0">
                <a:cs typeface="Times New Roman" pitchFamily="18" charset="0"/>
              </a:rPr>
              <a:t>     &lt;option value="red" label="Red"&gt;</a:t>
            </a:r>
          </a:p>
          <a:p>
            <a:pPr marL="398463" indent="-90488" fontAlgn="auto">
              <a:buFont typeface="Wingdings 2" pitchFamily="18" charset="2"/>
              <a:buNone/>
              <a:defRPr/>
            </a:pPr>
            <a:r>
              <a:rPr lang="en-US" sz="1600" b="1" dirty="0">
                <a:cs typeface="Times New Roman" pitchFamily="18" charset="0"/>
              </a:rPr>
              <a:t>     &lt;option value="green" label="Green"&gt;</a:t>
            </a:r>
          </a:p>
          <a:p>
            <a:pPr marL="398463" indent="-90488" fontAlgn="auto">
              <a:buFont typeface="Wingdings 2" pitchFamily="18" charset="2"/>
              <a:buNone/>
              <a:defRPr/>
            </a:pPr>
            <a:r>
              <a:rPr lang="en-US" sz="1600" b="1" dirty="0">
                <a:cs typeface="Times New Roman" pitchFamily="18" charset="0"/>
              </a:rPr>
              <a:t>     &lt;option value="blue" label="Blue"&gt;</a:t>
            </a:r>
          </a:p>
          <a:p>
            <a:pPr marL="398463" indent="-90488" fontAlgn="auto">
              <a:buFont typeface="Wingdings 2" pitchFamily="18" charset="2"/>
              <a:buNone/>
              <a:defRPr/>
            </a:pPr>
            <a:r>
              <a:rPr lang="en-US" sz="1600" b="1" dirty="0">
                <a:cs typeface="Times New Roman" pitchFamily="18" charset="0"/>
              </a:rPr>
              <a:t>     &lt;option value="yellow" label=“Yellow"&gt;</a:t>
            </a:r>
          </a:p>
          <a:p>
            <a:pPr marL="398463" indent="-90488" fontAlgn="auto">
              <a:buFont typeface="Wingdings 2" pitchFamily="18" charset="2"/>
              <a:buNone/>
              <a:defRPr/>
            </a:pPr>
            <a:r>
              <a:rPr lang="en-US" sz="1600" b="1" dirty="0">
                <a:cs typeface="Times New Roman" pitchFamily="18" charset="0"/>
              </a:rPr>
              <a:t>     &lt;option value="pink" label="Pink"&gt;</a:t>
            </a:r>
          </a:p>
          <a:p>
            <a:pPr marL="398463" indent="-90488" fontAlgn="auto">
              <a:buFont typeface="Wingdings 2" pitchFamily="18" charset="2"/>
              <a:buNone/>
              <a:defRPr/>
            </a:pPr>
            <a:r>
              <a:rPr lang="en-US" sz="1600" b="1" dirty="0">
                <a:cs typeface="Times New Roman" pitchFamily="18" charset="0"/>
              </a:rPr>
              <a:t>      &lt;option value="black" label="Black"&gt;</a:t>
            </a:r>
          </a:p>
          <a:p>
            <a:pPr marL="398463" indent="-90488">
              <a:buNone/>
              <a:defRPr/>
            </a:pPr>
            <a:r>
              <a:rPr lang="en-US" sz="1600" b="1" dirty="0">
                <a:cs typeface="Times New Roman" pitchFamily="18" charset="0"/>
              </a:rPr>
              <a:t>&lt;/</a:t>
            </a:r>
            <a:r>
              <a:rPr lang="en-US" sz="1600" b="1" dirty="0" err="1">
                <a:cs typeface="Times New Roman" pitchFamily="18" charset="0"/>
              </a:rPr>
              <a:t>datalist</a:t>
            </a:r>
            <a:r>
              <a:rPr lang="en-US" sz="1600" b="1" dirty="0">
                <a:cs typeface="Times New Roman" pitchFamily="18" charset="0"/>
              </a:rPr>
              <a:t>&gt;</a:t>
            </a:r>
          </a:p>
          <a:p>
            <a:pPr marL="82550" indent="0" fontAlgn="auto">
              <a:buFont typeface="Calibri" panose="020F0502020204030204" pitchFamily="34" charset="0"/>
              <a:buNone/>
              <a:defRPr/>
            </a:pPr>
            <a:endParaRPr lang="en-US" sz="1500" b="1" dirty="0">
              <a:solidFill>
                <a:schemeClr val="tx2">
                  <a:satMod val="130000"/>
                </a:schemeClr>
              </a:solidFill>
            </a:endParaRPr>
          </a:p>
          <a:p>
            <a:pPr marL="82550" indent="0" fontAlgn="auto">
              <a:buFont typeface="Calibri" panose="020F0502020204030204" pitchFamily="34" charset="0"/>
              <a:buNone/>
              <a:defRPr/>
            </a:pPr>
            <a:r>
              <a:rPr lang="en-US" sz="1500" b="1" dirty="0">
                <a:solidFill>
                  <a:schemeClr val="tx2">
                    <a:satMod val="130000"/>
                  </a:schemeClr>
                </a:solidFill>
              </a:rPr>
              <a:t>Slider Control</a:t>
            </a:r>
          </a:p>
          <a:p>
            <a:pPr marL="457200" indent="-90488">
              <a:buNone/>
              <a:defRPr/>
            </a:pPr>
            <a:r>
              <a:rPr lang="en-US" altLang="en-US" sz="1600" b="1" dirty="0">
                <a:cs typeface="Times New Roman" pitchFamily="18" charset="0"/>
              </a:rPr>
              <a:t>&lt;label for="</a:t>
            </a:r>
            <a:r>
              <a:rPr lang="en-US" altLang="en-US" sz="1600" b="1" dirty="0" err="1">
                <a:cs typeface="Times New Roman" pitchFamily="18" charset="0"/>
              </a:rPr>
              <a:t>myChoice</a:t>
            </a:r>
            <a:r>
              <a:rPr lang="en-US" altLang="en-US" sz="1600" b="1" dirty="0">
                <a:cs typeface="Times New Roman" pitchFamily="18" charset="0"/>
              </a:rPr>
              <a:t>"&gt;</a:t>
            </a:r>
          </a:p>
          <a:p>
            <a:pPr marL="457200" indent="-90488">
              <a:buNone/>
              <a:defRPr/>
            </a:pPr>
            <a:r>
              <a:rPr lang="en-US" altLang="en-US" sz="1600" b="1" dirty="0">
                <a:cs typeface="Times New Roman" pitchFamily="18" charset="0"/>
              </a:rPr>
              <a:t>Choose a number between 1 and 100:&lt;/label&gt;&lt;</a:t>
            </a:r>
            <a:r>
              <a:rPr lang="en-US" altLang="en-US" sz="1600" b="1" dirty="0" err="1">
                <a:cs typeface="Times New Roman" pitchFamily="18" charset="0"/>
              </a:rPr>
              <a:t>br</a:t>
            </a:r>
            <a:r>
              <a:rPr lang="en-US" altLang="en-US" sz="1600" b="1" dirty="0">
                <a:cs typeface="Times New Roman" pitchFamily="18" charset="0"/>
              </a:rPr>
              <a:t>&gt;</a:t>
            </a:r>
          </a:p>
          <a:p>
            <a:pPr marL="457200" indent="-90488">
              <a:buNone/>
              <a:defRPr/>
            </a:pPr>
            <a:r>
              <a:rPr lang="en-US" altLang="en-US" sz="1600" b="1" dirty="0">
                <a:cs typeface="Times New Roman" pitchFamily="18" charset="0"/>
              </a:rPr>
              <a:t>Low &lt;input type="range" </a:t>
            </a:r>
            <a:br>
              <a:rPr lang="en-US" altLang="en-US" sz="1600" b="1" dirty="0">
                <a:cs typeface="Times New Roman" pitchFamily="18" charset="0"/>
              </a:rPr>
            </a:br>
            <a:r>
              <a:rPr lang="en-US" altLang="en-US" sz="1600" b="1" dirty="0">
                <a:cs typeface="Times New Roman" pitchFamily="18" charset="0"/>
              </a:rPr>
              <a:t>         name="</a:t>
            </a:r>
            <a:r>
              <a:rPr lang="en-US" altLang="en-US" sz="1600" b="1" dirty="0" err="1">
                <a:cs typeface="Times New Roman" pitchFamily="18" charset="0"/>
              </a:rPr>
              <a:t>myChoice</a:t>
            </a:r>
            <a:r>
              <a:rPr lang="en-US" altLang="en-US" sz="1600" b="1" dirty="0">
                <a:cs typeface="Times New Roman" pitchFamily="18" charset="0"/>
              </a:rPr>
              <a:t>" </a:t>
            </a:r>
            <a:br>
              <a:rPr lang="en-US" altLang="en-US" sz="1600" b="1" dirty="0">
                <a:cs typeface="Times New Roman" pitchFamily="18" charset="0"/>
              </a:rPr>
            </a:br>
            <a:r>
              <a:rPr lang="en-US" altLang="en-US" sz="1600" b="1" dirty="0">
                <a:cs typeface="Times New Roman" pitchFamily="18" charset="0"/>
              </a:rPr>
              <a:t>         id="</a:t>
            </a:r>
            <a:r>
              <a:rPr lang="en-US" altLang="en-US" sz="1600" b="1" dirty="0" err="1">
                <a:cs typeface="Times New Roman" pitchFamily="18" charset="0"/>
              </a:rPr>
              <a:t>myChoice</a:t>
            </a:r>
            <a:r>
              <a:rPr lang="en-US" altLang="en-US" sz="1600" b="1" dirty="0">
                <a:cs typeface="Times New Roman" pitchFamily="18" charset="0"/>
              </a:rPr>
              <a:t>" </a:t>
            </a:r>
            <a:br>
              <a:rPr lang="en-US" altLang="en-US" sz="1600" b="1" dirty="0">
                <a:cs typeface="Times New Roman" pitchFamily="18" charset="0"/>
              </a:rPr>
            </a:br>
            <a:r>
              <a:rPr lang="en-US" altLang="en-US" sz="1600" b="1" dirty="0">
                <a:cs typeface="Times New Roman" pitchFamily="18" charset="0"/>
              </a:rPr>
              <a:t>         min="1" </a:t>
            </a:r>
            <a:br>
              <a:rPr lang="en-US" altLang="en-US" sz="1600" b="1" dirty="0">
                <a:cs typeface="Times New Roman" pitchFamily="18" charset="0"/>
              </a:rPr>
            </a:br>
            <a:r>
              <a:rPr lang="en-US" altLang="en-US" sz="1600" b="1" dirty="0">
                <a:cs typeface="Times New Roman" pitchFamily="18" charset="0"/>
              </a:rPr>
              <a:t>         max="100"&gt; High</a:t>
            </a:r>
          </a:p>
          <a:p>
            <a:pPr marL="574675" lvl="1" indent="0" fontAlgn="auto">
              <a:buNone/>
              <a:defRPr/>
            </a:pPr>
            <a:endParaRPr lang="en-US" altLang="en-US" sz="1500" b="1" dirty="0">
              <a:solidFill>
                <a:schemeClr val="tx1">
                  <a:lumMod val="75000"/>
                  <a:lumOff val="25000"/>
                </a:schemeClr>
              </a:solidFill>
            </a:endParaRPr>
          </a:p>
          <a:p>
            <a:pPr marL="0" lvl="1" indent="0" fontAlgn="auto">
              <a:buNone/>
              <a:defRPr/>
            </a:pPr>
            <a:endParaRPr lang="en-US" altLang="en-US" sz="1500" b="1" dirty="0">
              <a:solidFill>
                <a:schemeClr val="tx1">
                  <a:lumMod val="75000"/>
                  <a:lumOff val="25000"/>
                </a:schemeClr>
              </a:solidFill>
            </a:endParaRPr>
          </a:p>
        </p:txBody>
      </p:sp>
      <p:sp>
        <p:nvSpPr>
          <p:cNvPr id="87045" name="Rectangle 5"/>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2145" y="1676400"/>
            <a:ext cx="2917825" cy="22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2238" y="4130900"/>
            <a:ext cx="2917825" cy="22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15478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39366" y="376384"/>
            <a:ext cx="7772400" cy="387798"/>
          </a:xfrm>
        </p:spPr>
        <p:txBody>
          <a:bodyPr/>
          <a:lstStyle/>
          <a:p>
            <a:pPr fontAlgn="auto">
              <a:spcAft>
                <a:spcPts val="0"/>
              </a:spcAft>
              <a:defRPr/>
            </a:pPr>
            <a:r>
              <a:rPr lang="en-US" dirty="0">
                <a:solidFill>
                  <a:schemeClr val="tx2">
                    <a:satMod val="130000"/>
                  </a:schemeClr>
                </a:solidFill>
              </a:rPr>
              <a:t>HTML5:  Other Input Tools</a:t>
            </a:r>
          </a:p>
        </p:txBody>
      </p:sp>
      <p:sp>
        <p:nvSpPr>
          <p:cNvPr id="53251" name="Rectangle 3"/>
          <p:cNvSpPr>
            <a:spLocks noGrp="1" noChangeArrowheads="1"/>
          </p:cNvSpPr>
          <p:nvPr>
            <p:ph idx="1"/>
          </p:nvPr>
        </p:nvSpPr>
        <p:spPr>
          <a:xfrm>
            <a:off x="431260" y="997728"/>
            <a:ext cx="7315200" cy="4407291"/>
          </a:xfrm>
        </p:spPr>
        <p:txBody>
          <a:bodyPr rtlCol="0">
            <a:noAutofit/>
          </a:bodyPr>
          <a:lstStyle/>
          <a:p>
            <a:pPr marL="91440" indent="-91440" fontAlgn="auto">
              <a:buFont typeface="Wingdings 2" pitchFamily="18" charset="2"/>
              <a:buNone/>
              <a:defRPr/>
            </a:pPr>
            <a:r>
              <a:rPr lang="en-US" sz="1800" b="1" dirty="0">
                <a:solidFill>
                  <a:schemeClr val="tx2">
                    <a:satMod val="130000"/>
                  </a:schemeClr>
                </a:solidFill>
              </a:rPr>
              <a:t>Spinner Control</a:t>
            </a:r>
          </a:p>
          <a:p>
            <a:pPr marL="457200" indent="-90488">
              <a:buNone/>
              <a:defRPr/>
            </a:pPr>
            <a:r>
              <a:rPr lang="en-US" altLang="en-US" sz="1800" b="1" dirty="0">
                <a:cs typeface="Times New Roman" pitchFamily="18" charset="0"/>
              </a:rPr>
              <a:t>&lt;label for="</a:t>
            </a:r>
            <a:r>
              <a:rPr lang="en-US" altLang="en-US" sz="1800" b="1" dirty="0" err="1">
                <a:cs typeface="Times New Roman" pitchFamily="18" charset="0"/>
              </a:rPr>
              <a:t>myChoice</a:t>
            </a:r>
            <a:r>
              <a:rPr lang="en-US" altLang="en-US" sz="1800" b="1" dirty="0">
                <a:cs typeface="Times New Roman" pitchFamily="18" charset="0"/>
              </a:rPr>
              <a:t>"&gt;</a:t>
            </a:r>
          </a:p>
          <a:p>
            <a:pPr marL="457200" indent="-90488">
              <a:buNone/>
              <a:defRPr/>
            </a:pPr>
            <a:r>
              <a:rPr lang="en-US" altLang="en-US" sz="1800" b="1" dirty="0">
                <a:cs typeface="Times New Roman" pitchFamily="18" charset="0"/>
              </a:rPr>
              <a:t>Choose a number between 1 and 10:&lt;/label&gt;</a:t>
            </a:r>
            <a:br>
              <a:rPr lang="en-US" altLang="en-US" sz="1800" b="1" dirty="0">
                <a:cs typeface="Times New Roman" pitchFamily="18" charset="0"/>
              </a:rPr>
            </a:br>
            <a:r>
              <a:rPr lang="en-US" altLang="en-US" sz="1800" b="1" dirty="0">
                <a:cs typeface="Times New Roman" pitchFamily="18" charset="0"/>
              </a:rPr>
              <a:t>&lt;input type="number"  </a:t>
            </a:r>
            <a:br>
              <a:rPr lang="en-US" altLang="en-US" sz="1800" b="1" dirty="0">
                <a:cs typeface="Times New Roman" pitchFamily="18" charset="0"/>
              </a:rPr>
            </a:br>
            <a:r>
              <a:rPr lang="en-US" altLang="en-US" sz="1800" b="1" dirty="0">
                <a:cs typeface="Times New Roman" pitchFamily="18" charset="0"/>
              </a:rPr>
              <a:t>           name="</a:t>
            </a:r>
            <a:r>
              <a:rPr lang="en-US" altLang="en-US" sz="1800" b="1" dirty="0" err="1">
                <a:cs typeface="Times New Roman" pitchFamily="18" charset="0"/>
              </a:rPr>
              <a:t>myChoice</a:t>
            </a:r>
            <a:r>
              <a:rPr lang="en-US" altLang="en-US" sz="1800" b="1" dirty="0">
                <a:cs typeface="Times New Roman" pitchFamily="18" charset="0"/>
              </a:rPr>
              <a:t>" </a:t>
            </a:r>
            <a:br>
              <a:rPr lang="en-US" altLang="en-US" sz="1800" b="1" dirty="0">
                <a:cs typeface="Times New Roman" pitchFamily="18" charset="0"/>
              </a:rPr>
            </a:br>
            <a:r>
              <a:rPr lang="en-US" altLang="en-US" sz="1800" b="1" dirty="0">
                <a:cs typeface="Times New Roman" pitchFamily="18" charset="0"/>
              </a:rPr>
              <a:t>           id="</a:t>
            </a:r>
            <a:r>
              <a:rPr lang="en-US" altLang="en-US" sz="1800" b="1" dirty="0" err="1">
                <a:cs typeface="Times New Roman" pitchFamily="18" charset="0"/>
              </a:rPr>
              <a:t>myChoice</a:t>
            </a:r>
            <a:r>
              <a:rPr lang="en-US" altLang="en-US" sz="1800" b="1" dirty="0">
                <a:cs typeface="Times New Roman" pitchFamily="18" charset="0"/>
              </a:rPr>
              <a:t>“</a:t>
            </a:r>
            <a:br>
              <a:rPr lang="en-US" altLang="en-US" sz="1800" b="1" dirty="0">
                <a:cs typeface="Times New Roman" pitchFamily="18" charset="0"/>
              </a:rPr>
            </a:br>
            <a:r>
              <a:rPr lang="en-US" altLang="en-US" sz="1800" b="1" dirty="0">
                <a:cs typeface="Times New Roman" pitchFamily="18" charset="0"/>
              </a:rPr>
              <a:t>           min="1" max="10"&gt; </a:t>
            </a:r>
          </a:p>
          <a:p>
            <a:pPr marL="82550" indent="0" fontAlgn="auto">
              <a:buFont typeface="Calibri" panose="020F0502020204030204" pitchFamily="34" charset="0"/>
              <a:buNone/>
              <a:defRPr/>
            </a:pPr>
            <a:endParaRPr lang="en-US" sz="1800" b="1" dirty="0">
              <a:solidFill>
                <a:schemeClr val="tx2">
                  <a:satMod val="130000"/>
                </a:schemeClr>
              </a:solidFill>
            </a:endParaRPr>
          </a:p>
          <a:p>
            <a:pPr marL="82550" indent="0" fontAlgn="auto">
              <a:buFont typeface="Calibri" panose="020F0502020204030204" pitchFamily="34" charset="0"/>
              <a:buNone/>
              <a:defRPr/>
            </a:pPr>
            <a:r>
              <a:rPr lang="en-US" sz="1800" b="1" dirty="0">
                <a:solidFill>
                  <a:schemeClr val="tx2">
                    <a:satMod val="130000"/>
                  </a:schemeClr>
                </a:solidFill>
              </a:rPr>
              <a:t>Calendar Control</a:t>
            </a:r>
          </a:p>
          <a:p>
            <a:pPr marL="457200" indent="-90488">
              <a:buNone/>
              <a:defRPr/>
            </a:pPr>
            <a:r>
              <a:rPr lang="en-US" altLang="en-US" sz="1800" b="1" dirty="0">
                <a:cs typeface="Times New Roman" pitchFamily="18" charset="0"/>
              </a:rPr>
              <a:t>&lt;label for="</a:t>
            </a:r>
            <a:r>
              <a:rPr lang="en-US" altLang="en-US" sz="1800" b="1" dirty="0" err="1">
                <a:cs typeface="Times New Roman" pitchFamily="18" charset="0"/>
              </a:rPr>
              <a:t>myDate</a:t>
            </a:r>
            <a:r>
              <a:rPr lang="en-US" altLang="en-US" sz="1800" b="1" dirty="0">
                <a:cs typeface="Times New Roman" pitchFamily="18" charset="0"/>
              </a:rPr>
              <a:t>"&gt;Choose a Date&lt;/label&gt;</a:t>
            </a:r>
            <a:br>
              <a:rPr lang="en-US" altLang="en-US" sz="1800" b="1" dirty="0">
                <a:cs typeface="Times New Roman" pitchFamily="18" charset="0"/>
              </a:rPr>
            </a:br>
            <a:r>
              <a:rPr lang="en-US" altLang="en-US" sz="1800" b="1" dirty="0">
                <a:cs typeface="Times New Roman" pitchFamily="18" charset="0"/>
              </a:rPr>
              <a:t>&lt;input type="date" name="</a:t>
            </a:r>
            <a:r>
              <a:rPr lang="en-US" altLang="en-US" sz="1800" b="1" dirty="0" err="1">
                <a:cs typeface="Times New Roman" pitchFamily="18" charset="0"/>
              </a:rPr>
              <a:t>myDate</a:t>
            </a:r>
            <a:r>
              <a:rPr lang="en-US" altLang="en-US" sz="1800" b="1" dirty="0">
                <a:cs typeface="Times New Roman" pitchFamily="18" charset="0"/>
              </a:rPr>
              <a:t>" id="</a:t>
            </a:r>
            <a:r>
              <a:rPr lang="en-US" altLang="en-US" sz="1800" b="1" dirty="0" err="1">
                <a:cs typeface="Times New Roman" pitchFamily="18" charset="0"/>
              </a:rPr>
              <a:t>myDate</a:t>
            </a:r>
            <a:r>
              <a:rPr lang="en-US" altLang="en-US" sz="1800" b="1" dirty="0">
                <a:cs typeface="Times New Roman" pitchFamily="18" charset="0"/>
              </a:rPr>
              <a:t>"&gt;</a:t>
            </a:r>
          </a:p>
          <a:p>
            <a:pPr marL="457200" indent="-90488">
              <a:buNone/>
              <a:defRPr/>
            </a:pPr>
            <a:endParaRPr lang="en-US" altLang="en-US" sz="1800" b="1" dirty="0">
              <a:cs typeface="Times New Roman" pitchFamily="18" charset="0"/>
            </a:endParaRPr>
          </a:p>
          <a:p>
            <a:pPr marL="117475" indent="-90488">
              <a:buNone/>
              <a:defRPr/>
            </a:pPr>
            <a:r>
              <a:rPr lang="en-US" sz="1800" b="1" dirty="0">
                <a:solidFill>
                  <a:schemeClr val="tx2">
                    <a:satMod val="130000"/>
                  </a:schemeClr>
                </a:solidFill>
              </a:rPr>
              <a:t>Color Well Control</a:t>
            </a:r>
          </a:p>
          <a:p>
            <a:pPr marL="339725" indent="-90488">
              <a:buNone/>
              <a:defRPr/>
            </a:pPr>
            <a:r>
              <a:rPr lang="en-US" altLang="en-US" sz="1800" b="1" dirty="0">
                <a:cs typeface="Times New Roman" pitchFamily="18" charset="0"/>
              </a:rPr>
              <a:t> &lt;label for="</a:t>
            </a:r>
            <a:r>
              <a:rPr lang="en-US" altLang="en-US" sz="1800" b="1" dirty="0" err="1">
                <a:cs typeface="Times New Roman" pitchFamily="18" charset="0"/>
              </a:rPr>
              <a:t>myColor</a:t>
            </a:r>
            <a:r>
              <a:rPr lang="en-US" altLang="en-US" sz="1800" b="1" dirty="0">
                <a:cs typeface="Times New Roman" pitchFamily="18" charset="0"/>
              </a:rPr>
              <a:t>"&gt;Choose a color:&lt;/label&gt;</a:t>
            </a:r>
            <a:br>
              <a:rPr lang="en-US" altLang="en-US" sz="1800" b="1" dirty="0">
                <a:cs typeface="Times New Roman" pitchFamily="18" charset="0"/>
              </a:rPr>
            </a:br>
            <a:r>
              <a:rPr lang="en-US" altLang="en-US" sz="1800" b="1" dirty="0">
                <a:cs typeface="Times New Roman" pitchFamily="18" charset="0"/>
              </a:rPr>
              <a:t>&lt;input type="color" name="</a:t>
            </a:r>
            <a:r>
              <a:rPr lang="en-US" altLang="en-US" sz="1800" b="1" dirty="0" err="1">
                <a:cs typeface="Times New Roman" pitchFamily="18" charset="0"/>
              </a:rPr>
              <a:t>myColor</a:t>
            </a:r>
            <a:r>
              <a:rPr lang="en-US" altLang="en-US" sz="1800" b="1" dirty="0">
                <a:cs typeface="Times New Roman" pitchFamily="18" charset="0"/>
              </a:rPr>
              <a:t>" id="</a:t>
            </a:r>
            <a:r>
              <a:rPr lang="en-US" altLang="en-US" sz="1800" b="1" dirty="0" err="1">
                <a:cs typeface="Times New Roman" pitchFamily="18" charset="0"/>
              </a:rPr>
              <a:t>myColor</a:t>
            </a:r>
            <a:r>
              <a:rPr lang="en-US" altLang="en-US" sz="1800" b="1" dirty="0">
                <a:cs typeface="Times New Roman" pitchFamily="18" charset="0"/>
              </a:rPr>
              <a:t>"&gt; </a:t>
            </a:r>
          </a:p>
          <a:p>
            <a:pPr marL="117475" indent="-90488">
              <a:buNone/>
              <a:defRPr/>
            </a:pPr>
            <a:endParaRPr lang="en-US" altLang="en-US" sz="1800" b="1" dirty="0">
              <a:cs typeface="Times New Roman" pitchFamily="18" charset="0"/>
            </a:endParaRPr>
          </a:p>
          <a:p>
            <a:pPr marL="0" lvl="1" indent="0" fontAlgn="auto">
              <a:buNone/>
              <a:defRPr/>
            </a:pPr>
            <a:endParaRPr lang="en-US" altLang="en-US" sz="1800" b="1" dirty="0">
              <a:solidFill>
                <a:schemeClr val="tx1">
                  <a:lumMod val="75000"/>
                  <a:lumOff val="25000"/>
                </a:schemeClr>
              </a:solidFill>
            </a:endParaRPr>
          </a:p>
        </p:txBody>
      </p:sp>
      <p:sp>
        <p:nvSpPr>
          <p:cNvPr id="87045" name="Rectangle 5"/>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7118" y="879490"/>
            <a:ext cx="227734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7118" y="2671198"/>
            <a:ext cx="2277341" cy="187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8467" y="4746697"/>
            <a:ext cx="2287341" cy="178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68026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57174" y="762000"/>
            <a:ext cx="8629650" cy="2438400"/>
          </a:xfrm>
          <a:prstGeom prst="rect">
            <a:avLst/>
          </a:prstGeom>
        </p:spPr>
      </p:pic>
      <p:sp>
        <p:nvSpPr>
          <p:cNvPr id="33795" name="Rectangle 2"/>
          <p:cNvSpPr>
            <a:spLocks noGrp="1" noChangeArrowheads="1"/>
          </p:cNvSpPr>
          <p:nvPr>
            <p:ph type="title"/>
          </p:nvPr>
        </p:nvSpPr>
        <p:spPr>
          <a:xfrm>
            <a:off x="636588" y="277813"/>
            <a:ext cx="7772400" cy="387798"/>
          </a:xfrm>
        </p:spPr>
        <p:txBody>
          <a:bodyPr/>
          <a:lstStyle/>
          <a:p>
            <a:pPr fontAlgn="auto">
              <a:spcAft>
                <a:spcPts val="0"/>
              </a:spcAft>
              <a:defRPr/>
            </a:pPr>
            <a:r>
              <a:rPr lang="en-US" dirty="0">
                <a:solidFill>
                  <a:schemeClr val="tx2">
                    <a:satMod val="130000"/>
                  </a:schemeClr>
                </a:solidFill>
              </a:rPr>
              <a:t>MP4</a:t>
            </a:r>
          </a:p>
        </p:txBody>
      </p:sp>
      <p:sp>
        <p:nvSpPr>
          <p:cNvPr id="5427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E5F806C5-8AA4-4371-B6B3-9D49D664CC8C}"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35</a:t>
            </a:fld>
            <a:endParaRPr lang="en-US" altLang="en-US" sz="1100">
              <a:solidFill>
                <a:srgbClr val="4D4D4D"/>
              </a:solidFill>
              <a:latin typeface="Times New Roman" panose="02020603050405020304" pitchFamily="18" charset="0"/>
            </a:endParaRPr>
          </a:p>
        </p:txBody>
      </p:sp>
      <p:sp>
        <p:nvSpPr>
          <p:cNvPr id="54277" name="Rectangle 4"/>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54278" name="Rectangle 5"/>
          <p:cNvSpPr>
            <a:spLocks noChangeArrowheads="1"/>
          </p:cNvSpPr>
          <p:nvPr/>
        </p:nvSpPr>
        <p:spPr bwMode="auto">
          <a:xfrm>
            <a:off x="3671888" y="2533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4" name="Arrow: Right 3"/>
          <p:cNvSpPr/>
          <p:nvPr/>
        </p:nvSpPr>
        <p:spPr bwMode="auto">
          <a:xfrm>
            <a:off x="190500" y="658684"/>
            <a:ext cx="1295400" cy="1143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extBox 1"/>
          <p:cNvSpPr txBox="1"/>
          <p:nvPr/>
        </p:nvSpPr>
        <p:spPr>
          <a:xfrm>
            <a:off x="838200" y="5200649"/>
            <a:ext cx="7789312" cy="369332"/>
          </a:xfrm>
          <a:prstGeom prst="rect">
            <a:avLst/>
          </a:prstGeom>
          <a:noFill/>
        </p:spPr>
        <p:txBody>
          <a:bodyPr wrap="none" rtlCol="0">
            <a:spAutoFit/>
          </a:bodyPr>
          <a:lstStyle/>
          <a:p>
            <a:r>
              <a:rPr lang="en-US" dirty="0"/>
              <a:t>Hands-On Practice 9.5 &amp; 9.6 demonstrated as part of Chapter 9 tasks.</a:t>
            </a:r>
          </a:p>
        </p:txBody>
      </p:sp>
    </p:spTree>
    <p:extLst>
      <p:ext uri="{BB962C8B-B14F-4D97-AF65-F5344CB8AC3E}">
        <p14:creationId xmlns:p14="http://schemas.microsoft.com/office/powerpoint/2010/main" val="298929985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Mini-Project 4 Site Setup</a:t>
            </a:r>
          </a:p>
        </p:txBody>
      </p:sp>
      <p:pic>
        <p:nvPicPr>
          <p:cNvPr id="3" name="Picture 2"/>
          <p:cNvPicPr>
            <a:picLocks noChangeAspect="1"/>
          </p:cNvPicPr>
          <p:nvPr/>
        </p:nvPicPr>
        <p:blipFill>
          <a:blip r:embed="rId2"/>
          <a:stretch>
            <a:fillRect/>
          </a:stretch>
        </p:blipFill>
        <p:spPr>
          <a:xfrm>
            <a:off x="609601" y="627714"/>
            <a:ext cx="2286000" cy="4072411"/>
          </a:xfrm>
          <a:prstGeom prst="rect">
            <a:avLst/>
          </a:prstGeom>
        </p:spPr>
      </p:pic>
      <p:pic>
        <p:nvPicPr>
          <p:cNvPr id="5" name="Picture 4"/>
          <p:cNvPicPr>
            <a:picLocks noChangeAspect="1"/>
          </p:cNvPicPr>
          <p:nvPr/>
        </p:nvPicPr>
        <p:blipFill>
          <a:blip r:embed="rId3"/>
          <a:stretch>
            <a:fillRect/>
          </a:stretch>
        </p:blipFill>
        <p:spPr>
          <a:xfrm>
            <a:off x="3161490" y="2065641"/>
            <a:ext cx="2609850" cy="2753073"/>
          </a:xfrm>
          <a:prstGeom prst="rect">
            <a:avLst/>
          </a:prstGeom>
        </p:spPr>
      </p:pic>
      <p:sp>
        <p:nvSpPr>
          <p:cNvPr id="8" name="Arrow: Left 7"/>
          <p:cNvSpPr/>
          <p:nvPr/>
        </p:nvSpPr>
        <p:spPr bwMode="auto">
          <a:xfrm>
            <a:off x="1637489" y="2108677"/>
            <a:ext cx="1524000" cy="26670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Arrow: Left 8"/>
          <p:cNvSpPr/>
          <p:nvPr/>
        </p:nvSpPr>
        <p:spPr bwMode="auto">
          <a:xfrm>
            <a:off x="4724401" y="2108677"/>
            <a:ext cx="1371599" cy="26670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11" name="Picture 10"/>
          <p:cNvPicPr>
            <a:picLocks noChangeAspect="1"/>
          </p:cNvPicPr>
          <p:nvPr/>
        </p:nvPicPr>
        <p:blipFill>
          <a:blip r:embed="rId4"/>
          <a:stretch>
            <a:fillRect/>
          </a:stretch>
        </p:blipFill>
        <p:spPr>
          <a:xfrm>
            <a:off x="6096000" y="1542114"/>
            <a:ext cx="2591328" cy="3662410"/>
          </a:xfrm>
          <a:prstGeom prst="rect">
            <a:avLst/>
          </a:prstGeom>
        </p:spPr>
      </p:pic>
      <p:sp>
        <p:nvSpPr>
          <p:cNvPr id="12" name="TextBox 11"/>
          <p:cNvSpPr txBox="1"/>
          <p:nvPr/>
        </p:nvSpPr>
        <p:spPr>
          <a:xfrm>
            <a:off x="481219" y="5811756"/>
            <a:ext cx="8250977" cy="369332"/>
          </a:xfrm>
          <a:prstGeom prst="rect">
            <a:avLst/>
          </a:prstGeom>
          <a:noFill/>
        </p:spPr>
        <p:txBody>
          <a:bodyPr wrap="none" rtlCol="0">
            <a:spAutoFit/>
          </a:bodyPr>
          <a:lstStyle/>
          <a:p>
            <a:r>
              <a:rPr lang="en-US" dirty="0"/>
              <a:t>Create a blank notepad document named “log.txt” and save in data folder</a:t>
            </a:r>
          </a:p>
        </p:txBody>
      </p:sp>
    </p:spTree>
    <p:extLst>
      <p:ext uri="{BB962C8B-B14F-4D97-AF65-F5344CB8AC3E}">
        <p14:creationId xmlns:p14="http://schemas.microsoft.com/office/powerpoint/2010/main" val="294697484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44" y="152400"/>
            <a:ext cx="8382000" cy="387798"/>
          </a:xfrm>
        </p:spPr>
        <p:txBody>
          <a:bodyPr>
            <a:normAutofit/>
          </a:bodyPr>
          <a:lstStyle/>
          <a:p>
            <a:r>
              <a:rPr lang="en-US" dirty="0"/>
              <a:t>Mini-Project 4 Instructor Example</a:t>
            </a:r>
          </a:p>
        </p:txBody>
      </p:sp>
      <p:pic>
        <p:nvPicPr>
          <p:cNvPr id="3" name="Picture 2"/>
          <p:cNvPicPr>
            <a:picLocks noChangeAspect="1"/>
          </p:cNvPicPr>
          <p:nvPr/>
        </p:nvPicPr>
        <p:blipFill>
          <a:blip r:embed="rId2"/>
          <a:stretch>
            <a:fillRect/>
          </a:stretch>
        </p:blipFill>
        <p:spPr>
          <a:xfrm>
            <a:off x="533400" y="762000"/>
            <a:ext cx="7772400" cy="2634101"/>
          </a:xfrm>
          <a:prstGeom prst="rect">
            <a:avLst/>
          </a:prstGeom>
        </p:spPr>
      </p:pic>
      <p:sp>
        <p:nvSpPr>
          <p:cNvPr id="6" name="Arrow: Down 5"/>
          <p:cNvSpPr/>
          <p:nvPr/>
        </p:nvSpPr>
        <p:spPr bwMode="auto">
          <a:xfrm>
            <a:off x="4577644" y="1696168"/>
            <a:ext cx="832556" cy="1817319"/>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dirty="0">
                <a:solidFill>
                  <a:srgbClr val="FFFFFF"/>
                </a:solidFill>
                <a:effectLst>
                  <a:outerShdw blurRad="38100" dist="38100" dir="2700000" algn="tl">
                    <a:srgbClr val="000000">
                      <a:alpha val="43137"/>
                    </a:srgbClr>
                  </a:outerShdw>
                </a:effectLst>
                <a:latin typeface="Segoe" pitchFamily="34" charset="0"/>
              </a:rPr>
              <a:t>New  Jobs Page</a:t>
            </a:r>
          </a:p>
        </p:txBody>
      </p:sp>
      <p:pic>
        <p:nvPicPr>
          <p:cNvPr id="5" name="Picture 4"/>
          <p:cNvPicPr>
            <a:picLocks noChangeAspect="1"/>
          </p:cNvPicPr>
          <p:nvPr/>
        </p:nvPicPr>
        <p:blipFill>
          <a:blip r:embed="rId3"/>
          <a:stretch>
            <a:fillRect/>
          </a:stretch>
        </p:blipFill>
        <p:spPr>
          <a:xfrm>
            <a:off x="1219200" y="3553858"/>
            <a:ext cx="6934200" cy="2522420"/>
          </a:xfrm>
          <a:prstGeom prst="rect">
            <a:avLst/>
          </a:prstGeom>
        </p:spPr>
      </p:pic>
    </p:spTree>
    <p:extLst>
      <p:ext uri="{BB962C8B-B14F-4D97-AF65-F5344CB8AC3E}">
        <p14:creationId xmlns:p14="http://schemas.microsoft.com/office/powerpoint/2010/main" val="188374666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8" y="133239"/>
            <a:ext cx="7902222" cy="387798"/>
          </a:xfrm>
        </p:spPr>
        <p:txBody>
          <a:bodyPr>
            <a:normAutofit/>
          </a:bodyPr>
          <a:lstStyle/>
          <a:p>
            <a:r>
              <a:rPr lang="en-US" dirty="0" err="1"/>
              <a:t>JavaJam</a:t>
            </a:r>
            <a:r>
              <a:rPr lang="en-US" dirty="0"/>
              <a:t> Case Study MP4 Chapter 9</a:t>
            </a:r>
          </a:p>
        </p:txBody>
      </p:sp>
      <p:sp>
        <p:nvSpPr>
          <p:cNvPr id="4" name="Rectangle 3"/>
          <p:cNvSpPr/>
          <p:nvPr/>
        </p:nvSpPr>
        <p:spPr>
          <a:xfrm>
            <a:off x="225778" y="533400"/>
            <a:ext cx="4572000" cy="5232202"/>
          </a:xfrm>
          <a:prstGeom prst="rect">
            <a:avLst/>
          </a:prstGeom>
        </p:spPr>
        <p:txBody>
          <a:bodyPr>
            <a:spAutoFit/>
          </a:bodyPr>
          <a:lstStyle/>
          <a:p>
            <a:r>
              <a:rPr lang="en-US" sz="1150" dirty="0">
                <a:latin typeface="+mn-lt"/>
              </a:rPr>
              <a:t>You have four tasks in this case study: </a:t>
            </a:r>
          </a:p>
          <a:p>
            <a:r>
              <a:rPr lang="en-US" sz="1150" dirty="0">
                <a:latin typeface="+mn-lt"/>
              </a:rPr>
              <a:t>1. Create a new folder for this </a:t>
            </a:r>
            <a:r>
              <a:rPr lang="en-US" sz="1150" dirty="0" err="1">
                <a:latin typeface="+mn-lt"/>
              </a:rPr>
              <a:t>JavaJam</a:t>
            </a:r>
            <a:r>
              <a:rPr lang="en-US" sz="1150" dirty="0">
                <a:latin typeface="+mn-lt"/>
              </a:rPr>
              <a:t> case study. </a:t>
            </a:r>
          </a:p>
          <a:p>
            <a:r>
              <a:rPr lang="en-US" sz="1150" dirty="0">
                <a:latin typeface="+mn-lt"/>
              </a:rPr>
              <a:t>2. Modify the style sheet (javajam.css) to configure style rules for the new form. </a:t>
            </a:r>
          </a:p>
          <a:p>
            <a:r>
              <a:rPr lang="en-US" sz="1150" dirty="0">
                <a:latin typeface="+mn-lt"/>
              </a:rPr>
              <a:t>3. Create the new Jobs page shown in Figure 9.35. </a:t>
            </a:r>
          </a:p>
          <a:p>
            <a:r>
              <a:rPr lang="en-US" sz="1150" dirty="0">
                <a:latin typeface="+mn-lt"/>
              </a:rPr>
              <a:t>4. Configure HTML5 form controls. </a:t>
            </a:r>
          </a:p>
          <a:p>
            <a:endParaRPr lang="en-US" sz="1150" dirty="0">
              <a:latin typeface="+mn-lt"/>
            </a:endParaRPr>
          </a:p>
          <a:p>
            <a:r>
              <a:rPr lang="en-US" sz="1150" dirty="0">
                <a:solidFill>
                  <a:schemeClr val="tx2"/>
                </a:solidFill>
                <a:latin typeface="+mn-lt"/>
              </a:rPr>
              <a:t>Preparation(in-class):</a:t>
            </a:r>
          </a:p>
          <a:p>
            <a:r>
              <a:rPr lang="en-US" sz="1150" dirty="0">
                <a:latin typeface="+mn-lt"/>
              </a:rPr>
              <a:t>Create a folder called javajam9. Copy all of the files from your Chapter 8 javajam8 folder into the javajam9 folder.</a:t>
            </a:r>
          </a:p>
          <a:p>
            <a:endParaRPr lang="en-US" sz="1150" dirty="0">
              <a:latin typeface="+mn-lt"/>
            </a:endParaRPr>
          </a:p>
          <a:p>
            <a:r>
              <a:rPr lang="en-US" sz="1150" dirty="0">
                <a:solidFill>
                  <a:schemeClr val="tx2"/>
                </a:solidFill>
                <a:latin typeface="+mn-lt"/>
              </a:rPr>
              <a:t>Task 2 Configure the CSS. </a:t>
            </a:r>
            <a:r>
              <a:rPr lang="en-US" sz="1150" dirty="0">
                <a:latin typeface="+mn-lt"/>
              </a:rPr>
              <a:t>Modify the external style sheet (javajam.css). Open javajam.css in a text editor. Review Figure 9.35 and the wireframe in Figure 9.36. Notice how the text labels for the form controls are on the left side of the content area but contain right-aligned text. Notice the empty vertical space between each form control. Configure CSS as indicated below: </a:t>
            </a:r>
          </a:p>
          <a:p>
            <a:pPr marL="228600" indent="-228600">
              <a:buAutoNum type="arabicPeriod"/>
            </a:pPr>
            <a:r>
              <a:rPr lang="en-US" sz="1150" dirty="0">
                <a:latin typeface="+mn-lt"/>
              </a:rPr>
              <a:t>Create a form element selector with a style declaration that sets 2em of padding. </a:t>
            </a:r>
          </a:p>
          <a:p>
            <a:pPr marL="228600" indent="-228600">
              <a:buAutoNum type="arabicPeriod"/>
            </a:pPr>
            <a:r>
              <a:rPr lang="en-US" sz="1150" dirty="0">
                <a:latin typeface="+mn-lt"/>
              </a:rPr>
              <a:t>Configure a label element selector to float to the left with block display. Set the text alignment to right, assign a width of 8em, and set 1em of right padding </a:t>
            </a:r>
          </a:p>
          <a:p>
            <a:pPr marL="228600" indent="-228600">
              <a:buAutoNum type="arabicPeriod"/>
            </a:pPr>
            <a:r>
              <a:rPr lang="en-US" sz="1150" dirty="0">
                <a:latin typeface="+mn-lt"/>
              </a:rPr>
              <a:t>Configure the input element and </a:t>
            </a:r>
            <a:r>
              <a:rPr lang="en-US" sz="1150" dirty="0" err="1">
                <a:latin typeface="+mn-lt"/>
              </a:rPr>
              <a:t>textarea</a:t>
            </a:r>
            <a:r>
              <a:rPr lang="en-US" sz="1150" dirty="0">
                <a:latin typeface="+mn-lt"/>
              </a:rPr>
              <a:t> element selectors with block display and 1em of bottom margin. </a:t>
            </a:r>
          </a:p>
          <a:p>
            <a:pPr marL="228600" indent="-228600">
              <a:buAutoNum type="arabicPeriod"/>
            </a:pPr>
            <a:r>
              <a:rPr lang="en-US" sz="1150" dirty="0">
                <a:latin typeface="+mn-lt"/>
              </a:rPr>
              <a:t>Configure a selector for an id named </a:t>
            </a:r>
            <a:r>
              <a:rPr lang="en-US" sz="1150" dirty="0" err="1">
                <a:latin typeface="+mn-lt"/>
              </a:rPr>
              <a:t>mySubmit</a:t>
            </a:r>
            <a:r>
              <a:rPr lang="en-US" sz="1150" dirty="0">
                <a:latin typeface="+mn-lt"/>
              </a:rPr>
              <a:t> that sets the left margin to 9.5em. </a:t>
            </a:r>
          </a:p>
          <a:p>
            <a:endParaRPr lang="en-US" sz="1150" dirty="0">
              <a:latin typeface="+mn-lt"/>
            </a:endParaRPr>
          </a:p>
          <a:p>
            <a:r>
              <a:rPr lang="en-US" sz="1150" dirty="0">
                <a:latin typeface="+mn-lt"/>
              </a:rPr>
              <a:t>Save the javajam.css file. </a:t>
            </a:r>
          </a:p>
          <a:p>
            <a:endParaRPr lang="en-US" sz="1200" dirty="0">
              <a:effectLst/>
            </a:endParaRPr>
          </a:p>
        </p:txBody>
      </p:sp>
      <p:sp>
        <p:nvSpPr>
          <p:cNvPr id="5" name="Rectangle 4"/>
          <p:cNvSpPr/>
          <p:nvPr/>
        </p:nvSpPr>
        <p:spPr>
          <a:xfrm>
            <a:off x="5105399" y="3131403"/>
            <a:ext cx="3740285" cy="769441"/>
          </a:xfrm>
          <a:prstGeom prst="rect">
            <a:avLst/>
          </a:prstGeom>
          <a:ln>
            <a:solidFill>
              <a:schemeClr val="accent1"/>
            </a:solidFill>
          </a:ln>
        </p:spPr>
        <p:txBody>
          <a:bodyPr wrap="square">
            <a:spAutoFit/>
          </a:bodyPr>
          <a:lstStyle/>
          <a:p>
            <a:r>
              <a:rPr lang="en-US" sz="1100" dirty="0">
                <a:solidFill>
                  <a:schemeClr val="tx2"/>
                </a:solidFill>
                <a:latin typeface="+mn-lt"/>
              </a:rPr>
              <a:t>form { padding: 2em; }</a:t>
            </a:r>
          </a:p>
          <a:p>
            <a:r>
              <a:rPr lang="en-US" sz="1100" dirty="0">
                <a:solidFill>
                  <a:schemeClr val="tx2"/>
                </a:solidFill>
                <a:latin typeface="+mn-lt"/>
              </a:rPr>
              <a:t>input, </a:t>
            </a:r>
            <a:r>
              <a:rPr lang="en-US" sz="1100" dirty="0" err="1">
                <a:solidFill>
                  <a:schemeClr val="tx2"/>
                </a:solidFill>
                <a:latin typeface="+mn-lt"/>
              </a:rPr>
              <a:t>textarea</a:t>
            </a:r>
            <a:r>
              <a:rPr lang="en-US" sz="1100" dirty="0">
                <a:solidFill>
                  <a:schemeClr val="tx2"/>
                </a:solidFill>
                <a:latin typeface="+mn-lt"/>
              </a:rPr>
              <a:t> { display: block; margin-bottom: 1em; }</a:t>
            </a:r>
          </a:p>
          <a:p>
            <a:r>
              <a:rPr lang="en-US" sz="1100" dirty="0">
                <a:solidFill>
                  <a:schemeClr val="tx2"/>
                </a:solidFill>
                <a:latin typeface="+mn-lt"/>
              </a:rPr>
              <a:t>#</a:t>
            </a:r>
            <a:r>
              <a:rPr lang="en-US" sz="1100" dirty="0" err="1">
                <a:solidFill>
                  <a:schemeClr val="tx2"/>
                </a:solidFill>
                <a:latin typeface="+mn-lt"/>
              </a:rPr>
              <a:t>mySubmit</a:t>
            </a:r>
            <a:r>
              <a:rPr lang="en-US" sz="1100" dirty="0">
                <a:solidFill>
                  <a:schemeClr val="tx2"/>
                </a:solidFill>
                <a:latin typeface="+mn-lt"/>
              </a:rPr>
              <a:t> { margin-left: 9.5em; }</a:t>
            </a:r>
          </a:p>
          <a:p>
            <a:pPr marL="0" marR="0">
              <a:spcBef>
                <a:spcPts val="0"/>
              </a:spcBef>
              <a:spcAft>
                <a:spcPts val="0"/>
              </a:spcAft>
            </a:pPr>
            <a:endParaRPr lang="en-US" sz="1100" dirty="0">
              <a:solidFill>
                <a:schemeClr val="tx2"/>
              </a:solidFill>
              <a:latin typeface="+mn-lt"/>
            </a:endParaRPr>
          </a:p>
        </p:txBody>
      </p:sp>
      <p:sp>
        <p:nvSpPr>
          <p:cNvPr id="6" name="Rectangle 5"/>
          <p:cNvSpPr/>
          <p:nvPr/>
        </p:nvSpPr>
        <p:spPr>
          <a:xfrm>
            <a:off x="5105400" y="4061547"/>
            <a:ext cx="3733800" cy="938719"/>
          </a:xfrm>
          <a:prstGeom prst="rect">
            <a:avLst/>
          </a:prstGeom>
          <a:ln>
            <a:solidFill>
              <a:schemeClr val="accent1"/>
            </a:solidFill>
          </a:ln>
        </p:spPr>
        <p:txBody>
          <a:bodyPr wrap="square">
            <a:spAutoFit/>
          </a:bodyPr>
          <a:lstStyle/>
          <a:p>
            <a:r>
              <a:rPr lang="en-US" sz="1100" dirty="0">
                <a:solidFill>
                  <a:schemeClr val="tx2"/>
                </a:solidFill>
                <a:latin typeface="+mn-lt"/>
              </a:rPr>
              <a:t>label { float: left;</a:t>
            </a:r>
          </a:p>
          <a:p>
            <a:r>
              <a:rPr lang="en-US" sz="1100" dirty="0">
                <a:solidFill>
                  <a:schemeClr val="tx2"/>
                </a:solidFill>
                <a:latin typeface="+mn-lt"/>
              </a:rPr>
              <a:t>      display: block;</a:t>
            </a:r>
          </a:p>
          <a:p>
            <a:r>
              <a:rPr lang="en-US" sz="1100" dirty="0">
                <a:solidFill>
                  <a:schemeClr val="tx2"/>
                </a:solidFill>
                <a:latin typeface="+mn-lt"/>
              </a:rPr>
              <a:t>	  text-align: right;</a:t>
            </a:r>
          </a:p>
          <a:p>
            <a:r>
              <a:rPr lang="en-US" sz="1100" dirty="0">
                <a:solidFill>
                  <a:schemeClr val="tx2"/>
                </a:solidFill>
                <a:latin typeface="+mn-lt"/>
              </a:rPr>
              <a:t>	   width: 8em;</a:t>
            </a:r>
          </a:p>
          <a:p>
            <a:r>
              <a:rPr lang="en-US" sz="1100" dirty="0">
                <a:solidFill>
                  <a:schemeClr val="tx2"/>
                </a:solidFill>
                <a:latin typeface="+mn-lt"/>
              </a:rPr>
              <a:t>	   padding-right: 1em; }</a:t>
            </a:r>
          </a:p>
        </p:txBody>
      </p:sp>
      <p:sp>
        <p:nvSpPr>
          <p:cNvPr id="7" name="Rectangle 6"/>
          <p:cNvSpPr/>
          <p:nvPr/>
        </p:nvSpPr>
        <p:spPr>
          <a:xfrm>
            <a:off x="5105400" y="5334000"/>
            <a:ext cx="3733800" cy="261610"/>
          </a:xfrm>
          <a:prstGeom prst="rect">
            <a:avLst/>
          </a:prstGeom>
          <a:ln>
            <a:solidFill>
              <a:schemeClr val="accent1"/>
            </a:solidFill>
          </a:ln>
        </p:spPr>
        <p:txBody>
          <a:bodyPr wrap="square">
            <a:spAutoFit/>
          </a:bodyPr>
          <a:lstStyle/>
          <a:p>
            <a:r>
              <a:rPr lang="en-US" sz="1100" dirty="0">
                <a:solidFill>
                  <a:schemeClr val="tx2"/>
                </a:solidFill>
                <a:latin typeface="+mn-lt"/>
              </a:rPr>
              <a:t>input, </a:t>
            </a:r>
            <a:r>
              <a:rPr lang="en-US" sz="1100" dirty="0" err="1">
                <a:solidFill>
                  <a:schemeClr val="tx2"/>
                </a:solidFill>
                <a:latin typeface="+mn-lt"/>
              </a:rPr>
              <a:t>textarea</a:t>
            </a:r>
            <a:r>
              <a:rPr lang="en-US" sz="1100" dirty="0">
                <a:solidFill>
                  <a:schemeClr val="tx2"/>
                </a:solidFill>
                <a:latin typeface="+mn-lt"/>
              </a:rPr>
              <a:t> { display: block; margin-bottom: 1em; }</a:t>
            </a:r>
          </a:p>
        </p:txBody>
      </p:sp>
      <p:pic>
        <p:nvPicPr>
          <p:cNvPr id="3" name="Picture 2"/>
          <p:cNvPicPr>
            <a:picLocks noChangeAspect="1"/>
          </p:cNvPicPr>
          <p:nvPr/>
        </p:nvPicPr>
        <p:blipFill>
          <a:blip r:embed="rId2"/>
          <a:stretch>
            <a:fillRect/>
          </a:stretch>
        </p:blipFill>
        <p:spPr>
          <a:xfrm>
            <a:off x="5715000" y="575942"/>
            <a:ext cx="2362200" cy="1975173"/>
          </a:xfrm>
          <a:prstGeom prst="rect">
            <a:avLst/>
          </a:prstGeom>
        </p:spPr>
      </p:pic>
      <p:sp>
        <p:nvSpPr>
          <p:cNvPr id="10" name="TextBox 9"/>
          <p:cNvSpPr txBox="1"/>
          <p:nvPr/>
        </p:nvSpPr>
        <p:spPr>
          <a:xfrm>
            <a:off x="5105400" y="2673928"/>
            <a:ext cx="3429144" cy="369332"/>
          </a:xfrm>
          <a:prstGeom prst="rect">
            <a:avLst/>
          </a:prstGeom>
          <a:noFill/>
        </p:spPr>
        <p:txBody>
          <a:bodyPr wrap="none" rtlCol="0">
            <a:spAutoFit/>
          </a:bodyPr>
          <a:lstStyle/>
          <a:p>
            <a:r>
              <a:rPr lang="en-US" dirty="0"/>
              <a:t>Place after CSS table element</a:t>
            </a:r>
          </a:p>
        </p:txBody>
      </p:sp>
      <p:sp>
        <p:nvSpPr>
          <p:cNvPr id="12" name="Rectangle 11"/>
          <p:cNvSpPr/>
          <p:nvPr/>
        </p:nvSpPr>
        <p:spPr>
          <a:xfrm>
            <a:off x="5111885" y="5873343"/>
            <a:ext cx="3733800" cy="261610"/>
          </a:xfrm>
          <a:prstGeom prst="rect">
            <a:avLst/>
          </a:prstGeom>
          <a:ln>
            <a:solidFill>
              <a:schemeClr val="accent1"/>
            </a:solidFill>
          </a:ln>
        </p:spPr>
        <p:txBody>
          <a:bodyPr wrap="square">
            <a:spAutoFit/>
          </a:bodyPr>
          <a:lstStyle/>
          <a:p>
            <a:r>
              <a:rPr lang="en-US" sz="1100" dirty="0">
                <a:solidFill>
                  <a:schemeClr val="tx2"/>
                </a:solidFill>
                <a:latin typeface="+mn-lt"/>
              </a:rPr>
              <a:t>#</a:t>
            </a:r>
            <a:r>
              <a:rPr lang="en-US" sz="1100" dirty="0" err="1">
                <a:solidFill>
                  <a:schemeClr val="tx2"/>
                </a:solidFill>
                <a:latin typeface="+mn-lt"/>
              </a:rPr>
              <a:t>mySubmit</a:t>
            </a:r>
            <a:r>
              <a:rPr lang="en-US" sz="1100" dirty="0">
                <a:solidFill>
                  <a:schemeClr val="tx2"/>
                </a:solidFill>
                <a:latin typeface="+mn-lt"/>
              </a:rPr>
              <a:t> { margin-left: 9.5em; }</a:t>
            </a:r>
          </a:p>
        </p:txBody>
      </p:sp>
      <p:cxnSp>
        <p:nvCxnSpPr>
          <p:cNvPr id="14" name="Straight Arrow Connector 13"/>
          <p:cNvCxnSpPr>
            <a:endCxn id="5" idx="1"/>
          </p:cNvCxnSpPr>
          <p:nvPr/>
        </p:nvCxnSpPr>
        <p:spPr>
          <a:xfrm flipV="1">
            <a:off x="4495800" y="3516124"/>
            <a:ext cx="609599" cy="21767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4502286" y="4097825"/>
            <a:ext cx="609599" cy="27588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endCxn id="7" idx="1"/>
          </p:cNvCxnSpPr>
          <p:nvPr/>
        </p:nvCxnSpPr>
        <p:spPr>
          <a:xfrm>
            <a:off x="4502286" y="4679527"/>
            <a:ext cx="603114" cy="78527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endCxn id="12" idx="1"/>
          </p:cNvCxnSpPr>
          <p:nvPr/>
        </p:nvCxnSpPr>
        <p:spPr>
          <a:xfrm>
            <a:off x="4341990" y="5072166"/>
            <a:ext cx="769895" cy="93198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75865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8" y="133239"/>
            <a:ext cx="7902222" cy="387798"/>
          </a:xfrm>
        </p:spPr>
        <p:txBody>
          <a:bodyPr>
            <a:normAutofit/>
          </a:bodyPr>
          <a:lstStyle/>
          <a:p>
            <a:r>
              <a:rPr lang="en-US" dirty="0" err="1"/>
              <a:t>JavaJam</a:t>
            </a:r>
            <a:r>
              <a:rPr lang="en-US" dirty="0"/>
              <a:t> Case Study MP4 Chapter 9</a:t>
            </a:r>
          </a:p>
        </p:txBody>
      </p:sp>
      <p:sp>
        <p:nvSpPr>
          <p:cNvPr id="4" name="Rectangle 3"/>
          <p:cNvSpPr/>
          <p:nvPr/>
        </p:nvSpPr>
        <p:spPr>
          <a:xfrm>
            <a:off x="171735" y="685800"/>
            <a:ext cx="5086065" cy="5932393"/>
          </a:xfrm>
          <a:prstGeom prst="rect">
            <a:avLst/>
          </a:prstGeom>
        </p:spPr>
        <p:txBody>
          <a:bodyPr wrap="square">
            <a:spAutoFit/>
          </a:bodyPr>
          <a:lstStyle/>
          <a:p>
            <a:r>
              <a:rPr lang="en-US" sz="1150" dirty="0">
                <a:solidFill>
                  <a:schemeClr val="tx2"/>
                </a:solidFill>
                <a:latin typeface="+mn-lt"/>
              </a:rPr>
              <a:t>Task 3: Create the Jobs Page. </a:t>
            </a:r>
            <a:r>
              <a:rPr lang="en-US" sz="1150" dirty="0">
                <a:latin typeface="+mn-lt"/>
              </a:rPr>
              <a:t>Use the Menu page as the starting point for the Jobs page. Launch a text editor and open menu.html. Save the file as jobs.html. Modify your jobs.html file to look similar to the Jobs page (shown in Figure 9.35) as follows: Figure 9.36 Wireframe for the form 2. </a:t>
            </a:r>
          </a:p>
          <a:p>
            <a:r>
              <a:rPr lang="en-US" sz="1150" dirty="0">
                <a:latin typeface="+mn-lt"/>
              </a:rPr>
              <a:t>The Jobs page will contain an h2, a paragraph, and a form in the main element. </a:t>
            </a:r>
          </a:p>
          <a:p>
            <a:r>
              <a:rPr lang="en-US" sz="1150" dirty="0">
                <a:latin typeface="+mn-lt"/>
              </a:rPr>
              <a:t>1. </a:t>
            </a:r>
            <a:r>
              <a:rPr lang="en-US" sz="1150" dirty="0">
                <a:solidFill>
                  <a:schemeClr val="tx2"/>
                </a:solidFill>
                <a:latin typeface="+mn-lt"/>
              </a:rPr>
              <a:t>Change the page title to an appropriate phrase. Delete the div within the main element.</a:t>
            </a:r>
            <a:r>
              <a:rPr lang="en-US" sz="1150" dirty="0">
                <a:latin typeface="+mn-lt"/>
              </a:rPr>
              <a:t> </a:t>
            </a:r>
            <a:r>
              <a:rPr lang="en-US" sz="1150" dirty="0">
                <a:solidFill>
                  <a:schemeClr val="tx2"/>
                </a:solidFill>
                <a:latin typeface="+mn-lt"/>
              </a:rPr>
              <a:t>Delete the table in the main element. </a:t>
            </a:r>
          </a:p>
          <a:p>
            <a:r>
              <a:rPr lang="en-US" sz="1150" dirty="0">
                <a:latin typeface="+mn-lt"/>
              </a:rPr>
              <a:t>3. Edit the text within the h2 element to say </a:t>
            </a:r>
            <a:r>
              <a:rPr lang="en-US" sz="1150" dirty="0">
                <a:solidFill>
                  <a:schemeClr val="tx2"/>
                </a:solidFill>
                <a:latin typeface="+mn-lt"/>
              </a:rPr>
              <a:t>"Jobs at </a:t>
            </a:r>
            <a:r>
              <a:rPr lang="en-US" sz="1150" dirty="0" err="1">
                <a:solidFill>
                  <a:schemeClr val="tx2"/>
                </a:solidFill>
                <a:latin typeface="+mn-lt"/>
              </a:rPr>
              <a:t>JavaJam</a:t>
            </a:r>
            <a:r>
              <a:rPr lang="en-US" sz="1150" dirty="0">
                <a:solidFill>
                  <a:schemeClr val="tx2"/>
                </a:solidFill>
                <a:latin typeface="+mn-lt"/>
              </a:rPr>
              <a:t>". </a:t>
            </a:r>
          </a:p>
          <a:p>
            <a:r>
              <a:rPr lang="en-US" sz="1150" dirty="0">
                <a:latin typeface="+mn-lt"/>
              </a:rPr>
              <a:t>Replace the text in the paragraph with the following: </a:t>
            </a:r>
            <a:r>
              <a:rPr lang="en-US" sz="1150" dirty="0">
                <a:solidFill>
                  <a:schemeClr val="tx2"/>
                </a:solidFill>
                <a:latin typeface="+mn-lt"/>
              </a:rPr>
              <a:t>“Want to work at </a:t>
            </a:r>
            <a:r>
              <a:rPr lang="en-US" sz="1150" dirty="0" err="1">
                <a:solidFill>
                  <a:schemeClr val="tx2"/>
                </a:solidFill>
                <a:latin typeface="+mn-lt"/>
              </a:rPr>
              <a:t>JavaJam</a:t>
            </a:r>
            <a:r>
              <a:rPr lang="en-US" sz="1150" dirty="0">
                <a:solidFill>
                  <a:schemeClr val="tx2"/>
                </a:solidFill>
                <a:latin typeface="+mn-lt"/>
              </a:rPr>
              <a:t>? Fill out the form below to start your application.” </a:t>
            </a:r>
          </a:p>
          <a:p>
            <a:r>
              <a:rPr lang="en-US" sz="1150" dirty="0">
                <a:latin typeface="+mn-lt"/>
              </a:rPr>
              <a:t>4. Prepare to code the HTML for the form area. Begin with a form element that uses the post method and the action attribute to invoke server-side processing. Unless directed otherwise by your instructor, configure the action attribute to send the form data to http://webdevbasics.net/scripts/javajam8.php. </a:t>
            </a:r>
          </a:p>
          <a:p>
            <a:r>
              <a:rPr lang="en-US" sz="1150" dirty="0">
                <a:latin typeface="+mn-lt"/>
              </a:rPr>
              <a:t>5. Configure the form control for the Name information. Create a label element that contains the text “Name:”. Create a text box named </a:t>
            </a:r>
            <a:r>
              <a:rPr lang="en-US" sz="1150" dirty="0" err="1">
                <a:latin typeface="+mn-lt"/>
              </a:rPr>
              <a:t>myName</a:t>
            </a:r>
            <a:r>
              <a:rPr lang="en-US" sz="1150" dirty="0">
                <a:latin typeface="+mn-lt"/>
              </a:rPr>
              <a:t>. Use the for attribute to associate the label element with the form control. </a:t>
            </a:r>
          </a:p>
          <a:p>
            <a:r>
              <a:rPr lang="en-US" sz="1150" dirty="0">
                <a:latin typeface="+mn-lt"/>
              </a:rPr>
              <a:t>6. Configure the form control for the E-mail information. Create a label element that contains the text “E-mail:”. Create a text box named </a:t>
            </a:r>
            <a:r>
              <a:rPr lang="en-US" sz="1150" dirty="0" err="1">
                <a:latin typeface="+mn-lt"/>
              </a:rPr>
              <a:t>myEmail</a:t>
            </a:r>
            <a:r>
              <a:rPr lang="en-US" sz="1150" dirty="0">
                <a:latin typeface="+mn-lt"/>
              </a:rPr>
              <a:t>. Use the for attribute to associate the label element with the form control. </a:t>
            </a:r>
          </a:p>
          <a:p>
            <a:r>
              <a:rPr lang="en-US" sz="1150" dirty="0">
                <a:latin typeface="+mn-lt"/>
              </a:rPr>
              <a:t>7. Configure the Experience area on the form.</a:t>
            </a:r>
          </a:p>
          <a:p>
            <a:r>
              <a:rPr lang="en-US" sz="1150" dirty="0">
                <a:latin typeface="+mn-lt"/>
              </a:rPr>
              <a:t>Create a label element that contains the text “Experience:”. </a:t>
            </a:r>
          </a:p>
          <a:p>
            <a:r>
              <a:rPr lang="en-US" sz="1150" dirty="0">
                <a:latin typeface="+mn-lt"/>
              </a:rPr>
              <a:t>Create a </a:t>
            </a:r>
            <a:r>
              <a:rPr lang="en-US" sz="1150" dirty="0" err="1">
                <a:latin typeface="+mn-lt"/>
              </a:rPr>
              <a:t>textarea</a:t>
            </a:r>
            <a:r>
              <a:rPr lang="en-US" sz="1150" dirty="0">
                <a:latin typeface="+mn-lt"/>
              </a:rPr>
              <a:t> element named </a:t>
            </a:r>
            <a:r>
              <a:rPr lang="en-US" sz="1150" dirty="0" err="1">
                <a:latin typeface="+mn-lt"/>
              </a:rPr>
              <a:t>myExperience</a:t>
            </a:r>
            <a:r>
              <a:rPr lang="en-US" sz="1150" dirty="0">
                <a:latin typeface="+mn-lt"/>
              </a:rPr>
              <a:t> with rows set to 2 and cols set to 20. Use the for attribute to associate the label element with the form control. </a:t>
            </a:r>
          </a:p>
          <a:p>
            <a:r>
              <a:rPr lang="en-US" sz="1150" dirty="0">
                <a:latin typeface="+mn-lt"/>
              </a:rPr>
              <a:t>8. Configure the submit button. Code an input element with type="submit" and value="Apply Now". Assign the input element to an id named </a:t>
            </a:r>
            <a:r>
              <a:rPr lang="en-US" sz="1150" dirty="0" err="1">
                <a:latin typeface="+mn-lt"/>
              </a:rPr>
              <a:t>mySubmit</a:t>
            </a:r>
            <a:r>
              <a:rPr lang="en-US" sz="1150" dirty="0">
                <a:latin typeface="+mn-lt"/>
              </a:rPr>
              <a:t>. </a:t>
            </a:r>
          </a:p>
          <a:p>
            <a:r>
              <a:rPr lang="en-US" sz="1150" dirty="0">
                <a:latin typeface="+mn-lt"/>
              </a:rPr>
              <a:t>9. Code an ending tag on a blank line after the submit button. </a:t>
            </a:r>
          </a:p>
          <a:p>
            <a:endParaRPr lang="en-US" sz="1150" dirty="0">
              <a:latin typeface="+mn-lt"/>
            </a:endParaRPr>
          </a:p>
          <a:p>
            <a:r>
              <a:rPr lang="en-US" sz="1150" dirty="0">
                <a:latin typeface="+mn-lt"/>
              </a:rPr>
              <a:t>Save your file and test your web page in a browser. It should look similar to the page shown in Figure 9.35. If you are connected to the Internet, submit the form. This will send your form information to the server-side script configured in the form tag. A confirmation page that lists the form information and their corresponding names will be displayed. </a:t>
            </a:r>
          </a:p>
        </p:txBody>
      </p:sp>
      <p:sp>
        <p:nvSpPr>
          <p:cNvPr id="5" name="Rectangle 4"/>
          <p:cNvSpPr/>
          <p:nvPr/>
        </p:nvSpPr>
        <p:spPr>
          <a:xfrm>
            <a:off x="5434028" y="2209800"/>
            <a:ext cx="3560819" cy="2462213"/>
          </a:xfrm>
          <a:prstGeom prst="rect">
            <a:avLst/>
          </a:prstGeom>
          <a:ln>
            <a:solidFill>
              <a:schemeClr val="accent1"/>
            </a:solidFill>
          </a:ln>
        </p:spPr>
        <p:txBody>
          <a:bodyPr wrap="square">
            <a:spAutoFit/>
          </a:bodyPr>
          <a:lstStyle/>
          <a:p>
            <a:pPr marL="0" indent="0">
              <a:buNone/>
            </a:pPr>
            <a:r>
              <a:rPr lang="en-US" sz="1100" dirty="0">
                <a:solidFill>
                  <a:schemeClr val="tx2"/>
                </a:solidFill>
                <a:latin typeface="+mn-lt"/>
              </a:rPr>
              <a:t>&lt;form method="post" action="http://webdevbasics.net/scripts/javajam8.php"&gt;</a:t>
            </a:r>
          </a:p>
          <a:p>
            <a:pPr marL="0" marR="0">
              <a:spcBef>
                <a:spcPts val="0"/>
              </a:spcBef>
              <a:spcAft>
                <a:spcPts val="0"/>
              </a:spcAft>
            </a:pPr>
            <a:r>
              <a:rPr lang="en-US" sz="1100" dirty="0">
                <a:solidFill>
                  <a:schemeClr val="tx2"/>
                </a:solidFill>
                <a:latin typeface="+mn-lt"/>
              </a:rPr>
              <a:t>&lt;label for="</a:t>
            </a:r>
            <a:r>
              <a:rPr lang="en-US" sz="1100" dirty="0" err="1">
                <a:solidFill>
                  <a:schemeClr val="tx2"/>
                </a:solidFill>
                <a:latin typeface="+mn-lt"/>
              </a:rPr>
              <a:t>myName</a:t>
            </a:r>
            <a:r>
              <a:rPr lang="en-US" sz="1100" dirty="0">
                <a:solidFill>
                  <a:schemeClr val="tx2"/>
                </a:solidFill>
                <a:latin typeface="+mn-lt"/>
              </a:rPr>
              <a:t>"&gt;Name: &lt;/label&gt;</a:t>
            </a:r>
          </a:p>
          <a:p>
            <a:pPr marL="0" marR="0">
              <a:spcBef>
                <a:spcPts val="0"/>
              </a:spcBef>
              <a:spcAft>
                <a:spcPts val="0"/>
              </a:spcAft>
            </a:pPr>
            <a:r>
              <a:rPr lang="en-US" sz="1100" dirty="0">
                <a:solidFill>
                  <a:schemeClr val="tx2"/>
                </a:solidFill>
                <a:latin typeface="+mn-lt"/>
              </a:rPr>
              <a:t>&lt;input type="text" id="</a:t>
            </a:r>
            <a:r>
              <a:rPr lang="en-US" sz="1100" dirty="0" err="1">
                <a:solidFill>
                  <a:schemeClr val="tx2"/>
                </a:solidFill>
                <a:latin typeface="+mn-lt"/>
              </a:rPr>
              <a:t>myName</a:t>
            </a:r>
            <a:r>
              <a:rPr lang="en-US" sz="1100" dirty="0">
                <a:solidFill>
                  <a:schemeClr val="tx2"/>
                </a:solidFill>
                <a:latin typeface="+mn-lt"/>
              </a:rPr>
              <a:t>" name="</a:t>
            </a:r>
            <a:r>
              <a:rPr lang="en-US" sz="1100" dirty="0" err="1">
                <a:solidFill>
                  <a:schemeClr val="tx2"/>
                </a:solidFill>
                <a:latin typeface="+mn-lt"/>
              </a:rPr>
              <a:t>myName</a:t>
            </a:r>
            <a:r>
              <a:rPr lang="en-US" sz="1100" dirty="0">
                <a:solidFill>
                  <a:schemeClr val="tx2"/>
                </a:solidFill>
                <a:latin typeface="+mn-lt"/>
              </a:rPr>
              <a:t>" required="required"&gt;</a:t>
            </a:r>
          </a:p>
          <a:p>
            <a:pPr marL="0" marR="0">
              <a:spcBef>
                <a:spcPts val="0"/>
              </a:spcBef>
              <a:spcAft>
                <a:spcPts val="0"/>
              </a:spcAft>
            </a:pPr>
            <a:r>
              <a:rPr lang="en-US" sz="1100" dirty="0">
                <a:solidFill>
                  <a:schemeClr val="tx2"/>
                </a:solidFill>
                <a:latin typeface="+mn-lt"/>
              </a:rPr>
              <a:t>&lt;label for="</a:t>
            </a:r>
            <a:r>
              <a:rPr lang="en-US" sz="1100" dirty="0" err="1">
                <a:solidFill>
                  <a:schemeClr val="tx2"/>
                </a:solidFill>
                <a:latin typeface="+mn-lt"/>
              </a:rPr>
              <a:t>myEmail</a:t>
            </a:r>
            <a:r>
              <a:rPr lang="en-US" sz="1100" dirty="0">
                <a:solidFill>
                  <a:schemeClr val="tx2"/>
                </a:solidFill>
                <a:latin typeface="+mn-lt"/>
              </a:rPr>
              <a:t>"&gt;E-mail: &lt;/label&gt;</a:t>
            </a:r>
          </a:p>
          <a:p>
            <a:pPr marL="0" marR="0">
              <a:spcBef>
                <a:spcPts val="0"/>
              </a:spcBef>
              <a:spcAft>
                <a:spcPts val="0"/>
              </a:spcAft>
            </a:pPr>
            <a:r>
              <a:rPr lang="en-US" sz="1100" dirty="0">
                <a:solidFill>
                  <a:schemeClr val="tx2"/>
                </a:solidFill>
                <a:latin typeface="+mn-lt"/>
              </a:rPr>
              <a:t>&lt;input type="email" id="</a:t>
            </a:r>
            <a:r>
              <a:rPr lang="en-US" sz="1100" dirty="0" err="1">
                <a:solidFill>
                  <a:schemeClr val="tx2"/>
                </a:solidFill>
                <a:latin typeface="+mn-lt"/>
              </a:rPr>
              <a:t>myEmail</a:t>
            </a:r>
            <a:r>
              <a:rPr lang="en-US" sz="1100" dirty="0">
                <a:solidFill>
                  <a:schemeClr val="tx2"/>
                </a:solidFill>
                <a:latin typeface="+mn-lt"/>
              </a:rPr>
              <a:t>" name="</a:t>
            </a:r>
            <a:r>
              <a:rPr lang="en-US" sz="1100" dirty="0" err="1">
                <a:solidFill>
                  <a:schemeClr val="tx2"/>
                </a:solidFill>
                <a:latin typeface="+mn-lt"/>
              </a:rPr>
              <a:t>myEmail</a:t>
            </a:r>
            <a:r>
              <a:rPr lang="en-US" sz="1100" dirty="0">
                <a:solidFill>
                  <a:schemeClr val="tx2"/>
                </a:solidFill>
                <a:latin typeface="+mn-lt"/>
              </a:rPr>
              <a:t>" required="required"&gt;</a:t>
            </a:r>
          </a:p>
          <a:p>
            <a:pPr marL="0" marR="0">
              <a:spcBef>
                <a:spcPts val="0"/>
              </a:spcBef>
              <a:spcAft>
                <a:spcPts val="0"/>
              </a:spcAft>
            </a:pPr>
            <a:r>
              <a:rPr lang="en-US" sz="1100" dirty="0">
                <a:solidFill>
                  <a:schemeClr val="tx2"/>
                </a:solidFill>
                <a:latin typeface="+mn-lt"/>
              </a:rPr>
              <a:t>&lt;label for="</a:t>
            </a:r>
            <a:r>
              <a:rPr lang="en-US" sz="1100" dirty="0" err="1">
                <a:solidFill>
                  <a:schemeClr val="tx2"/>
                </a:solidFill>
                <a:latin typeface="+mn-lt"/>
              </a:rPr>
              <a:t>myExperience</a:t>
            </a:r>
            <a:r>
              <a:rPr lang="en-US" sz="1100" dirty="0">
                <a:solidFill>
                  <a:schemeClr val="tx2"/>
                </a:solidFill>
                <a:latin typeface="+mn-lt"/>
              </a:rPr>
              <a:t>"&gt;Experience: &lt;/label&gt;</a:t>
            </a:r>
          </a:p>
          <a:p>
            <a:pPr marL="0" marR="0">
              <a:spcBef>
                <a:spcPts val="0"/>
              </a:spcBef>
              <a:spcAft>
                <a:spcPts val="0"/>
              </a:spcAft>
            </a:pPr>
            <a:r>
              <a:rPr lang="en-US" sz="1100" dirty="0">
                <a:solidFill>
                  <a:schemeClr val="tx2"/>
                </a:solidFill>
                <a:latin typeface="+mn-lt"/>
              </a:rPr>
              <a:t>&lt;</a:t>
            </a:r>
            <a:r>
              <a:rPr lang="en-US" sz="1100" dirty="0" err="1">
                <a:solidFill>
                  <a:schemeClr val="tx2"/>
                </a:solidFill>
                <a:latin typeface="+mn-lt"/>
              </a:rPr>
              <a:t>textarea</a:t>
            </a:r>
            <a:r>
              <a:rPr lang="en-US" sz="1100" dirty="0">
                <a:solidFill>
                  <a:schemeClr val="tx2"/>
                </a:solidFill>
                <a:latin typeface="+mn-lt"/>
              </a:rPr>
              <a:t> name="</a:t>
            </a:r>
            <a:r>
              <a:rPr lang="en-US" sz="1100" dirty="0" err="1">
                <a:solidFill>
                  <a:schemeClr val="tx2"/>
                </a:solidFill>
                <a:latin typeface="+mn-lt"/>
              </a:rPr>
              <a:t>myExperience</a:t>
            </a:r>
            <a:r>
              <a:rPr lang="en-US" sz="1100" dirty="0">
                <a:solidFill>
                  <a:schemeClr val="tx2"/>
                </a:solidFill>
                <a:latin typeface="+mn-lt"/>
              </a:rPr>
              <a:t>" id="</a:t>
            </a:r>
            <a:r>
              <a:rPr lang="en-US" sz="1100" dirty="0" err="1">
                <a:solidFill>
                  <a:schemeClr val="tx2"/>
                </a:solidFill>
                <a:latin typeface="+mn-lt"/>
              </a:rPr>
              <a:t>myExperience</a:t>
            </a:r>
            <a:r>
              <a:rPr lang="en-US" sz="1100" dirty="0">
                <a:solidFill>
                  <a:schemeClr val="tx2"/>
                </a:solidFill>
                <a:latin typeface="+mn-lt"/>
              </a:rPr>
              <a:t>" rows="2" cols="20" required="required"&gt;&lt;/</a:t>
            </a:r>
            <a:r>
              <a:rPr lang="en-US" sz="1100" dirty="0" err="1">
                <a:solidFill>
                  <a:schemeClr val="tx2"/>
                </a:solidFill>
                <a:latin typeface="+mn-lt"/>
              </a:rPr>
              <a:t>textarea</a:t>
            </a:r>
            <a:r>
              <a:rPr lang="en-US" sz="1100" dirty="0">
                <a:solidFill>
                  <a:schemeClr val="tx2"/>
                </a:solidFill>
                <a:latin typeface="+mn-lt"/>
              </a:rPr>
              <a:t>&gt;</a:t>
            </a:r>
          </a:p>
          <a:p>
            <a:pPr marL="0" marR="0">
              <a:spcBef>
                <a:spcPts val="0"/>
              </a:spcBef>
              <a:spcAft>
                <a:spcPts val="0"/>
              </a:spcAft>
            </a:pPr>
            <a:r>
              <a:rPr lang="en-US" sz="1100" dirty="0">
                <a:solidFill>
                  <a:schemeClr val="tx2"/>
                </a:solidFill>
                <a:latin typeface="+mn-lt"/>
              </a:rPr>
              <a:t>&lt;input type="submit" id="</a:t>
            </a:r>
            <a:r>
              <a:rPr lang="en-US" sz="1100" dirty="0" err="1">
                <a:solidFill>
                  <a:schemeClr val="tx2"/>
                </a:solidFill>
                <a:latin typeface="+mn-lt"/>
              </a:rPr>
              <a:t>mySubmit</a:t>
            </a:r>
            <a:r>
              <a:rPr lang="en-US" sz="1100" dirty="0">
                <a:solidFill>
                  <a:schemeClr val="tx2"/>
                </a:solidFill>
                <a:latin typeface="+mn-lt"/>
              </a:rPr>
              <a:t>" name="</a:t>
            </a:r>
            <a:r>
              <a:rPr lang="en-US" sz="1100" dirty="0" err="1">
                <a:solidFill>
                  <a:schemeClr val="tx2"/>
                </a:solidFill>
                <a:latin typeface="+mn-lt"/>
              </a:rPr>
              <a:t>mySubmit</a:t>
            </a:r>
            <a:r>
              <a:rPr lang="en-US" sz="1100" dirty="0">
                <a:solidFill>
                  <a:schemeClr val="tx2"/>
                </a:solidFill>
                <a:latin typeface="+mn-lt"/>
              </a:rPr>
              <a:t>" value="Apply Now"&gt;</a:t>
            </a:r>
          </a:p>
          <a:p>
            <a:pPr marL="0" marR="0">
              <a:spcBef>
                <a:spcPts val="0"/>
              </a:spcBef>
              <a:spcAft>
                <a:spcPts val="0"/>
              </a:spcAft>
            </a:pPr>
            <a:r>
              <a:rPr lang="en-US" sz="1100" dirty="0">
                <a:solidFill>
                  <a:schemeClr val="tx2"/>
                </a:solidFill>
                <a:latin typeface="+mn-lt"/>
              </a:rPr>
              <a:t>&lt;/form&gt;</a:t>
            </a:r>
          </a:p>
        </p:txBody>
      </p:sp>
      <p:pic>
        <p:nvPicPr>
          <p:cNvPr id="8" name="Picture 7"/>
          <p:cNvPicPr>
            <a:picLocks noChangeAspect="1"/>
          </p:cNvPicPr>
          <p:nvPr/>
        </p:nvPicPr>
        <p:blipFill>
          <a:blip r:embed="rId2"/>
          <a:stretch>
            <a:fillRect/>
          </a:stretch>
        </p:blipFill>
        <p:spPr>
          <a:xfrm>
            <a:off x="6275476" y="205172"/>
            <a:ext cx="1877924" cy="1570242"/>
          </a:xfrm>
          <a:prstGeom prst="rect">
            <a:avLst/>
          </a:prstGeom>
        </p:spPr>
      </p:pic>
      <p:pic>
        <p:nvPicPr>
          <p:cNvPr id="3" name="Picture 2"/>
          <p:cNvPicPr>
            <a:picLocks noChangeAspect="1"/>
          </p:cNvPicPr>
          <p:nvPr/>
        </p:nvPicPr>
        <p:blipFill>
          <a:blip r:embed="rId3"/>
          <a:stretch>
            <a:fillRect/>
          </a:stretch>
        </p:blipFill>
        <p:spPr>
          <a:xfrm>
            <a:off x="5867400" y="4896908"/>
            <a:ext cx="2619375" cy="1771650"/>
          </a:xfrm>
          <a:prstGeom prst="rect">
            <a:avLst/>
          </a:prstGeom>
        </p:spPr>
      </p:pic>
      <p:sp>
        <p:nvSpPr>
          <p:cNvPr id="10" name="Right Brace 9"/>
          <p:cNvSpPr/>
          <p:nvPr/>
        </p:nvSpPr>
        <p:spPr>
          <a:xfrm>
            <a:off x="4963530" y="2438400"/>
            <a:ext cx="399380" cy="2918571"/>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752543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March 2017 Schedule</a:t>
            </a:r>
          </a:p>
        </p:txBody>
      </p:sp>
      <p:pic>
        <p:nvPicPr>
          <p:cNvPr id="3" name="Picture 2"/>
          <p:cNvPicPr>
            <a:picLocks noChangeAspect="1"/>
          </p:cNvPicPr>
          <p:nvPr/>
        </p:nvPicPr>
        <p:blipFill>
          <a:blip r:embed="rId2"/>
          <a:stretch>
            <a:fillRect/>
          </a:stretch>
        </p:blipFill>
        <p:spPr>
          <a:xfrm>
            <a:off x="533400" y="762000"/>
            <a:ext cx="8001000" cy="5625950"/>
          </a:xfrm>
          <a:prstGeom prst="rect">
            <a:avLst/>
          </a:prstGeom>
        </p:spPr>
      </p:pic>
      <p:sp>
        <p:nvSpPr>
          <p:cNvPr id="4" name="Oval 3"/>
          <p:cNvSpPr/>
          <p:nvPr/>
        </p:nvSpPr>
        <p:spPr bwMode="auto">
          <a:xfrm>
            <a:off x="4876800" y="4648200"/>
            <a:ext cx="1524000" cy="609600"/>
          </a:xfrm>
          <a:prstGeom prst="ellipse">
            <a:avLst/>
          </a:prstGeom>
          <a:solidFill>
            <a:schemeClr val="accent1">
              <a:alpha val="14000"/>
            </a:schemeClr>
          </a:solidFill>
          <a:ln w="508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Oval 4"/>
          <p:cNvSpPr/>
          <p:nvPr/>
        </p:nvSpPr>
        <p:spPr bwMode="auto">
          <a:xfrm>
            <a:off x="2590800" y="4343400"/>
            <a:ext cx="1524000" cy="609600"/>
          </a:xfrm>
          <a:prstGeom prst="ellipse">
            <a:avLst/>
          </a:prstGeom>
          <a:solidFill>
            <a:schemeClr val="accent1">
              <a:alpha val="14000"/>
            </a:schemeClr>
          </a:solidFill>
          <a:ln w="508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99634483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8" y="133239"/>
            <a:ext cx="7902222" cy="387798"/>
          </a:xfrm>
        </p:spPr>
        <p:txBody>
          <a:bodyPr>
            <a:normAutofit/>
          </a:bodyPr>
          <a:lstStyle/>
          <a:p>
            <a:r>
              <a:rPr lang="en-US" dirty="0" err="1"/>
              <a:t>JavaJam</a:t>
            </a:r>
            <a:r>
              <a:rPr lang="en-US" dirty="0"/>
              <a:t> Case Study MP4 Chapter 9</a:t>
            </a:r>
          </a:p>
        </p:txBody>
      </p:sp>
      <p:sp>
        <p:nvSpPr>
          <p:cNvPr id="4" name="Rectangle 3"/>
          <p:cNvSpPr/>
          <p:nvPr/>
        </p:nvSpPr>
        <p:spPr>
          <a:xfrm>
            <a:off x="251178" y="796593"/>
            <a:ext cx="4346222" cy="2746906"/>
          </a:xfrm>
          <a:prstGeom prst="rect">
            <a:avLst/>
          </a:prstGeom>
        </p:spPr>
        <p:txBody>
          <a:bodyPr wrap="square">
            <a:spAutoFit/>
          </a:bodyPr>
          <a:lstStyle/>
          <a:p>
            <a:r>
              <a:rPr lang="en-US" sz="1150" dirty="0">
                <a:solidFill>
                  <a:schemeClr val="tx2"/>
                </a:solidFill>
                <a:latin typeface="+mn-lt"/>
              </a:rPr>
              <a:t>Task 4: Configure HTML5 Form Controls</a:t>
            </a:r>
            <a:r>
              <a:rPr lang="en-US" sz="1150" dirty="0">
                <a:latin typeface="+mn-lt"/>
              </a:rPr>
              <a:t>. Get more practice with the new HTML5 elements by modifying the form on the Jobs page to use HTML5 attributes and values. Modify the jobs.html file in a text editor. </a:t>
            </a:r>
          </a:p>
          <a:p>
            <a:r>
              <a:rPr lang="en-US" sz="1150" dirty="0">
                <a:latin typeface="+mn-lt"/>
              </a:rPr>
              <a:t>1. Add the following sentence to the paragraph above the form: “Required fields are marked with an asterisk (*).” </a:t>
            </a:r>
          </a:p>
          <a:p>
            <a:r>
              <a:rPr lang="en-US" sz="1150" dirty="0">
                <a:latin typeface="+mn-lt"/>
              </a:rPr>
              <a:t>2. Use the required attribute to require the name, e-mail, and experience form controls to be entered. Add an asterisk at the beginning of each label text. </a:t>
            </a:r>
          </a:p>
          <a:p>
            <a:r>
              <a:rPr lang="en-US" sz="1150" dirty="0">
                <a:latin typeface="+mn-lt"/>
              </a:rPr>
              <a:t>3. Configure the input element for the e-mail address with type="email". </a:t>
            </a:r>
          </a:p>
          <a:p>
            <a:endParaRPr lang="en-US" sz="1150" dirty="0">
              <a:latin typeface="+mn-lt"/>
            </a:endParaRPr>
          </a:p>
          <a:p>
            <a:r>
              <a:rPr lang="en-US" sz="1150" dirty="0">
                <a:latin typeface="+mn-lt"/>
              </a:rPr>
              <a:t>Save your file and display your web page in a browser. Submit the form with missing information or only a partial e-mail address. Depending on the browser’s level of HTML5 support,</a:t>
            </a:r>
            <a:endParaRPr lang="en-US" sz="1150" dirty="0">
              <a:effectLst/>
              <a:latin typeface="+mn-lt"/>
            </a:endParaRPr>
          </a:p>
        </p:txBody>
      </p:sp>
      <p:sp>
        <p:nvSpPr>
          <p:cNvPr id="8" name="Rectangle 7"/>
          <p:cNvSpPr/>
          <p:nvPr/>
        </p:nvSpPr>
        <p:spPr>
          <a:xfrm>
            <a:off x="4918954" y="917228"/>
            <a:ext cx="3707469" cy="646331"/>
          </a:xfrm>
          <a:prstGeom prst="rect">
            <a:avLst/>
          </a:prstGeom>
          <a:ln>
            <a:solidFill>
              <a:schemeClr val="accent1"/>
            </a:solidFill>
          </a:ln>
        </p:spPr>
        <p:txBody>
          <a:bodyPr wrap="square">
            <a:spAutoFit/>
          </a:bodyPr>
          <a:lstStyle/>
          <a:p>
            <a:pPr marL="0" marR="0">
              <a:spcBef>
                <a:spcPts val="0"/>
              </a:spcBef>
              <a:spcAft>
                <a:spcPts val="0"/>
              </a:spcAft>
            </a:pPr>
            <a:r>
              <a:rPr lang="en-US" sz="1200">
                <a:solidFill>
                  <a:schemeClr val="tx2"/>
                </a:solidFill>
                <a:latin typeface="+mn-lt"/>
              </a:rPr>
              <a:t>&lt;p&gt;Want to work at JavaJam? Fill out the form below to start your application. Required fields are</a:t>
            </a:r>
          </a:p>
          <a:p>
            <a:pPr marL="0" marR="0">
              <a:spcBef>
                <a:spcPts val="0"/>
              </a:spcBef>
              <a:spcAft>
                <a:spcPts val="0"/>
              </a:spcAft>
            </a:pPr>
            <a:r>
              <a:rPr lang="en-US" sz="1200">
                <a:solidFill>
                  <a:schemeClr val="tx2"/>
                </a:solidFill>
                <a:latin typeface="+mn-lt"/>
              </a:rPr>
              <a:t>marked with an asterisk (*).&lt;/p&gt;</a:t>
            </a:r>
            <a:endParaRPr lang="en-US" sz="1200" dirty="0">
              <a:solidFill>
                <a:schemeClr val="tx2"/>
              </a:solidFill>
              <a:latin typeface="+mn-lt"/>
            </a:endParaRPr>
          </a:p>
        </p:txBody>
      </p:sp>
      <p:sp>
        <p:nvSpPr>
          <p:cNvPr id="9" name="Rectangle 8"/>
          <p:cNvSpPr/>
          <p:nvPr/>
        </p:nvSpPr>
        <p:spPr>
          <a:xfrm>
            <a:off x="4918954" y="1833171"/>
            <a:ext cx="3692878" cy="276999"/>
          </a:xfrm>
          <a:prstGeom prst="rect">
            <a:avLst/>
          </a:prstGeom>
          <a:ln>
            <a:solidFill>
              <a:schemeClr val="accent1"/>
            </a:solidFill>
          </a:ln>
        </p:spPr>
        <p:txBody>
          <a:bodyPr wrap="square">
            <a:spAutoFit/>
          </a:bodyPr>
          <a:lstStyle/>
          <a:p>
            <a:pPr marL="0" marR="0">
              <a:spcBef>
                <a:spcPts val="0"/>
              </a:spcBef>
              <a:spcAft>
                <a:spcPts val="0"/>
              </a:spcAft>
            </a:pPr>
            <a:r>
              <a:rPr lang="en-US" sz="1200" dirty="0">
                <a:solidFill>
                  <a:schemeClr val="tx2"/>
                </a:solidFill>
                <a:latin typeface="Calibri" charset="0"/>
                <a:ea typeface="Calibri" charset="0"/>
                <a:cs typeface="Times New Roman" charset="0"/>
              </a:rPr>
              <a:t>*Name, *Email, *Experience</a:t>
            </a:r>
            <a:endParaRPr lang="en-US" sz="1200" dirty="0">
              <a:solidFill>
                <a:schemeClr val="tx2"/>
              </a:solidFill>
              <a:effectLst/>
              <a:latin typeface="Calibri" charset="0"/>
              <a:ea typeface="Calibri" charset="0"/>
              <a:cs typeface="Times New Roman" charset="0"/>
            </a:endParaRPr>
          </a:p>
        </p:txBody>
      </p:sp>
      <p:sp>
        <p:nvSpPr>
          <p:cNvPr id="10" name="Rectangle 9"/>
          <p:cNvSpPr/>
          <p:nvPr/>
        </p:nvSpPr>
        <p:spPr>
          <a:xfrm>
            <a:off x="4967592" y="3149449"/>
            <a:ext cx="3692878" cy="461665"/>
          </a:xfrm>
          <a:prstGeom prst="rect">
            <a:avLst/>
          </a:prstGeom>
          <a:ln>
            <a:solidFill>
              <a:schemeClr val="accent1"/>
            </a:solidFill>
          </a:ln>
        </p:spPr>
        <p:txBody>
          <a:bodyPr wrap="square">
            <a:spAutoFit/>
          </a:bodyPr>
          <a:lstStyle/>
          <a:p>
            <a:pPr marL="0" marR="0">
              <a:spcBef>
                <a:spcPts val="0"/>
              </a:spcBef>
              <a:spcAft>
                <a:spcPts val="0"/>
              </a:spcAft>
            </a:pPr>
            <a:r>
              <a:rPr lang="en-US" sz="1200">
                <a:solidFill>
                  <a:schemeClr val="tx2"/>
                </a:solidFill>
                <a:latin typeface="Calibri" charset="0"/>
                <a:ea typeface="Calibri" charset="0"/>
                <a:cs typeface="Times New Roman" charset="0"/>
              </a:rPr>
              <a:t>&lt;input type="email" id="myEmail" name="myEmail" required="required"&gt;</a:t>
            </a:r>
            <a:endParaRPr lang="en-US" sz="1200" dirty="0">
              <a:solidFill>
                <a:schemeClr val="tx2"/>
              </a:solidFill>
              <a:latin typeface="Calibri" charset="0"/>
              <a:ea typeface="Calibri" charset="0"/>
              <a:cs typeface="Times New Roman" charset="0"/>
            </a:endParaRPr>
          </a:p>
        </p:txBody>
      </p:sp>
      <p:cxnSp>
        <p:nvCxnSpPr>
          <p:cNvPr id="11" name="Straight Arrow Connector 10"/>
          <p:cNvCxnSpPr/>
          <p:nvPr/>
        </p:nvCxnSpPr>
        <p:spPr>
          <a:xfrm flipV="1">
            <a:off x="4267141" y="1454721"/>
            <a:ext cx="609599" cy="21767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endCxn id="9" idx="1"/>
          </p:cNvCxnSpPr>
          <p:nvPr/>
        </p:nvCxnSpPr>
        <p:spPr>
          <a:xfrm flipV="1">
            <a:off x="4208775" y="1971671"/>
            <a:ext cx="710179" cy="13962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endCxn id="10" idx="1"/>
          </p:cNvCxnSpPr>
          <p:nvPr/>
        </p:nvCxnSpPr>
        <p:spPr>
          <a:xfrm>
            <a:off x="4202289" y="2628243"/>
            <a:ext cx="765303" cy="75203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a:stretch>
            <a:fillRect/>
          </a:stretch>
        </p:blipFill>
        <p:spPr>
          <a:xfrm>
            <a:off x="1196502" y="3729045"/>
            <a:ext cx="6801796" cy="2965773"/>
          </a:xfrm>
          <a:prstGeom prst="rect">
            <a:avLst/>
          </a:prstGeom>
        </p:spPr>
      </p:pic>
    </p:spTree>
    <p:extLst>
      <p:ext uri="{BB962C8B-B14F-4D97-AF65-F5344CB8AC3E}">
        <p14:creationId xmlns:p14="http://schemas.microsoft.com/office/powerpoint/2010/main" val="239741476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sz="2800" dirty="0"/>
              <a:t>The Revised </a:t>
            </a:r>
            <a:r>
              <a:rPr lang="en-US" sz="2800" dirty="0">
                <a:latin typeface="Courier New" pitchFamily="49" charset="0"/>
                <a:cs typeface="Courier New" pitchFamily="49" charset="0"/>
              </a:rPr>
              <a:t>form</a:t>
            </a:r>
            <a:r>
              <a:rPr lang="en-US" sz="2800" dirty="0"/>
              <a:t> Tag in </a:t>
            </a:r>
            <a:r>
              <a:rPr lang="en-US" dirty="0">
                <a:latin typeface="Courier New" pitchFamily="49" charset="0"/>
                <a:cs typeface="Courier New" pitchFamily="49" charset="0"/>
              </a:rPr>
              <a:t>jobs</a:t>
            </a:r>
            <a:r>
              <a:rPr lang="en-US" sz="2800" dirty="0">
                <a:latin typeface="Courier New" pitchFamily="49" charset="0"/>
                <a:cs typeface="Courier New" pitchFamily="49" charset="0"/>
              </a:rPr>
              <a:t>.html</a:t>
            </a:r>
            <a:br>
              <a:rPr lang="en-US" sz="2800" dirty="0"/>
            </a:br>
            <a:r>
              <a:rPr lang="en-US" sz="2800" dirty="0"/>
              <a:t>Invokes a Server-Side PHP Script for Processing When the Input Data is Valid</a:t>
            </a:r>
          </a:p>
        </p:txBody>
      </p:sp>
      <p:sp>
        <p:nvSpPr>
          <p:cNvPr id="3" name="Content Placeholder 2"/>
          <p:cNvSpPr>
            <a:spLocks noGrp="1"/>
          </p:cNvSpPr>
          <p:nvPr>
            <p:ph idx="1"/>
          </p:nvPr>
        </p:nvSpPr>
        <p:spPr>
          <a:xfrm>
            <a:off x="2590800" y="2572769"/>
            <a:ext cx="5943600" cy="533400"/>
          </a:xfrm>
          <a:solidFill>
            <a:schemeClr val="accent1"/>
          </a:solidFill>
        </p:spPr>
        <p:txBody>
          <a:bodyPr>
            <a:normAutofit/>
          </a:bodyPr>
          <a:lstStyle/>
          <a:p>
            <a:pPr>
              <a:buNone/>
            </a:pPr>
            <a:r>
              <a:rPr lang="en-US" sz="1200" b="1" dirty="0">
                <a:solidFill>
                  <a:schemeClr val="bg1"/>
                </a:solidFill>
              </a:rPr>
              <a:t> </a:t>
            </a:r>
            <a:r>
              <a:rPr lang="en-US" sz="1400" b="1" dirty="0">
                <a:solidFill>
                  <a:schemeClr val="bg1"/>
                </a:solidFill>
              </a:rPr>
              <a:t>&lt;form id="contactForm" onsubmit="return validateContactForm()"</a:t>
            </a:r>
          </a:p>
          <a:p>
            <a:pPr>
              <a:buNone/>
            </a:pPr>
            <a:r>
              <a:rPr lang="en-US" sz="1400" b="1" dirty="0">
                <a:solidFill>
                  <a:schemeClr val="bg1"/>
                </a:solidFill>
              </a:rPr>
              <a:t>       action="</a:t>
            </a:r>
            <a:r>
              <a:rPr lang="en-US" sz="1400" b="1" dirty="0" err="1">
                <a:solidFill>
                  <a:schemeClr val="bg1"/>
                </a:solidFill>
              </a:rPr>
              <a:t>js</a:t>
            </a:r>
            <a:r>
              <a:rPr lang="en-US" sz="1400" b="1" dirty="0">
                <a:solidFill>
                  <a:schemeClr val="bg1"/>
                </a:solidFill>
              </a:rPr>
              <a:t>/</a:t>
            </a:r>
            <a:r>
              <a:rPr lang="en-US" sz="1400" b="1" dirty="0" err="1">
                <a:solidFill>
                  <a:schemeClr val="bg1"/>
                </a:solidFill>
              </a:rPr>
              <a:t>processFeedback.php</a:t>
            </a:r>
            <a:r>
              <a:rPr lang="en-US" sz="1400" b="1" dirty="0">
                <a:solidFill>
                  <a:schemeClr val="bg1"/>
                </a:solidFill>
              </a:rPr>
              <a:t>" method="post"&gt;</a:t>
            </a:r>
          </a:p>
          <a:p>
            <a:pPr>
              <a:buNone/>
            </a:pPr>
            <a:endParaRPr lang="en-US" sz="1200" b="1" dirty="0">
              <a:solidFill>
                <a:schemeClr val="bg1"/>
              </a:solidFill>
              <a:latin typeface="Courier New" pitchFamily="49" charset="0"/>
              <a:cs typeface="Courier New" pitchFamily="49" charset="0"/>
            </a:endParaRPr>
          </a:p>
          <a:p>
            <a:pPr>
              <a:buNone/>
            </a:pPr>
            <a:endParaRPr lang="en-US" sz="1200" b="1" dirty="0">
              <a:solidFill>
                <a:schemeClr val="bg1"/>
              </a:solidFill>
              <a:latin typeface="Courier New" pitchFamily="49" charset="0"/>
              <a:cs typeface="Courier New" pitchFamily="49" charset="0"/>
            </a:endParaRPr>
          </a:p>
        </p:txBody>
      </p:sp>
      <p:sp>
        <p:nvSpPr>
          <p:cNvPr id="6" name="Content Placeholder 2"/>
          <p:cNvSpPr txBox="1">
            <a:spLocks/>
          </p:cNvSpPr>
          <p:nvPr/>
        </p:nvSpPr>
        <p:spPr>
          <a:xfrm>
            <a:off x="2590800" y="2126926"/>
            <a:ext cx="5943600" cy="270810"/>
          </a:xfrm>
          <a:prstGeom prst="rect">
            <a:avLst/>
          </a:prstGeom>
          <a:solidFill>
            <a:schemeClr val="accent1"/>
          </a:solidFill>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solidFill>
                  <a:schemeClr val="bg1"/>
                </a:solidFill>
              </a:rPr>
              <a:t>&lt;form method="post" action="http://webdevbasics.net/scripts/javajam8.php"&gt;</a:t>
            </a:r>
            <a:endParaRPr lang="en-US" sz="1400" b="1" dirty="0">
              <a:solidFill>
                <a:schemeClr val="bg1"/>
              </a:solidFill>
              <a:latin typeface="Courier New" pitchFamily="49" charset="0"/>
              <a:cs typeface="Courier New" pitchFamily="49" charset="0"/>
            </a:endParaRPr>
          </a:p>
          <a:p>
            <a:pPr fontAlgn="auto">
              <a:spcAft>
                <a:spcPts val="0"/>
              </a:spcAft>
              <a:buFontTx/>
              <a:buNone/>
            </a:pPr>
            <a:endParaRPr lang="en-US" sz="1200" b="1" dirty="0">
              <a:solidFill>
                <a:schemeClr val="bg1"/>
              </a:solidFill>
              <a:latin typeface="Courier New" pitchFamily="49" charset="0"/>
              <a:cs typeface="Courier New" pitchFamily="49" charset="0"/>
            </a:endParaRPr>
          </a:p>
        </p:txBody>
      </p:sp>
      <p:sp>
        <p:nvSpPr>
          <p:cNvPr id="7" name="TextBox 6"/>
          <p:cNvSpPr txBox="1"/>
          <p:nvPr/>
        </p:nvSpPr>
        <p:spPr>
          <a:xfrm>
            <a:off x="208508" y="2100051"/>
            <a:ext cx="2390398" cy="923330"/>
          </a:xfrm>
          <a:prstGeom prst="rect">
            <a:avLst/>
          </a:prstGeom>
          <a:noFill/>
        </p:spPr>
        <p:txBody>
          <a:bodyPr wrap="none" rtlCol="0">
            <a:spAutoFit/>
          </a:bodyPr>
          <a:lstStyle/>
          <a:p>
            <a:r>
              <a:rPr lang="en-US" dirty="0"/>
              <a:t>Replace this &lt;form&gt;</a:t>
            </a:r>
          </a:p>
          <a:p>
            <a:endParaRPr lang="en-US" dirty="0"/>
          </a:p>
          <a:p>
            <a:r>
              <a:rPr lang="en-US" dirty="0"/>
              <a:t>With this &lt;form&gt;</a:t>
            </a:r>
          </a:p>
        </p:txBody>
      </p:sp>
      <p:pic>
        <p:nvPicPr>
          <p:cNvPr id="5" name="Picture 4"/>
          <p:cNvPicPr>
            <a:picLocks noChangeAspect="1"/>
          </p:cNvPicPr>
          <p:nvPr/>
        </p:nvPicPr>
        <p:blipFill>
          <a:blip r:embed="rId4"/>
          <a:stretch>
            <a:fillRect/>
          </a:stretch>
        </p:blipFill>
        <p:spPr>
          <a:xfrm>
            <a:off x="1371600" y="3581400"/>
            <a:ext cx="6286500" cy="2821663"/>
          </a:xfrm>
          <a:prstGeom prst="rect">
            <a:avLst/>
          </a:prstGeom>
        </p:spPr>
      </p:pic>
    </p:spTree>
    <p:extLst>
      <p:ext uri="{BB962C8B-B14F-4D97-AF65-F5344CB8AC3E}">
        <p14:creationId xmlns:p14="http://schemas.microsoft.com/office/powerpoint/2010/main" val="383012861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4340" y="2438400"/>
            <a:ext cx="4948237" cy="2403429"/>
          </a:xfrm>
          <a:prstGeom prst="rect">
            <a:avLst/>
          </a:prstGeom>
        </p:spPr>
      </p:pic>
      <p:sp>
        <p:nvSpPr>
          <p:cNvPr id="2" name="Title 1"/>
          <p:cNvSpPr>
            <a:spLocks noGrp="1"/>
          </p:cNvSpPr>
          <p:nvPr>
            <p:ph type="title"/>
          </p:nvPr>
        </p:nvSpPr>
        <p:spPr>
          <a:xfrm>
            <a:off x="253733" y="172130"/>
            <a:ext cx="8595947" cy="706153"/>
          </a:xfrm>
        </p:spPr>
        <p:txBody>
          <a:bodyPr>
            <a:noAutofit/>
          </a:bodyPr>
          <a:lstStyle/>
          <a:p>
            <a:r>
              <a:rPr lang="en-US" sz="2400" dirty="0"/>
              <a:t>The Feedback Message and Log File from </a:t>
            </a:r>
            <a:r>
              <a:rPr lang="en-US" sz="2400" dirty="0" err="1">
                <a:latin typeface="Courier New" pitchFamily="49" charset="0"/>
                <a:cs typeface="Courier New" pitchFamily="49" charset="0"/>
              </a:rPr>
              <a:t>processFeedback.php</a:t>
            </a:r>
            <a:endParaRPr lang="en-US" sz="2400" dirty="0">
              <a:latin typeface="Courier New" pitchFamily="49" charset="0"/>
              <a:cs typeface="Courier New" pitchFamily="49" charset="0"/>
            </a:endParaRPr>
          </a:p>
        </p:txBody>
      </p:sp>
      <p:grpSp>
        <p:nvGrpSpPr>
          <p:cNvPr id="6" name="Group 5"/>
          <p:cNvGrpSpPr/>
          <p:nvPr/>
        </p:nvGrpSpPr>
        <p:grpSpPr>
          <a:xfrm>
            <a:off x="6758440" y="603739"/>
            <a:ext cx="2210392" cy="2443210"/>
            <a:chOff x="6758440" y="603739"/>
            <a:chExt cx="2210392" cy="2443210"/>
          </a:xfrm>
        </p:grpSpPr>
        <p:pic>
          <p:nvPicPr>
            <p:cNvPr id="18" name="Picture 17"/>
            <p:cNvPicPr>
              <a:picLocks noChangeAspect="1"/>
            </p:cNvPicPr>
            <p:nvPr/>
          </p:nvPicPr>
          <p:blipFill>
            <a:blip r:embed="rId3"/>
            <a:stretch>
              <a:fillRect/>
            </a:stretch>
          </p:blipFill>
          <p:spPr>
            <a:xfrm>
              <a:off x="6758440" y="603739"/>
              <a:ext cx="1728686" cy="2443210"/>
            </a:xfrm>
            <a:prstGeom prst="rect">
              <a:avLst/>
            </a:prstGeom>
          </p:spPr>
        </p:pic>
        <p:sp>
          <p:nvSpPr>
            <p:cNvPr id="4" name="Right Arrow 3"/>
            <p:cNvSpPr/>
            <p:nvPr/>
          </p:nvSpPr>
          <p:spPr bwMode="auto">
            <a:xfrm flipH="1">
              <a:off x="7622783" y="1009744"/>
              <a:ext cx="1346049" cy="6352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0" dirty="0">
                  <a:solidFill>
                    <a:srgbClr val="FFFF00"/>
                  </a:solidFill>
                  <a:latin typeface="Arial" panose="020B0604020202020204" pitchFamily="34" charset="0"/>
                  <a:cs typeface="Arial" panose="020B0604020202020204" pitchFamily="34" charset="0"/>
                </a:rPr>
                <a:t>Needs permissions set</a:t>
              </a:r>
            </a:p>
          </p:txBody>
        </p:sp>
      </p:grpSp>
      <p:sp>
        <p:nvSpPr>
          <p:cNvPr id="11" name="TextBox 10"/>
          <p:cNvSpPr txBox="1"/>
          <p:nvPr/>
        </p:nvSpPr>
        <p:spPr>
          <a:xfrm>
            <a:off x="268387" y="777579"/>
            <a:ext cx="6542435"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Create a log.txt blank page and save in data subdirectory</a:t>
            </a:r>
          </a:p>
          <a:p>
            <a:pPr marL="285750" indent="-285750">
              <a:buFont typeface="Arial" panose="020B0604020202020204" pitchFamily="34" charset="0"/>
              <a:buChar char="•"/>
            </a:pPr>
            <a:r>
              <a:rPr lang="en-US" sz="1400" dirty="0">
                <a:solidFill>
                  <a:srgbClr val="FFFF00"/>
                </a:solidFill>
                <a:latin typeface="Arial" panose="020B0604020202020204" pitchFamily="34" charset="0"/>
                <a:cs typeface="Arial" panose="020B0604020202020204" pitchFamily="34" charset="0"/>
              </a:rPr>
              <a:t>Using File </a:t>
            </a:r>
            <a:r>
              <a:rPr lang="en-US" sz="1400" dirty="0" err="1">
                <a:solidFill>
                  <a:srgbClr val="FFFF00"/>
                </a:solidFill>
                <a:latin typeface="Arial" panose="020B0604020202020204" pitchFamily="34" charset="0"/>
                <a:cs typeface="Arial" panose="020B0604020202020204" pitchFamily="34" charset="0"/>
              </a:rPr>
              <a:t>Zilla</a:t>
            </a:r>
            <a:r>
              <a:rPr lang="en-US" sz="1400" dirty="0">
                <a:solidFill>
                  <a:srgbClr val="FFFF00"/>
                </a:solidFill>
                <a:latin typeface="Arial" panose="020B0604020202020204" pitchFamily="34" charset="0"/>
                <a:cs typeface="Arial" panose="020B0604020202020204" pitchFamily="34" charset="0"/>
              </a:rPr>
              <a:t>, right-click on data folder, select “File permissions” and change as shown in image below.</a:t>
            </a:r>
          </a:p>
          <a:p>
            <a:pPr marL="285750" indent="-285750">
              <a:buFont typeface="Arial" panose="020B0604020202020204" pitchFamily="34" charset="0"/>
              <a:buChar char="•"/>
            </a:pPr>
            <a:r>
              <a:rPr lang="en-US" sz="1400" dirty="0"/>
              <a:t>Test the feedback form to verify it works.</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t>A browser display of processing from </a:t>
            </a:r>
            <a:r>
              <a:rPr lang="en-US" sz="1400" dirty="0" err="1">
                <a:latin typeface="Courier New" pitchFamily="49" charset="0"/>
                <a:cs typeface="Courier New" pitchFamily="49" charset="0"/>
              </a:rPr>
              <a:t>processFeedback.php</a:t>
            </a:r>
            <a:r>
              <a:rPr lang="en-US" sz="1400" dirty="0"/>
              <a:t> and emails showing confirmation to the user indicates that the Jobs Form Input has in fact been received.</a:t>
            </a:r>
          </a:p>
        </p:txBody>
      </p:sp>
      <p:sp>
        <p:nvSpPr>
          <p:cNvPr id="14" name="Left Arrow 13"/>
          <p:cNvSpPr/>
          <p:nvPr/>
        </p:nvSpPr>
        <p:spPr bwMode="auto">
          <a:xfrm>
            <a:off x="3587140" y="3640114"/>
            <a:ext cx="1286609" cy="838200"/>
          </a:xfrm>
          <a:prstGeom prst="lef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a:solidFill>
                  <a:schemeClr val="bg1"/>
                </a:solidFill>
                <a:effectLst>
                  <a:outerShdw blurRad="38100" dist="38100" dir="2700000" algn="tl">
                    <a:srgbClr val="000000">
                      <a:alpha val="43137"/>
                    </a:srgbClr>
                  </a:outerShdw>
                </a:effectLst>
                <a:latin typeface="Segoe" pitchFamily="34" charset="0"/>
              </a:rPr>
              <a:t>Confirmation Web Page</a:t>
            </a:r>
          </a:p>
        </p:txBody>
      </p:sp>
      <p:pic>
        <p:nvPicPr>
          <p:cNvPr id="9" name="Picture 8"/>
          <p:cNvPicPr>
            <a:picLocks noChangeAspect="1"/>
          </p:cNvPicPr>
          <p:nvPr/>
        </p:nvPicPr>
        <p:blipFill>
          <a:blip r:embed="rId4"/>
          <a:stretch>
            <a:fillRect/>
          </a:stretch>
        </p:blipFill>
        <p:spPr>
          <a:xfrm>
            <a:off x="5334000" y="3220789"/>
            <a:ext cx="3733800" cy="2699926"/>
          </a:xfrm>
          <a:prstGeom prst="rect">
            <a:avLst/>
          </a:prstGeom>
        </p:spPr>
      </p:pic>
    </p:spTree>
    <p:extLst>
      <p:ext uri="{BB962C8B-B14F-4D97-AF65-F5344CB8AC3E}">
        <p14:creationId xmlns:p14="http://schemas.microsoft.com/office/powerpoint/2010/main" val="153001173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8" y="145602"/>
            <a:ext cx="8382000" cy="387798"/>
          </a:xfrm>
        </p:spPr>
        <p:txBody>
          <a:bodyPr>
            <a:normAutofit fontScale="90000"/>
          </a:bodyPr>
          <a:lstStyle/>
          <a:p>
            <a:r>
              <a:rPr lang="en-US" dirty="0"/>
              <a:t>PHP Code to Process Feedback in </a:t>
            </a:r>
            <a:r>
              <a:rPr lang="en-US" dirty="0" err="1">
                <a:latin typeface="Courier New" pitchFamily="49" charset="0"/>
                <a:cs typeface="Courier New" pitchFamily="49" charset="0"/>
              </a:rPr>
              <a:t>processFeedback.php</a:t>
            </a:r>
            <a:endParaRPr lang="en-US" dirty="0">
              <a:latin typeface="Courier New" pitchFamily="49" charset="0"/>
              <a:cs typeface="Courier New" pitchFamily="49" charset="0"/>
            </a:endParaRPr>
          </a:p>
        </p:txBody>
      </p:sp>
      <p:sp>
        <p:nvSpPr>
          <p:cNvPr id="3" name="Content Placeholder 2"/>
          <p:cNvSpPr>
            <a:spLocks noGrp="1"/>
          </p:cNvSpPr>
          <p:nvPr>
            <p:ph idx="1"/>
          </p:nvPr>
        </p:nvSpPr>
        <p:spPr>
          <a:xfrm>
            <a:off x="375138" y="685800"/>
            <a:ext cx="5257800" cy="6019800"/>
          </a:xfrm>
          <a:solidFill>
            <a:schemeClr val="accent1"/>
          </a:solidFill>
        </p:spPr>
        <p:txBody>
          <a:bodyPr>
            <a:noAutofit/>
          </a:bodyPr>
          <a:lstStyle/>
          <a:p>
            <a:pPr>
              <a:buNone/>
            </a:pPr>
            <a:r>
              <a:rPr lang="en-US" sz="800" dirty="0">
                <a:solidFill>
                  <a:schemeClr val="bg1"/>
                </a:solidFill>
                <a:latin typeface="Arial" panose="020B0604020202020204" pitchFamily="34" charset="0"/>
                <a:cs typeface="Arial" panose="020B0604020202020204" pitchFamily="34" charset="0"/>
              </a:rPr>
              <a:t>&lt;?</a:t>
            </a:r>
            <a:r>
              <a:rPr lang="en-US" sz="800" dirty="0" err="1">
                <a:solidFill>
                  <a:schemeClr val="bg1"/>
                </a:solidFill>
                <a:latin typeface="Arial" panose="020B0604020202020204" pitchFamily="34" charset="0"/>
                <a:cs typeface="Arial" panose="020B0604020202020204" pitchFamily="34" charset="0"/>
              </a:rPr>
              <a:t>php</a:t>
            </a:r>
            <a:endParaRPr lang="en-US" sz="800" dirty="0">
              <a:solidFill>
                <a:schemeClr val="bg1"/>
              </a:solidFill>
              <a:latin typeface="Arial" panose="020B0604020202020204" pitchFamily="34" charset="0"/>
              <a:cs typeface="Arial" panose="020B0604020202020204" pitchFamily="34" charset="0"/>
            </a:endParaRPr>
          </a:p>
          <a:p>
            <a:pPr>
              <a:buNone/>
            </a:pPr>
            <a:r>
              <a:rPr lang="en-US" sz="800" dirty="0">
                <a:solidFill>
                  <a:schemeClr val="bg1"/>
                </a:solidFill>
                <a:latin typeface="Arial" panose="020B0604020202020204" pitchFamily="34" charset="0"/>
                <a:cs typeface="Arial" panose="020B0604020202020204" pitchFamily="34" charset="0"/>
              </a:rPr>
              <a:t>//</a:t>
            </a:r>
            <a:r>
              <a:rPr lang="en-US" sz="800" dirty="0" err="1">
                <a:solidFill>
                  <a:schemeClr val="bg1"/>
                </a:solidFill>
                <a:latin typeface="Arial" panose="020B0604020202020204" pitchFamily="34" charset="0"/>
                <a:cs typeface="Arial" panose="020B0604020202020204" pitchFamily="34" charset="0"/>
              </a:rPr>
              <a:t>processFeedback.php</a:t>
            </a:r>
            <a:endParaRPr lang="en-US" sz="800" dirty="0">
              <a:solidFill>
                <a:schemeClr val="bg1"/>
              </a:solidFill>
              <a:latin typeface="Arial" panose="020B0604020202020204" pitchFamily="34" charset="0"/>
              <a:cs typeface="Arial" panose="020B0604020202020204" pitchFamily="34" charset="0"/>
            </a:endParaRPr>
          </a:p>
          <a:p>
            <a:pPr>
              <a:buNone/>
            </a:pPr>
            <a:endParaRPr lang="en-US" sz="800" dirty="0">
              <a:solidFill>
                <a:schemeClr val="bg1"/>
              </a:solidFill>
              <a:latin typeface="Arial" panose="020B0604020202020204" pitchFamily="34" charset="0"/>
              <a:cs typeface="Arial" panose="020B0604020202020204" pitchFamily="34" charset="0"/>
            </a:endParaRPr>
          </a:p>
          <a:p>
            <a:pPr>
              <a:buNone/>
            </a:pPr>
            <a:r>
              <a:rPr lang="en-US" sz="800" dirty="0">
                <a:solidFill>
                  <a:schemeClr val="bg1"/>
                </a:solidFill>
                <a:latin typeface="Arial" panose="020B0604020202020204" pitchFamily="34" charset="0"/>
                <a:cs typeface="Arial" panose="020B0604020202020204" pitchFamily="34" charset="0"/>
              </a:rPr>
              <a:t>//Construct the message to be sent to the business</a:t>
            </a:r>
          </a:p>
          <a:p>
            <a:pPr>
              <a:buNone/>
            </a:pPr>
            <a:r>
              <a:rPr lang="en-US" sz="800" dirty="0">
                <a:solidFill>
                  <a:schemeClr val="bg1"/>
                </a:solidFill>
                <a:latin typeface="Arial" panose="020B0604020202020204" pitchFamily="34" charset="0"/>
                <a:cs typeface="Arial" panose="020B0604020202020204" pitchFamily="34" charset="0"/>
              </a:rPr>
              <a:t>$</a:t>
            </a:r>
            <a:r>
              <a:rPr lang="en-US" sz="800" dirty="0" err="1">
                <a:solidFill>
                  <a:schemeClr val="bg1"/>
                </a:solidFill>
                <a:latin typeface="Arial" panose="020B0604020202020204" pitchFamily="34" charset="0"/>
                <a:cs typeface="Arial" panose="020B0604020202020204" pitchFamily="34" charset="0"/>
              </a:rPr>
              <a:t>messageToBusiness</a:t>
            </a:r>
            <a:r>
              <a:rPr lang="en-US" sz="800" dirty="0">
                <a:solidFill>
                  <a:schemeClr val="bg1"/>
                </a:solidFill>
                <a:latin typeface="Arial" panose="020B0604020202020204" pitchFamily="34" charset="0"/>
                <a:cs typeface="Arial" panose="020B0604020202020204" pitchFamily="34" charset="0"/>
              </a:rPr>
              <a:t> = </a:t>
            </a:r>
          </a:p>
          <a:p>
            <a:pPr>
              <a:buNone/>
            </a:pPr>
            <a:r>
              <a:rPr lang="en-US" sz="800" dirty="0">
                <a:solidFill>
                  <a:schemeClr val="bg1"/>
                </a:solidFill>
                <a:latin typeface="Arial" panose="020B0604020202020204" pitchFamily="34" charset="0"/>
                <a:cs typeface="Arial" panose="020B0604020202020204" pitchFamily="34" charset="0"/>
              </a:rPr>
              <a:t>    "From: ".$_POST['</a:t>
            </a:r>
            <a:r>
              <a:rPr lang="en-US" sz="800" dirty="0" err="1">
                <a:solidFill>
                  <a:schemeClr val="bg1"/>
                </a:solidFill>
                <a:latin typeface="Arial" panose="020B0604020202020204" pitchFamily="34" charset="0"/>
                <a:cs typeface="Arial" panose="020B0604020202020204" pitchFamily="34" charset="0"/>
              </a:rPr>
              <a:t>myName</a:t>
            </a:r>
            <a:r>
              <a:rPr lang="en-US" sz="800" dirty="0">
                <a:solidFill>
                  <a:schemeClr val="bg1"/>
                </a:solidFill>
                <a:latin typeface="Arial" panose="020B0604020202020204" pitchFamily="34" charset="0"/>
                <a:cs typeface="Arial" panose="020B0604020202020204" pitchFamily="34" charset="0"/>
              </a:rPr>
              <a:t>']."\r\n" .</a:t>
            </a:r>
          </a:p>
          <a:p>
            <a:pPr>
              <a:buNone/>
            </a:pPr>
            <a:r>
              <a:rPr lang="en-US" sz="800" dirty="0">
                <a:solidFill>
                  <a:schemeClr val="bg1"/>
                </a:solidFill>
                <a:latin typeface="Arial" panose="020B0604020202020204" pitchFamily="34" charset="0"/>
                <a:cs typeface="Arial" panose="020B0604020202020204" pitchFamily="34" charset="0"/>
              </a:rPr>
              <a:t>    "E-mail address: ".$_POST['</a:t>
            </a:r>
            <a:r>
              <a:rPr lang="en-US" sz="800" dirty="0" err="1">
                <a:solidFill>
                  <a:schemeClr val="bg1"/>
                </a:solidFill>
                <a:latin typeface="Arial" panose="020B0604020202020204" pitchFamily="34" charset="0"/>
                <a:cs typeface="Arial" panose="020B0604020202020204" pitchFamily="34" charset="0"/>
              </a:rPr>
              <a:t>myEmail</a:t>
            </a:r>
            <a:r>
              <a:rPr lang="en-US" sz="800" dirty="0">
                <a:solidFill>
                  <a:schemeClr val="bg1"/>
                </a:solidFill>
                <a:latin typeface="Arial" panose="020B0604020202020204" pitchFamily="34" charset="0"/>
                <a:cs typeface="Arial" panose="020B0604020202020204" pitchFamily="34" charset="0"/>
              </a:rPr>
              <a:t>']."\r\n".</a:t>
            </a:r>
          </a:p>
          <a:p>
            <a:pPr>
              <a:buNone/>
            </a:pPr>
            <a:r>
              <a:rPr lang="en-US" sz="800" dirty="0">
                <a:solidFill>
                  <a:schemeClr val="bg1"/>
                </a:solidFill>
                <a:latin typeface="Arial" panose="020B0604020202020204" pitchFamily="34" charset="0"/>
                <a:cs typeface="Arial" panose="020B0604020202020204" pitchFamily="34" charset="0"/>
              </a:rPr>
              <a:t>    "My Experience: ".$_POST['</a:t>
            </a:r>
            <a:r>
              <a:rPr lang="en-US" sz="800" dirty="0" err="1">
                <a:solidFill>
                  <a:schemeClr val="bg1"/>
                </a:solidFill>
                <a:latin typeface="Arial" panose="020B0604020202020204" pitchFamily="34" charset="0"/>
                <a:cs typeface="Arial" panose="020B0604020202020204" pitchFamily="34" charset="0"/>
              </a:rPr>
              <a:t>myExperience</a:t>
            </a:r>
            <a:r>
              <a:rPr lang="en-US" sz="800" dirty="0">
                <a:solidFill>
                  <a:schemeClr val="bg1"/>
                </a:solidFill>
                <a:latin typeface="Arial" panose="020B0604020202020204" pitchFamily="34" charset="0"/>
                <a:cs typeface="Arial" panose="020B0604020202020204" pitchFamily="34" charset="0"/>
              </a:rPr>
              <a:t>']."\r\n";</a:t>
            </a:r>
          </a:p>
          <a:p>
            <a:pPr>
              <a:buNone/>
            </a:pPr>
            <a:endParaRPr lang="en-US" sz="800" dirty="0">
              <a:solidFill>
                <a:schemeClr val="bg1"/>
              </a:solidFill>
              <a:latin typeface="Arial" panose="020B0604020202020204" pitchFamily="34" charset="0"/>
              <a:cs typeface="Arial" panose="020B0604020202020204" pitchFamily="34" charset="0"/>
            </a:endParaRPr>
          </a:p>
          <a:p>
            <a:pPr>
              <a:buNone/>
            </a:pPr>
            <a:r>
              <a:rPr lang="en-US" sz="800" dirty="0">
                <a:solidFill>
                  <a:schemeClr val="bg1"/>
                </a:solidFill>
                <a:latin typeface="Arial" panose="020B0604020202020204" pitchFamily="34" charset="0"/>
                <a:cs typeface="Arial" panose="020B0604020202020204" pitchFamily="34" charset="0"/>
              </a:rPr>
              <a:t>//Send the e-mail feedback message to the business</a:t>
            </a:r>
          </a:p>
          <a:p>
            <a:pPr>
              <a:buNone/>
            </a:pPr>
            <a:r>
              <a:rPr lang="en-US" sz="800" dirty="0">
                <a:solidFill>
                  <a:schemeClr val="bg1"/>
                </a:solidFill>
                <a:latin typeface="Arial" panose="020B0604020202020204" pitchFamily="34" charset="0"/>
                <a:cs typeface="Arial" panose="020B0604020202020204" pitchFamily="34" charset="0"/>
              </a:rPr>
              <a:t>//replace email address with your email address</a:t>
            </a:r>
          </a:p>
          <a:p>
            <a:pPr>
              <a:buNone/>
            </a:pPr>
            <a:r>
              <a:rPr lang="en-US" sz="800" dirty="0">
                <a:solidFill>
                  <a:schemeClr val="bg1"/>
                </a:solidFill>
                <a:latin typeface="Arial" panose="020B0604020202020204" pitchFamily="34" charset="0"/>
                <a:cs typeface="Arial" panose="020B0604020202020204" pitchFamily="34" charset="0"/>
              </a:rPr>
              <a:t>$</a:t>
            </a:r>
            <a:r>
              <a:rPr lang="en-US" sz="800" dirty="0" err="1">
                <a:solidFill>
                  <a:schemeClr val="bg1"/>
                </a:solidFill>
                <a:latin typeface="Arial" panose="020B0604020202020204" pitchFamily="34" charset="0"/>
                <a:cs typeface="Arial" panose="020B0604020202020204" pitchFamily="34" charset="0"/>
              </a:rPr>
              <a:t>headerToBusiness</a:t>
            </a:r>
            <a:r>
              <a:rPr lang="en-US" sz="800" dirty="0">
                <a:solidFill>
                  <a:schemeClr val="bg1"/>
                </a:solidFill>
                <a:latin typeface="Arial" panose="020B0604020202020204" pitchFamily="34" charset="0"/>
                <a:cs typeface="Arial" panose="020B0604020202020204" pitchFamily="34" charset="0"/>
              </a:rPr>
              <a:t> = "From: $_POST[</a:t>
            </a:r>
            <a:r>
              <a:rPr lang="en-US" sz="800" dirty="0" err="1">
                <a:solidFill>
                  <a:schemeClr val="bg1"/>
                </a:solidFill>
                <a:latin typeface="Arial" panose="020B0604020202020204" pitchFamily="34" charset="0"/>
                <a:cs typeface="Arial" panose="020B0604020202020204" pitchFamily="34" charset="0"/>
              </a:rPr>
              <a:t>myEmail</a:t>
            </a:r>
            <a:r>
              <a:rPr lang="en-US" sz="800" dirty="0">
                <a:solidFill>
                  <a:schemeClr val="bg1"/>
                </a:solidFill>
                <a:latin typeface="Arial" panose="020B0604020202020204" pitchFamily="34" charset="0"/>
                <a:cs typeface="Arial" panose="020B0604020202020204" pitchFamily="34" charset="0"/>
              </a:rPr>
              <a:t>]\r\n";</a:t>
            </a:r>
          </a:p>
          <a:p>
            <a:pPr>
              <a:buNone/>
            </a:pPr>
            <a:r>
              <a:rPr lang="en-US" sz="800" dirty="0">
                <a:solidFill>
                  <a:schemeClr val="bg1"/>
                </a:solidFill>
                <a:latin typeface="Arial" panose="020B0604020202020204" pitchFamily="34" charset="0"/>
                <a:cs typeface="Arial" panose="020B0604020202020204" pitchFamily="34" charset="0"/>
              </a:rPr>
              <a:t>mail('youremail@marymount.edu', $</a:t>
            </a:r>
            <a:r>
              <a:rPr lang="en-US" sz="800" dirty="0" err="1">
                <a:solidFill>
                  <a:schemeClr val="bg1"/>
                </a:solidFill>
                <a:latin typeface="Arial" panose="020B0604020202020204" pitchFamily="34" charset="0"/>
                <a:cs typeface="Arial" panose="020B0604020202020204" pitchFamily="34" charset="0"/>
              </a:rPr>
              <a:t>messageToBusiness</a:t>
            </a:r>
            <a:r>
              <a:rPr lang="en-US" sz="800" dirty="0">
                <a:solidFill>
                  <a:schemeClr val="bg1"/>
                </a:solidFill>
                <a:latin typeface="Arial" panose="020B0604020202020204" pitchFamily="34" charset="0"/>
                <a:cs typeface="Arial" panose="020B0604020202020204" pitchFamily="34" charset="0"/>
              </a:rPr>
              <a:t>, $</a:t>
            </a:r>
            <a:r>
              <a:rPr lang="en-US" sz="800" dirty="0" err="1">
                <a:solidFill>
                  <a:schemeClr val="bg1"/>
                </a:solidFill>
                <a:latin typeface="Arial" panose="020B0604020202020204" pitchFamily="34" charset="0"/>
                <a:cs typeface="Arial" panose="020B0604020202020204" pitchFamily="34" charset="0"/>
              </a:rPr>
              <a:t>headerToBusiness</a:t>
            </a:r>
            <a:r>
              <a:rPr lang="en-US" sz="800" dirty="0">
                <a:solidFill>
                  <a:schemeClr val="bg1"/>
                </a:solidFill>
                <a:latin typeface="Arial" panose="020B0604020202020204" pitchFamily="34" charset="0"/>
                <a:cs typeface="Arial" panose="020B0604020202020204" pitchFamily="34" charset="0"/>
              </a:rPr>
              <a:t>);</a:t>
            </a:r>
          </a:p>
          <a:p>
            <a:pPr>
              <a:buNone/>
            </a:pPr>
            <a:endParaRPr lang="en-US" sz="800" dirty="0">
              <a:solidFill>
                <a:schemeClr val="bg1"/>
              </a:solidFill>
              <a:latin typeface="Arial" panose="020B0604020202020204" pitchFamily="34" charset="0"/>
              <a:cs typeface="Arial" panose="020B0604020202020204" pitchFamily="34" charset="0"/>
            </a:endParaRPr>
          </a:p>
          <a:p>
            <a:pPr>
              <a:buNone/>
            </a:pPr>
            <a:r>
              <a:rPr lang="en-US" sz="800" dirty="0">
                <a:solidFill>
                  <a:schemeClr val="bg1"/>
                </a:solidFill>
                <a:latin typeface="Arial" panose="020B0604020202020204" pitchFamily="34" charset="0"/>
                <a:cs typeface="Arial" panose="020B0604020202020204" pitchFamily="34" charset="0"/>
              </a:rPr>
              <a:t>//Construct the confirmation message to be e-mailed to the client</a:t>
            </a:r>
          </a:p>
          <a:p>
            <a:pPr>
              <a:buNone/>
            </a:pPr>
            <a:r>
              <a:rPr lang="en-US" sz="800" dirty="0">
                <a:solidFill>
                  <a:schemeClr val="bg1"/>
                </a:solidFill>
                <a:latin typeface="Arial" panose="020B0604020202020204" pitchFamily="34" charset="0"/>
                <a:cs typeface="Arial" panose="020B0604020202020204" pitchFamily="34" charset="0"/>
              </a:rPr>
              <a:t>$</a:t>
            </a:r>
            <a:r>
              <a:rPr lang="en-US" sz="800" dirty="0" err="1">
                <a:solidFill>
                  <a:schemeClr val="bg1"/>
                </a:solidFill>
                <a:latin typeface="Arial" panose="020B0604020202020204" pitchFamily="34" charset="0"/>
                <a:cs typeface="Arial" panose="020B0604020202020204" pitchFamily="34" charset="0"/>
              </a:rPr>
              <a:t>messageToClient</a:t>
            </a:r>
            <a:r>
              <a:rPr lang="en-US" sz="800" dirty="0">
                <a:solidFill>
                  <a:schemeClr val="bg1"/>
                </a:solidFill>
                <a:latin typeface="Arial" panose="020B0604020202020204" pitchFamily="34" charset="0"/>
                <a:cs typeface="Arial" panose="020B0604020202020204" pitchFamily="34" charset="0"/>
              </a:rPr>
              <a:t> =</a:t>
            </a:r>
          </a:p>
          <a:p>
            <a:pPr>
              <a:buNone/>
            </a:pPr>
            <a:r>
              <a:rPr lang="en-US" sz="800" dirty="0">
                <a:solidFill>
                  <a:schemeClr val="bg1"/>
                </a:solidFill>
                <a:latin typeface="Arial" panose="020B0604020202020204" pitchFamily="34" charset="0"/>
                <a:cs typeface="Arial" panose="020B0604020202020204" pitchFamily="34" charset="0"/>
              </a:rPr>
              <a:t>    "Dear ".$_POST['</a:t>
            </a:r>
            <a:r>
              <a:rPr lang="en-US" sz="800" dirty="0" err="1">
                <a:solidFill>
                  <a:schemeClr val="bg1"/>
                </a:solidFill>
                <a:latin typeface="Arial" panose="020B0604020202020204" pitchFamily="34" charset="0"/>
                <a:cs typeface="Arial" panose="020B0604020202020204" pitchFamily="34" charset="0"/>
              </a:rPr>
              <a:t>myName</a:t>
            </a:r>
            <a:r>
              <a:rPr lang="en-US" sz="800" dirty="0">
                <a:solidFill>
                  <a:schemeClr val="bg1"/>
                </a:solidFill>
                <a:latin typeface="Arial" panose="020B0604020202020204" pitchFamily="34" charset="0"/>
                <a:cs typeface="Arial" panose="020B0604020202020204" pitchFamily="34" charset="0"/>
              </a:rPr>
              <a:t>'].":\r\n".</a:t>
            </a:r>
          </a:p>
          <a:p>
            <a:pPr>
              <a:buNone/>
            </a:pPr>
            <a:r>
              <a:rPr lang="en-US" sz="800" dirty="0">
                <a:solidFill>
                  <a:schemeClr val="bg1"/>
                </a:solidFill>
                <a:latin typeface="Arial" panose="020B0604020202020204" pitchFamily="34" charset="0"/>
                <a:cs typeface="Arial" panose="020B0604020202020204" pitchFamily="34" charset="0"/>
              </a:rPr>
              <a:t>    "The following message was received from you by IT125 Website:\r\n\r\n".</a:t>
            </a:r>
          </a:p>
          <a:p>
            <a:pPr>
              <a:buNone/>
            </a:pPr>
            <a:r>
              <a:rPr lang="en-US" sz="800" dirty="0">
                <a:solidFill>
                  <a:schemeClr val="bg1"/>
                </a:solidFill>
                <a:latin typeface="Arial" panose="020B0604020202020204" pitchFamily="34" charset="0"/>
                <a:cs typeface="Arial" panose="020B0604020202020204" pitchFamily="34" charset="0"/>
              </a:rPr>
              <a:t>    $</a:t>
            </a:r>
            <a:r>
              <a:rPr lang="en-US" sz="800" dirty="0" err="1">
                <a:solidFill>
                  <a:schemeClr val="bg1"/>
                </a:solidFill>
                <a:latin typeface="Arial" panose="020B0604020202020204" pitchFamily="34" charset="0"/>
                <a:cs typeface="Arial" panose="020B0604020202020204" pitchFamily="34" charset="0"/>
              </a:rPr>
              <a:t>messageToBusiness</a:t>
            </a:r>
            <a:r>
              <a:rPr lang="en-US" sz="800" dirty="0">
                <a:solidFill>
                  <a:schemeClr val="bg1"/>
                </a:solidFill>
                <a:latin typeface="Arial" panose="020B0604020202020204" pitchFamily="34" charset="0"/>
                <a:cs typeface="Arial" panose="020B0604020202020204" pitchFamily="34" charset="0"/>
              </a:rPr>
              <a:t>.</a:t>
            </a:r>
          </a:p>
          <a:p>
            <a:pPr>
              <a:buNone/>
            </a:pPr>
            <a:r>
              <a:rPr lang="en-US" sz="800" dirty="0">
                <a:solidFill>
                  <a:schemeClr val="bg1"/>
                </a:solidFill>
                <a:latin typeface="Arial" panose="020B0604020202020204" pitchFamily="34" charset="0"/>
                <a:cs typeface="Arial" panose="020B0604020202020204" pitchFamily="34" charset="0"/>
              </a:rPr>
              <a:t>    "------------------------\r\</a:t>
            </a:r>
            <a:r>
              <a:rPr lang="en-US" sz="800" dirty="0" err="1">
                <a:solidFill>
                  <a:schemeClr val="bg1"/>
                </a:solidFill>
                <a:latin typeface="Arial" panose="020B0604020202020204" pitchFamily="34" charset="0"/>
                <a:cs typeface="Arial" panose="020B0604020202020204" pitchFamily="34" charset="0"/>
              </a:rPr>
              <a:t>nThank</a:t>
            </a:r>
            <a:r>
              <a:rPr lang="en-US" sz="800" dirty="0">
                <a:solidFill>
                  <a:schemeClr val="bg1"/>
                </a:solidFill>
                <a:latin typeface="Arial" panose="020B0604020202020204" pitchFamily="34" charset="0"/>
                <a:cs typeface="Arial" panose="020B0604020202020204" pitchFamily="34" charset="0"/>
              </a:rPr>
              <a:t> you for your interest in applying for a job.\r\n" .</a:t>
            </a:r>
          </a:p>
          <a:p>
            <a:pPr>
              <a:buNone/>
            </a:pPr>
            <a:r>
              <a:rPr lang="en-US" sz="800" dirty="0">
                <a:solidFill>
                  <a:schemeClr val="bg1"/>
                </a:solidFill>
                <a:latin typeface="Arial" panose="020B0604020202020204" pitchFamily="34" charset="0"/>
                <a:cs typeface="Arial" panose="020B0604020202020204" pitchFamily="34" charset="0"/>
              </a:rPr>
              <a:t>    "The </a:t>
            </a:r>
            <a:r>
              <a:rPr lang="en-US" sz="800" dirty="0" err="1">
                <a:solidFill>
                  <a:schemeClr val="bg1"/>
                </a:solidFill>
                <a:latin typeface="Arial" panose="020B0604020202020204" pitchFamily="34" charset="0"/>
                <a:cs typeface="Arial" panose="020B0604020202020204" pitchFamily="34" charset="0"/>
              </a:rPr>
              <a:t>JavaJam</a:t>
            </a:r>
            <a:r>
              <a:rPr lang="en-US" sz="800" dirty="0">
                <a:solidFill>
                  <a:schemeClr val="bg1"/>
                </a:solidFill>
                <a:latin typeface="Arial" panose="020B0604020202020204" pitchFamily="34" charset="0"/>
                <a:cs typeface="Arial" panose="020B0604020202020204" pitchFamily="34" charset="0"/>
              </a:rPr>
              <a:t> Team\r\n------------------------\r\n";</a:t>
            </a:r>
          </a:p>
          <a:p>
            <a:pPr>
              <a:buNone/>
            </a:pPr>
            <a:endParaRPr lang="en-US" sz="800" dirty="0">
              <a:solidFill>
                <a:schemeClr val="bg1"/>
              </a:solidFill>
              <a:latin typeface="Arial" panose="020B0604020202020204" pitchFamily="34" charset="0"/>
              <a:cs typeface="Arial" panose="020B0604020202020204" pitchFamily="34" charset="0"/>
            </a:endParaRPr>
          </a:p>
          <a:p>
            <a:pPr>
              <a:buNone/>
            </a:pPr>
            <a:r>
              <a:rPr lang="en-US" sz="800" dirty="0">
                <a:solidFill>
                  <a:schemeClr val="bg1"/>
                </a:solidFill>
                <a:latin typeface="Arial" panose="020B0604020202020204" pitchFamily="34" charset="0"/>
                <a:cs typeface="Arial" panose="020B0604020202020204" pitchFamily="34" charset="0"/>
              </a:rPr>
              <a:t>//Send the confirmation message to the client</a:t>
            </a:r>
          </a:p>
          <a:p>
            <a:pPr>
              <a:buNone/>
            </a:pPr>
            <a:r>
              <a:rPr lang="en-US" sz="800" dirty="0">
                <a:solidFill>
                  <a:schemeClr val="bg1"/>
                </a:solidFill>
                <a:latin typeface="Arial" panose="020B0604020202020204" pitchFamily="34" charset="0"/>
                <a:cs typeface="Arial" panose="020B0604020202020204" pitchFamily="34" charset="0"/>
              </a:rPr>
              <a:t>//replace email address with your email address</a:t>
            </a:r>
          </a:p>
          <a:p>
            <a:pPr>
              <a:buNone/>
            </a:pPr>
            <a:r>
              <a:rPr lang="en-US" sz="800" dirty="0">
                <a:solidFill>
                  <a:schemeClr val="bg1"/>
                </a:solidFill>
                <a:latin typeface="Arial" panose="020B0604020202020204" pitchFamily="34" charset="0"/>
                <a:cs typeface="Arial" panose="020B0604020202020204" pitchFamily="34" charset="0"/>
              </a:rPr>
              <a:t>$</a:t>
            </a:r>
            <a:r>
              <a:rPr lang="en-US" sz="800" dirty="0" err="1">
                <a:solidFill>
                  <a:schemeClr val="bg1"/>
                </a:solidFill>
                <a:latin typeface="Arial" panose="020B0604020202020204" pitchFamily="34" charset="0"/>
                <a:cs typeface="Arial" panose="020B0604020202020204" pitchFamily="34" charset="0"/>
              </a:rPr>
              <a:t>headerToClient</a:t>
            </a:r>
            <a:r>
              <a:rPr lang="en-US" sz="800" dirty="0">
                <a:solidFill>
                  <a:schemeClr val="bg1"/>
                </a:solidFill>
                <a:latin typeface="Arial" panose="020B0604020202020204" pitchFamily="34" charset="0"/>
                <a:cs typeface="Arial" panose="020B0604020202020204" pitchFamily="34" charset="0"/>
              </a:rPr>
              <a:t> = "From: youremail@marymount.edu\r\n";</a:t>
            </a:r>
          </a:p>
          <a:p>
            <a:pPr>
              <a:buNone/>
            </a:pPr>
            <a:r>
              <a:rPr lang="en-US" sz="800" dirty="0">
                <a:solidFill>
                  <a:schemeClr val="bg1"/>
                </a:solidFill>
                <a:latin typeface="Arial" panose="020B0604020202020204" pitchFamily="34" charset="0"/>
                <a:cs typeface="Arial" panose="020B0604020202020204" pitchFamily="34" charset="0"/>
              </a:rPr>
              <a:t>mail($_POST['</a:t>
            </a:r>
            <a:r>
              <a:rPr lang="en-US" sz="800" dirty="0" err="1">
                <a:solidFill>
                  <a:schemeClr val="bg1"/>
                </a:solidFill>
                <a:latin typeface="Arial" panose="020B0604020202020204" pitchFamily="34" charset="0"/>
                <a:cs typeface="Arial" panose="020B0604020202020204" pitchFamily="34" charset="0"/>
              </a:rPr>
              <a:t>myEmail</a:t>
            </a:r>
            <a:r>
              <a:rPr lang="en-US" sz="800" dirty="0">
                <a:solidFill>
                  <a:schemeClr val="bg1"/>
                </a:solidFill>
                <a:latin typeface="Arial" panose="020B0604020202020204" pitchFamily="34" charset="0"/>
                <a:cs typeface="Arial" panose="020B0604020202020204" pitchFamily="34" charset="0"/>
              </a:rPr>
              <a:t>'], $</a:t>
            </a:r>
            <a:r>
              <a:rPr lang="en-US" sz="800" dirty="0" err="1">
                <a:solidFill>
                  <a:schemeClr val="bg1"/>
                </a:solidFill>
                <a:latin typeface="Arial" panose="020B0604020202020204" pitchFamily="34" charset="0"/>
                <a:cs typeface="Arial" panose="020B0604020202020204" pitchFamily="34" charset="0"/>
              </a:rPr>
              <a:t>messageToClient</a:t>
            </a:r>
            <a:r>
              <a:rPr lang="en-US" sz="800" dirty="0">
                <a:solidFill>
                  <a:schemeClr val="bg1"/>
                </a:solidFill>
                <a:latin typeface="Arial" panose="020B0604020202020204" pitchFamily="34" charset="0"/>
                <a:cs typeface="Arial" panose="020B0604020202020204" pitchFamily="34" charset="0"/>
              </a:rPr>
              <a:t>, $</a:t>
            </a:r>
            <a:r>
              <a:rPr lang="en-US" sz="800" dirty="0" err="1">
                <a:solidFill>
                  <a:schemeClr val="bg1"/>
                </a:solidFill>
                <a:latin typeface="Arial" panose="020B0604020202020204" pitchFamily="34" charset="0"/>
                <a:cs typeface="Arial" panose="020B0604020202020204" pitchFamily="34" charset="0"/>
              </a:rPr>
              <a:t>headerToClient</a:t>
            </a:r>
            <a:r>
              <a:rPr lang="en-US" sz="800" dirty="0">
                <a:solidFill>
                  <a:schemeClr val="bg1"/>
                </a:solidFill>
                <a:latin typeface="Arial" panose="020B0604020202020204" pitchFamily="34" charset="0"/>
                <a:cs typeface="Arial" panose="020B0604020202020204" pitchFamily="34" charset="0"/>
              </a:rPr>
              <a:t>);</a:t>
            </a:r>
          </a:p>
          <a:p>
            <a:pPr>
              <a:buNone/>
            </a:pPr>
            <a:endParaRPr lang="en-US" sz="800" dirty="0">
              <a:solidFill>
                <a:schemeClr val="bg1"/>
              </a:solidFill>
              <a:latin typeface="Arial" panose="020B0604020202020204" pitchFamily="34" charset="0"/>
              <a:cs typeface="Arial" panose="020B0604020202020204" pitchFamily="34" charset="0"/>
            </a:endParaRPr>
          </a:p>
          <a:p>
            <a:pPr>
              <a:buNone/>
            </a:pPr>
            <a:r>
              <a:rPr lang="en-US" sz="800" dirty="0">
                <a:solidFill>
                  <a:schemeClr val="bg1"/>
                </a:solidFill>
                <a:latin typeface="Arial" panose="020B0604020202020204" pitchFamily="34" charset="0"/>
                <a:cs typeface="Arial" panose="020B0604020202020204" pitchFamily="34" charset="0"/>
              </a:rPr>
              <a:t>//Transform the confirmation message to the client into XHTML format and display it</a:t>
            </a:r>
          </a:p>
          <a:p>
            <a:pPr>
              <a:buNone/>
            </a:pPr>
            <a:r>
              <a:rPr lang="en-US" sz="800" dirty="0">
                <a:solidFill>
                  <a:schemeClr val="bg1"/>
                </a:solidFill>
                <a:latin typeface="Arial" panose="020B0604020202020204" pitchFamily="34" charset="0"/>
                <a:cs typeface="Arial" panose="020B0604020202020204" pitchFamily="34" charset="0"/>
              </a:rPr>
              <a:t>$display = </a:t>
            </a:r>
            <a:r>
              <a:rPr lang="en-US" sz="800" dirty="0" err="1">
                <a:solidFill>
                  <a:schemeClr val="bg1"/>
                </a:solidFill>
                <a:latin typeface="Arial" panose="020B0604020202020204" pitchFamily="34" charset="0"/>
                <a:cs typeface="Arial" panose="020B0604020202020204" pitchFamily="34" charset="0"/>
              </a:rPr>
              <a:t>str_replace</a:t>
            </a:r>
            <a:r>
              <a:rPr lang="en-US" sz="800" dirty="0">
                <a:solidFill>
                  <a:schemeClr val="bg1"/>
                </a:solidFill>
                <a:latin typeface="Arial" panose="020B0604020202020204" pitchFamily="34" charset="0"/>
                <a:cs typeface="Arial" panose="020B0604020202020204" pitchFamily="34" charset="0"/>
              </a:rPr>
              <a:t>("\r\n", "&lt;</a:t>
            </a:r>
            <a:r>
              <a:rPr lang="en-US" sz="800" dirty="0" err="1">
                <a:solidFill>
                  <a:schemeClr val="bg1"/>
                </a:solidFill>
                <a:latin typeface="Arial" panose="020B0604020202020204" pitchFamily="34" charset="0"/>
                <a:cs typeface="Arial" panose="020B0604020202020204" pitchFamily="34" charset="0"/>
              </a:rPr>
              <a:t>br</a:t>
            </a:r>
            <a:r>
              <a:rPr lang="en-US" sz="800" dirty="0">
                <a:solidFill>
                  <a:schemeClr val="bg1"/>
                </a:solidFill>
                <a:latin typeface="Arial" panose="020B0604020202020204" pitchFamily="34" charset="0"/>
                <a:cs typeface="Arial" panose="020B0604020202020204" pitchFamily="34" charset="0"/>
              </a:rPr>
              <a:t> /&gt;\r\n", $</a:t>
            </a:r>
            <a:r>
              <a:rPr lang="en-US" sz="800" dirty="0" err="1">
                <a:solidFill>
                  <a:schemeClr val="bg1"/>
                </a:solidFill>
                <a:latin typeface="Arial" panose="020B0604020202020204" pitchFamily="34" charset="0"/>
                <a:cs typeface="Arial" panose="020B0604020202020204" pitchFamily="34" charset="0"/>
              </a:rPr>
              <a:t>messageToClient</a:t>
            </a:r>
            <a:r>
              <a:rPr lang="en-US" sz="800" dirty="0">
                <a:solidFill>
                  <a:schemeClr val="bg1"/>
                </a:solidFill>
                <a:latin typeface="Arial" panose="020B0604020202020204" pitchFamily="34" charset="0"/>
                <a:cs typeface="Arial" panose="020B0604020202020204" pitchFamily="34" charset="0"/>
              </a:rPr>
              <a:t>);</a:t>
            </a:r>
          </a:p>
          <a:p>
            <a:pPr>
              <a:buNone/>
            </a:pPr>
            <a:r>
              <a:rPr lang="en-US" sz="800" dirty="0">
                <a:solidFill>
                  <a:schemeClr val="bg1"/>
                </a:solidFill>
                <a:latin typeface="Arial" panose="020B0604020202020204" pitchFamily="34" charset="0"/>
                <a:cs typeface="Arial" panose="020B0604020202020204" pitchFamily="34" charset="0"/>
              </a:rPr>
              <a:t>$display =</a:t>
            </a:r>
          </a:p>
          <a:p>
            <a:pPr>
              <a:buNone/>
            </a:pPr>
            <a:r>
              <a:rPr lang="en-US" sz="800" dirty="0">
                <a:solidFill>
                  <a:schemeClr val="bg1"/>
                </a:solidFill>
                <a:latin typeface="Arial" panose="020B0604020202020204" pitchFamily="34" charset="0"/>
                <a:cs typeface="Arial" panose="020B0604020202020204" pitchFamily="34" charset="0"/>
              </a:rPr>
              <a:t>    "&lt;html&gt;&lt;head&gt;&lt;title&gt;Your Message&lt;/title&gt;&lt;/head&gt;&lt;body&gt;&lt;</a:t>
            </a:r>
            <a:r>
              <a:rPr lang="en-US" sz="800" dirty="0" err="1">
                <a:solidFill>
                  <a:schemeClr val="bg1"/>
                </a:solidFill>
                <a:latin typeface="Arial" panose="020B0604020202020204" pitchFamily="34" charset="0"/>
                <a:cs typeface="Arial" panose="020B0604020202020204" pitchFamily="34" charset="0"/>
              </a:rPr>
              <a:t>tt</a:t>
            </a:r>
            <a:r>
              <a:rPr lang="en-US" sz="800" dirty="0">
                <a:solidFill>
                  <a:schemeClr val="bg1"/>
                </a:solidFill>
                <a:latin typeface="Arial" panose="020B0604020202020204" pitchFamily="34" charset="0"/>
                <a:cs typeface="Arial" panose="020B0604020202020204" pitchFamily="34" charset="0"/>
              </a:rPr>
              <a:t>&gt;".</a:t>
            </a:r>
          </a:p>
          <a:p>
            <a:pPr>
              <a:buNone/>
            </a:pPr>
            <a:r>
              <a:rPr lang="en-US" sz="800" dirty="0">
                <a:solidFill>
                  <a:schemeClr val="bg1"/>
                </a:solidFill>
                <a:latin typeface="Arial" panose="020B0604020202020204" pitchFamily="34" charset="0"/>
                <a:cs typeface="Arial" panose="020B0604020202020204" pitchFamily="34" charset="0"/>
              </a:rPr>
              <a:t>    $display.</a:t>
            </a:r>
          </a:p>
          <a:p>
            <a:pPr>
              <a:buNone/>
            </a:pPr>
            <a:r>
              <a:rPr lang="en-US" sz="800" dirty="0">
                <a:solidFill>
                  <a:schemeClr val="bg1"/>
                </a:solidFill>
                <a:latin typeface="Arial" panose="020B0604020202020204" pitchFamily="34" charset="0"/>
                <a:cs typeface="Arial" panose="020B0604020202020204" pitchFamily="34" charset="0"/>
              </a:rPr>
              <a:t>    "&lt;/</a:t>
            </a:r>
            <a:r>
              <a:rPr lang="en-US" sz="800" dirty="0" err="1">
                <a:solidFill>
                  <a:schemeClr val="bg1"/>
                </a:solidFill>
                <a:latin typeface="Arial" panose="020B0604020202020204" pitchFamily="34" charset="0"/>
                <a:cs typeface="Arial" panose="020B0604020202020204" pitchFamily="34" charset="0"/>
              </a:rPr>
              <a:t>tt</a:t>
            </a:r>
            <a:r>
              <a:rPr lang="en-US" sz="800" dirty="0">
                <a:solidFill>
                  <a:schemeClr val="bg1"/>
                </a:solidFill>
                <a:latin typeface="Arial" panose="020B0604020202020204" pitchFamily="34" charset="0"/>
                <a:cs typeface="Arial" panose="020B0604020202020204" pitchFamily="34" charset="0"/>
              </a:rPr>
              <a:t>&gt;&lt;/body&gt;&lt;/html&gt;";</a:t>
            </a:r>
          </a:p>
          <a:p>
            <a:pPr>
              <a:buNone/>
            </a:pPr>
            <a:r>
              <a:rPr lang="en-US" sz="800" dirty="0">
                <a:solidFill>
                  <a:schemeClr val="bg1"/>
                </a:solidFill>
                <a:latin typeface="Arial" panose="020B0604020202020204" pitchFamily="34" charset="0"/>
                <a:cs typeface="Arial" panose="020B0604020202020204" pitchFamily="34" charset="0"/>
              </a:rPr>
              <a:t>echo $display;</a:t>
            </a:r>
          </a:p>
          <a:p>
            <a:pPr>
              <a:buNone/>
            </a:pPr>
            <a:endParaRPr lang="en-US" sz="800" dirty="0">
              <a:solidFill>
                <a:schemeClr val="bg1"/>
              </a:solidFill>
              <a:latin typeface="Arial" panose="020B0604020202020204" pitchFamily="34" charset="0"/>
              <a:cs typeface="Arial" panose="020B0604020202020204" pitchFamily="34" charset="0"/>
            </a:endParaRPr>
          </a:p>
          <a:p>
            <a:pPr>
              <a:buNone/>
            </a:pPr>
            <a:r>
              <a:rPr lang="en-US" sz="800" dirty="0">
                <a:solidFill>
                  <a:schemeClr val="bg1"/>
                </a:solidFill>
                <a:latin typeface="Arial" panose="020B0604020202020204" pitchFamily="34" charset="0"/>
                <a:cs typeface="Arial" panose="020B0604020202020204" pitchFamily="34" charset="0"/>
              </a:rPr>
              <a:t>//Log the message in a file called log.txt on the web server</a:t>
            </a:r>
          </a:p>
          <a:p>
            <a:pPr>
              <a:buNone/>
            </a:pPr>
            <a:r>
              <a:rPr lang="en-US" sz="800" dirty="0">
                <a:solidFill>
                  <a:schemeClr val="bg1"/>
                </a:solidFill>
                <a:latin typeface="Arial" panose="020B0604020202020204" pitchFamily="34" charset="0"/>
                <a:cs typeface="Arial" panose="020B0604020202020204" pitchFamily="34" charset="0"/>
              </a:rPr>
              <a:t>$</a:t>
            </a:r>
            <a:r>
              <a:rPr lang="en-US" sz="800" dirty="0" err="1">
                <a:solidFill>
                  <a:schemeClr val="bg1"/>
                </a:solidFill>
                <a:latin typeface="Arial" panose="020B0604020202020204" pitchFamily="34" charset="0"/>
                <a:cs typeface="Arial" panose="020B0604020202020204" pitchFamily="34" charset="0"/>
              </a:rPr>
              <a:t>fileVar</a:t>
            </a:r>
            <a:r>
              <a:rPr lang="en-US" sz="800" dirty="0">
                <a:solidFill>
                  <a:schemeClr val="bg1"/>
                </a:solidFill>
                <a:latin typeface="Arial" panose="020B0604020202020204" pitchFamily="34" charset="0"/>
                <a:cs typeface="Arial" panose="020B0604020202020204" pitchFamily="34" charset="0"/>
              </a:rPr>
              <a:t> = </a:t>
            </a:r>
            <a:r>
              <a:rPr lang="en-US" sz="800" dirty="0" err="1">
                <a:solidFill>
                  <a:schemeClr val="bg1"/>
                </a:solidFill>
                <a:latin typeface="Arial" panose="020B0604020202020204" pitchFamily="34" charset="0"/>
                <a:cs typeface="Arial" panose="020B0604020202020204" pitchFamily="34" charset="0"/>
              </a:rPr>
              <a:t>fopen</a:t>
            </a:r>
            <a:r>
              <a:rPr lang="en-US" sz="800" dirty="0">
                <a:solidFill>
                  <a:schemeClr val="bg1"/>
                </a:solidFill>
                <a:latin typeface="Arial" panose="020B0604020202020204" pitchFamily="34" charset="0"/>
                <a:cs typeface="Arial" panose="020B0604020202020204" pitchFamily="34" charset="0"/>
              </a:rPr>
              <a:t>("../data/log.txt", "a")</a:t>
            </a:r>
          </a:p>
          <a:p>
            <a:pPr>
              <a:buNone/>
            </a:pPr>
            <a:r>
              <a:rPr lang="en-US" sz="800" dirty="0">
                <a:solidFill>
                  <a:schemeClr val="bg1"/>
                </a:solidFill>
                <a:latin typeface="Arial" panose="020B0604020202020204" pitchFamily="34" charset="0"/>
                <a:cs typeface="Arial" panose="020B0604020202020204" pitchFamily="34" charset="0"/>
              </a:rPr>
              <a:t>    or die("Error: Could not open the log file.");</a:t>
            </a:r>
          </a:p>
          <a:p>
            <a:pPr>
              <a:buNone/>
            </a:pPr>
            <a:r>
              <a:rPr lang="en-US" sz="800" dirty="0" err="1">
                <a:solidFill>
                  <a:schemeClr val="bg1"/>
                </a:solidFill>
                <a:latin typeface="Arial" panose="020B0604020202020204" pitchFamily="34" charset="0"/>
                <a:cs typeface="Arial" panose="020B0604020202020204" pitchFamily="34" charset="0"/>
              </a:rPr>
              <a:t>fwrite</a:t>
            </a:r>
            <a:r>
              <a:rPr lang="en-US" sz="800" dirty="0">
                <a:solidFill>
                  <a:schemeClr val="bg1"/>
                </a:solidFill>
                <a:latin typeface="Arial" panose="020B0604020202020204" pitchFamily="34" charset="0"/>
                <a:cs typeface="Arial" panose="020B0604020202020204" pitchFamily="34" charset="0"/>
              </a:rPr>
              <a:t>($</a:t>
            </a:r>
            <a:r>
              <a:rPr lang="en-US" sz="800" dirty="0" err="1">
                <a:solidFill>
                  <a:schemeClr val="bg1"/>
                </a:solidFill>
                <a:latin typeface="Arial" panose="020B0604020202020204" pitchFamily="34" charset="0"/>
                <a:cs typeface="Arial" panose="020B0604020202020204" pitchFamily="34" charset="0"/>
              </a:rPr>
              <a:t>fileVar</a:t>
            </a:r>
            <a:r>
              <a:rPr lang="en-US" sz="800" dirty="0">
                <a:solidFill>
                  <a:schemeClr val="bg1"/>
                </a:solidFill>
                <a:latin typeface="Arial" panose="020B0604020202020204" pitchFamily="34" charset="0"/>
                <a:cs typeface="Arial" panose="020B0604020202020204" pitchFamily="34" charset="0"/>
              </a:rPr>
              <a:t>, "\n-------------------------------------------------------\n")</a:t>
            </a:r>
          </a:p>
          <a:p>
            <a:pPr>
              <a:buNone/>
            </a:pPr>
            <a:r>
              <a:rPr lang="en-US" sz="800" dirty="0">
                <a:solidFill>
                  <a:schemeClr val="bg1"/>
                </a:solidFill>
                <a:latin typeface="Arial" panose="020B0604020202020204" pitchFamily="34" charset="0"/>
                <a:cs typeface="Arial" panose="020B0604020202020204" pitchFamily="34" charset="0"/>
              </a:rPr>
              <a:t>    or die("Error: Could not write to the log file.");</a:t>
            </a:r>
          </a:p>
          <a:p>
            <a:pPr>
              <a:buNone/>
            </a:pPr>
            <a:r>
              <a:rPr lang="en-US" sz="800" dirty="0" err="1">
                <a:solidFill>
                  <a:schemeClr val="bg1"/>
                </a:solidFill>
                <a:latin typeface="Arial" panose="020B0604020202020204" pitchFamily="34" charset="0"/>
                <a:cs typeface="Arial" panose="020B0604020202020204" pitchFamily="34" charset="0"/>
              </a:rPr>
              <a:t>fwrite</a:t>
            </a:r>
            <a:r>
              <a:rPr lang="en-US" sz="800" dirty="0">
                <a:solidFill>
                  <a:schemeClr val="bg1"/>
                </a:solidFill>
                <a:latin typeface="Arial" panose="020B0604020202020204" pitchFamily="34" charset="0"/>
                <a:cs typeface="Arial" panose="020B0604020202020204" pitchFamily="34" charset="0"/>
              </a:rPr>
              <a:t>($</a:t>
            </a:r>
            <a:r>
              <a:rPr lang="en-US" sz="800" dirty="0" err="1">
                <a:solidFill>
                  <a:schemeClr val="bg1"/>
                </a:solidFill>
                <a:latin typeface="Arial" panose="020B0604020202020204" pitchFamily="34" charset="0"/>
                <a:cs typeface="Arial" panose="020B0604020202020204" pitchFamily="34" charset="0"/>
              </a:rPr>
              <a:t>fileVar</a:t>
            </a:r>
            <a:r>
              <a:rPr lang="en-US" sz="800" dirty="0">
                <a:solidFill>
                  <a:schemeClr val="bg1"/>
                </a:solidFill>
                <a:latin typeface="Arial" panose="020B0604020202020204" pitchFamily="34" charset="0"/>
                <a:cs typeface="Arial" panose="020B0604020202020204" pitchFamily="34" charset="0"/>
              </a:rPr>
              <a:t>, "Date received: ".date("</a:t>
            </a:r>
            <a:r>
              <a:rPr lang="en-US" sz="800" dirty="0" err="1">
                <a:solidFill>
                  <a:schemeClr val="bg1"/>
                </a:solidFill>
                <a:latin typeface="Arial" panose="020B0604020202020204" pitchFamily="34" charset="0"/>
                <a:cs typeface="Arial" panose="020B0604020202020204" pitchFamily="34" charset="0"/>
              </a:rPr>
              <a:t>jS</a:t>
            </a:r>
            <a:r>
              <a:rPr lang="en-US" sz="800" dirty="0">
                <a:solidFill>
                  <a:schemeClr val="bg1"/>
                </a:solidFill>
                <a:latin typeface="Arial" panose="020B0604020202020204" pitchFamily="34" charset="0"/>
                <a:cs typeface="Arial" panose="020B0604020202020204" pitchFamily="34" charset="0"/>
              </a:rPr>
              <a:t> \of F, Y \a\\t H:i:s\n"))</a:t>
            </a:r>
          </a:p>
          <a:p>
            <a:pPr>
              <a:buNone/>
            </a:pPr>
            <a:r>
              <a:rPr lang="en-US" sz="800" dirty="0">
                <a:solidFill>
                  <a:schemeClr val="bg1"/>
                </a:solidFill>
                <a:latin typeface="Arial" panose="020B0604020202020204" pitchFamily="34" charset="0"/>
                <a:cs typeface="Arial" panose="020B0604020202020204" pitchFamily="34" charset="0"/>
              </a:rPr>
              <a:t>    or die("Error: Could not write to the log file.");</a:t>
            </a:r>
          </a:p>
          <a:p>
            <a:pPr>
              <a:buNone/>
            </a:pPr>
            <a:r>
              <a:rPr lang="en-US" sz="800" dirty="0" err="1">
                <a:solidFill>
                  <a:schemeClr val="bg1"/>
                </a:solidFill>
                <a:latin typeface="Arial" panose="020B0604020202020204" pitchFamily="34" charset="0"/>
                <a:cs typeface="Arial" panose="020B0604020202020204" pitchFamily="34" charset="0"/>
              </a:rPr>
              <a:t>fwrite</a:t>
            </a:r>
            <a:r>
              <a:rPr lang="en-US" sz="800" dirty="0">
                <a:solidFill>
                  <a:schemeClr val="bg1"/>
                </a:solidFill>
                <a:latin typeface="Arial" panose="020B0604020202020204" pitchFamily="34" charset="0"/>
                <a:cs typeface="Arial" panose="020B0604020202020204" pitchFamily="34" charset="0"/>
              </a:rPr>
              <a:t>($</a:t>
            </a:r>
            <a:r>
              <a:rPr lang="en-US" sz="800" dirty="0" err="1">
                <a:solidFill>
                  <a:schemeClr val="bg1"/>
                </a:solidFill>
                <a:latin typeface="Arial" panose="020B0604020202020204" pitchFamily="34" charset="0"/>
                <a:cs typeface="Arial" panose="020B0604020202020204" pitchFamily="34" charset="0"/>
              </a:rPr>
              <a:t>fileVar</a:t>
            </a:r>
            <a:r>
              <a:rPr lang="en-US" sz="800" dirty="0">
                <a:solidFill>
                  <a:schemeClr val="bg1"/>
                </a:solidFill>
                <a:latin typeface="Arial" panose="020B0604020202020204" pitchFamily="34" charset="0"/>
                <a:cs typeface="Arial" panose="020B0604020202020204" pitchFamily="34" charset="0"/>
              </a:rPr>
              <a:t>, $</a:t>
            </a:r>
            <a:r>
              <a:rPr lang="en-US" sz="800" dirty="0" err="1">
                <a:solidFill>
                  <a:schemeClr val="bg1"/>
                </a:solidFill>
                <a:latin typeface="Arial" panose="020B0604020202020204" pitchFamily="34" charset="0"/>
                <a:cs typeface="Arial" panose="020B0604020202020204" pitchFamily="34" charset="0"/>
              </a:rPr>
              <a:t>messageToBusiness</a:t>
            </a:r>
            <a:r>
              <a:rPr lang="en-US" sz="800" dirty="0">
                <a:solidFill>
                  <a:schemeClr val="bg1"/>
                </a:solidFill>
                <a:latin typeface="Arial" panose="020B0604020202020204" pitchFamily="34" charset="0"/>
                <a:cs typeface="Arial" panose="020B0604020202020204" pitchFamily="34" charset="0"/>
              </a:rPr>
              <a:t>)</a:t>
            </a:r>
          </a:p>
          <a:p>
            <a:pPr>
              <a:buNone/>
            </a:pPr>
            <a:r>
              <a:rPr lang="en-US" sz="800" dirty="0">
                <a:solidFill>
                  <a:schemeClr val="bg1"/>
                </a:solidFill>
                <a:latin typeface="Arial" panose="020B0604020202020204" pitchFamily="34" charset="0"/>
                <a:cs typeface="Arial" panose="020B0604020202020204" pitchFamily="34" charset="0"/>
              </a:rPr>
              <a:t>    or die("Error: Could not write to the log file.");</a:t>
            </a:r>
          </a:p>
          <a:p>
            <a:pPr>
              <a:buNone/>
            </a:pPr>
            <a:r>
              <a:rPr lang="en-US" sz="800" dirty="0">
                <a:solidFill>
                  <a:schemeClr val="bg1"/>
                </a:solidFill>
                <a:latin typeface="Arial" panose="020B0604020202020204" pitchFamily="34" charset="0"/>
                <a:cs typeface="Arial" panose="020B0604020202020204" pitchFamily="34" charset="0"/>
              </a:rPr>
              <a:t>?&gt;</a:t>
            </a:r>
          </a:p>
        </p:txBody>
      </p:sp>
      <p:sp>
        <p:nvSpPr>
          <p:cNvPr id="4" name="TextBox 3"/>
          <p:cNvSpPr txBox="1"/>
          <p:nvPr/>
        </p:nvSpPr>
        <p:spPr>
          <a:xfrm>
            <a:off x="5727701" y="960347"/>
            <a:ext cx="3261946"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Replace information noted by &lt;your email&gt;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Create as a .</a:t>
            </a:r>
            <a:r>
              <a:rPr lang="en-US" sz="1400" dirty="0" err="1"/>
              <a:t>php</a:t>
            </a:r>
            <a:r>
              <a:rPr lang="en-US" sz="1400" dirty="0"/>
              <a:t> page and save in </a:t>
            </a:r>
            <a:r>
              <a:rPr lang="en-US" sz="1400" dirty="0" err="1"/>
              <a:t>js</a:t>
            </a:r>
            <a:r>
              <a:rPr lang="en-US" sz="1400" dirty="0"/>
              <a:t> folder</a:t>
            </a:r>
          </a:p>
        </p:txBody>
      </p:sp>
      <p:sp>
        <p:nvSpPr>
          <p:cNvPr id="7" name="Left Arrow 6"/>
          <p:cNvSpPr/>
          <p:nvPr/>
        </p:nvSpPr>
        <p:spPr bwMode="auto">
          <a:xfrm>
            <a:off x="5822461" y="2349795"/>
            <a:ext cx="1295400" cy="533400"/>
          </a:xfrm>
          <a:prstGeom prst="leftArrow">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b="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 email address</a:t>
            </a:r>
          </a:p>
        </p:txBody>
      </p:sp>
      <p:sp>
        <p:nvSpPr>
          <p:cNvPr id="9" name="Left Arrow 8"/>
          <p:cNvSpPr/>
          <p:nvPr/>
        </p:nvSpPr>
        <p:spPr bwMode="auto">
          <a:xfrm>
            <a:off x="5822461" y="4038600"/>
            <a:ext cx="1295400" cy="533400"/>
          </a:xfrm>
          <a:prstGeom prst="leftArrow">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b="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 email address</a:t>
            </a:r>
          </a:p>
        </p:txBody>
      </p:sp>
    </p:spTree>
    <p:extLst>
      <p:ext uri="{BB962C8B-B14F-4D97-AF65-F5344CB8AC3E}">
        <p14:creationId xmlns:p14="http://schemas.microsoft.com/office/powerpoint/2010/main" val="8054080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10</a:t>
            </a:r>
          </a:p>
        </p:txBody>
      </p:sp>
      <p:pic>
        <p:nvPicPr>
          <p:cNvPr id="3" name="Picture 2"/>
          <p:cNvPicPr>
            <a:picLocks noChangeAspect="1"/>
          </p:cNvPicPr>
          <p:nvPr/>
        </p:nvPicPr>
        <p:blipFill>
          <a:blip r:embed="rId2"/>
          <a:stretch>
            <a:fillRect/>
          </a:stretch>
        </p:blipFill>
        <p:spPr>
          <a:xfrm>
            <a:off x="2603399" y="595288"/>
            <a:ext cx="4236158" cy="5195912"/>
          </a:xfrm>
          <a:prstGeom prst="rect">
            <a:avLst/>
          </a:prstGeom>
        </p:spPr>
      </p:pic>
      <p:sp>
        <p:nvSpPr>
          <p:cNvPr id="4" name="Rectangle 3"/>
          <p:cNvSpPr/>
          <p:nvPr/>
        </p:nvSpPr>
        <p:spPr>
          <a:xfrm>
            <a:off x="2273030" y="5897344"/>
            <a:ext cx="4572000" cy="646331"/>
          </a:xfrm>
          <a:prstGeom prst="rect">
            <a:avLst/>
          </a:prstGeom>
        </p:spPr>
        <p:txBody>
          <a:bodyPr>
            <a:spAutoFit/>
          </a:bodyPr>
          <a:lstStyle/>
          <a:p>
            <a:r>
              <a:rPr lang="en-US" dirty="0"/>
              <a:t>Download </a:t>
            </a:r>
            <a:r>
              <a:rPr lang="en-US" dirty="0">
                <a:hlinkClick r:id="rId3"/>
              </a:rPr>
              <a:t>Chapter 10 Student Files </a:t>
            </a:r>
            <a:r>
              <a:rPr lang="en-US" dirty="0"/>
              <a:t>and save and </a:t>
            </a:r>
            <a:r>
              <a:rPr lang="en-US" dirty="0" err="1"/>
              <a:t>UnZip</a:t>
            </a:r>
            <a:r>
              <a:rPr lang="en-US" dirty="0"/>
              <a:t> to your practice folder</a:t>
            </a:r>
          </a:p>
        </p:txBody>
      </p:sp>
    </p:spTree>
    <p:extLst>
      <p:ext uri="{BB962C8B-B14F-4D97-AF65-F5344CB8AC3E}">
        <p14:creationId xmlns:p14="http://schemas.microsoft.com/office/powerpoint/2010/main" val="229016903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228600" y="304801"/>
            <a:ext cx="8308975" cy="533400"/>
          </a:xfrm>
        </p:spPr>
        <p:txBody>
          <a:bodyPr>
            <a:normAutofit/>
          </a:bodyPr>
          <a:lstStyle/>
          <a:p>
            <a:pPr fontAlgn="auto">
              <a:spcAft>
                <a:spcPts val="0"/>
              </a:spcAft>
              <a:defRPr/>
            </a:pPr>
            <a:r>
              <a:rPr lang="en-US" dirty="0">
                <a:solidFill>
                  <a:schemeClr val="tx2">
                    <a:satMod val="130000"/>
                  </a:schemeClr>
                </a:solidFill>
                <a:latin typeface="Arial" pitchFamily="34" charset="0"/>
                <a:cs typeface="Arial" pitchFamily="34" charset="0"/>
              </a:rPr>
              <a:t>Skills and Functions Needed for a Successful Projects</a:t>
            </a:r>
            <a:r>
              <a:rPr lang="en-US" dirty="0">
                <a:solidFill>
                  <a:schemeClr val="tx2">
                    <a:satMod val="130000"/>
                  </a:schemeClr>
                </a:solidFill>
              </a:rPr>
              <a:t> </a:t>
            </a:r>
          </a:p>
        </p:txBody>
      </p:sp>
      <p:sp>
        <p:nvSpPr>
          <p:cNvPr id="2" name="Rectangle 3"/>
          <p:cNvSpPr>
            <a:spLocks noGrp="1" noChangeArrowheads="1"/>
          </p:cNvSpPr>
          <p:nvPr>
            <p:ph idx="1"/>
          </p:nvPr>
        </p:nvSpPr>
        <p:spPr>
          <a:xfrm>
            <a:off x="457200" y="815788"/>
            <a:ext cx="7848600" cy="5966011"/>
          </a:xfrm>
        </p:spPr>
        <p:txBody>
          <a:bodyPr rtlCol="0">
            <a:noAutofit/>
          </a:bodyPr>
          <a:lstStyle/>
          <a:p>
            <a:pPr fontAlgn="auto">
              <a:buFont typeface="Arial" panose="020B0604020202020204" pitchFamily="34" charset="0"/>
              <a:buChar char="•"/>
              <a:defRPr/>
            </a:pPr>
            <a:r>
              <a:rPr lang="en-US" altLang="en-US" sz="1800" b="1" dirty="0">
                <a:solidFill>
                  <a:schemeClr val="tx1">
                    <a:lumMod val="75000"/>
                    <a:lumOff val="25000"/>
                  </a:schemeClr>
                </a:solidFill>
                <a:cs typeface="Times New Roman" panose="02020603050405020304" pitchFamily="18" charset="0"/>
              </a:rPr>
              <a:t>Large-Scale</a:t>
            </a:r>
          </a:p>
          <a:p>
            <a:pPr lvl="1">
              <a:buFont typeface="Wingdings" panose="05000000000000000000" pitchFamily="2" charset="2"/>
              <a:buChar char="ü"/>
              <a:defRPr/>
            </a:pPr>
            <a:r>
              <a:rPr lang="en-US" altLang="en-US" sz="1800" b="1" dirty="0">
                <a:solidFill>
                  <a:schemeClr val="tx1">
                    <a:lumMod val="75000"/>
                    <a:lumOff val="25000"/>
                  </a:schemeClr>
                </a:solidFill>
                <a:cs typeface="Times New Roman" panose="02020603050405020304" pitchFamily="18" charset="0"/>
              </a:rPr>
              <a:t>Project Manager</a:t>
            </a:r>
          </a:p>
          <a:p>
            <a:pPr lvl="1">
              <a:buFont typeface="Wingdings" panose="05000000000000000000" pitchFamily="2" charset="2"/>
              <a:buChar char="ü"/>
              <a:defRPr/>
            </a:pPr>
            <a:r>
              <a:rPr lang="en-US" altLang="en-US" sz="1800" b="1" dirty="0">
                <a:solidFill>
                  <a:schemeClr val="tx1">
                    <a:lumMod val="75000"/>
                    <a:lumOff val="25000"/>
                  </a:schemeClr>
                </a:solidFill>
                <a:cs typeface="Times New Roman" panose="02020603050405020304" pitchFamily="18" charset="0"/>
              </a:rPr>
              <a:t>Information Architect</a:t>
            </a:r>
          </a:p>
          <a:p>
            <a:pPr lvl="1">
              <a:buFont typeface="Wingdings" panose="05000000000000000000" pitchFamily="2" charset="2"/>
              <a:buChar char="ü"/>
              <a:defRPr/>
            </a:pPr>
            <a:r>
              <a:rPr lang="en-US" altLang="en-US" sz="1800" b="1" dirty="0">
                <a:solidFill>
                  <a:schemeClr val="tx1">
                    <a:lumMod val="75000"/>
                    <a:lumOff val="25000"/>
                  </a:schemeClr>
                </a:solidFill>
                <a:cs typeface="Times New Roman" panose="02020603050405020304" pitchFamily="18" charset="0"/>
              </a:rPr>
              <a:t>User Experience Designer</a:t>
            </a:r>
          </a:p>
          <a:p>
            <a:pPr lvl="1">
              <a:buFont typeface="Wingdings" panose="05000000000000000000" pitchFamily="2" charset="2"/>
              <a:buChar char="ü"/>
              <a:defRPr/>
            </a:pPr>
            <a:r>
              <a:rPr lang="en-US" altLang="en-US" sz="1800" b="1" dirty="0">
                <a:solidFill>
                  <a:schemeClr val="tx1">
                    <a:lumMod val="75000"/>
                    <a:lumOff val="25000"/>
                  </a:schemeClr>
                </a:solidFill>
                <a:cs typeface="Times New Roman" panose="02020603050405020304" pitchFamily="18" charset="0"/>
              </a:rPr>
              <a:t>Marketing Representative</a:t>
            </a:r>
          </a:p>
          <a:p>
            <a:pPr lvl="1">
              <a:buFont typeface="Wingdings" panose="05000000000000000000" pitchFamily="2" charset="2"/>
              <a:buChar char="ü"/>
              <a:defRPr/>
            </a:pPr>
            <a:r>
              <a:rPr lang="en-US" altLang="en-US" sz="1800" b="1" dirty="0">
                <a:solidFill>
                  <a:schemeClr val="tx1">
                    <a:lumMod val="75000"/>
                    <a:lumOff val="25000"/>
                  </a:schemeClr>
                </a:solidFill>
                <a:cs typeface="Times New Roman" panose="02020603050405020304" pitchFamily="18" charset="0"/>
              </a:rPr>
              <a:t>Copy Writer &amp; Editor</a:t>
            </a:r>
          </a:p>
          <a:p>
            <a:pPr lvl="1">
              <a:buFont typeface="Wingdings" panose="05000000000000000000" pitchFamily="2" charset="2"/>
              <a:buChar char="ü"/>
              <a:defRPr/>
            </a:pPr>
            <a:r>
              <a:rPr lang="en-US" altLang="en-US" sz="1800" b="1" dirty="0">
                <a:solidFill>
                  <a:schemeClr val="tx1">
                    <a:lumMod val="75000"/>
                    <a:lumOff val="25000"/>
                  </a:schemeClr>
                </a:solidFill>
                <a:cs typeface="Times New Roman" panose="02020603050405020304" pitchFamily="18" charset="0"/>
              </a:rPr>
              <a:t>Content Manager</a:t>
            </a:r>
          </a:p>
          <a:p>
            <a:pPr lvl="1">
              <a:buFont typeface="Wingdings" panose="05000000000000000000" pitchFamily="2" charset="2"/>
              <a:buChar char="ü"/>
              <a:defRPr/>
            </a:pPr>
            <a:r>
              <a:rPr lang="en-US" altLang="en-US" sz="1800" b="1" dirty="0">
                <a:solidFill>
                  <a:schemeClr val="tx1">
                    <a:lumMod val="75000"/>
                    <a:lumOff val="25000"/>
                  </a:schemeClr>
                </a:solidFill>
                <a:cs typeface="Times New Roman" panose="02020603050405020304" pitchFamily="18" charset="0"/>
              </a:rPr>
              <a:t>Graphic Designer</a:t>
            </a:r>
          </a:p>
          <a:p>
            <a:pPr lvl="1">
              <a:buFont typeface="Wingdings" panose="05000000000000000000" pitchFamily="2" charset="2"/>
              <a:buChar char="ü"/>
              <a:defRPr/>
            </a:pPr>
            <a:r>
              <a:rPr lang="en-US" altLang="en-US" sz="1800" b="1" dirty="0">
                <a:solidFill>
                  <a:schemeClr val="tx1">
                    <a:lumMod val="75000"/>
                    <a:lumOff val="25000"/>
                  </a:schemeClr>
                </a:solidFill>
                <a:cs typeface="Times New Roman" panose="02020603050405020304" pitchFamily="18" charset="0"/>
              </a:rPr>
              <a:t>Database Administrator</a:t>
            </a:r>
          </a:p>
          <a:p>
            <a:pPr lvl="1">
              <a:buFont typeface="Wingdings" panose="05000000000000000000" pitchFamily="2" charset="2"/>
              <a:buChar char="ü"/>
              <a:defRPr/>
            </a:pPr>
            <a:r>
              <a:rPr lang="en-US" altLang="en-US" sz="1800" b="1" dirty="0">
                <a:solidFill>
                  <a:schemeClr val="tx1">
                    <a:lumMod val="75000"/>
                    <a:lumOff val="25000"/>
                  </a:schemeClr>
                </a:solidFill>
                <a:cs typeface="Times New Roman" panose="02020603050405020304" pitchFamily="18" charset="0"/>
              </a:rPr>
              <a:t>Network Administrator</a:t>
            </a:r>
          </a:p>
          <a:p>
            <a:pPr lvl="1">
              <a:buFont typeface="Wingdings" panose="05000000000000000000" pitchFamily="2" charset="2"/>
              <a:buChar char="ü"/>
              <a:defRPr/>
            </a:pPr>
            <a:r>
              <a:rPr lang="en-US" altLang="en-US" sz="1800" b="1" dirty="0">
                <a:solidFill>
                  <a:schemeClr val="tx1">
                    <a:lumMod val="75000"/>
                    <a:lumOff val="25000"/>
                  </a:schemeClr>
                </a:solidFill>
                <a:cs typeface="Times New Roman" panose="02020603050405020304" pitchFamily="18" charset="0"/>
              </a:rPr>
              <a:t>Web Developer / Web Designer</a:t>
            </a:r>
          </a:p>
          <a:p>
            <a:pPr>
              <a:buFont typeface="Arial" panose="020B0604020202020204" pitchFamily="34" charset="0"/>
              <a:buChar char="•"/>
              <a:defRPr/>
            </a:pPr>
            <a:r>
              <a:rPr lang="en-US" altLang="en-US" sz="1800" b="1" dirty="0">
                <a:solidFill>
                  <a:schemeClr val="tx1">
                    <a:lumMod val="75000"/>
                    <a:lumOff val="25000"/>
                  </a:schemeClr>
                </a:solidFill>
                <a:cs typeface="Times New Roman" panose="02020603050405020304" pitchFamily="18" charset="0"/>
              </a:rPr>
              <a:t>Small-Scale</a:t>
            </a:r>
          </a:p>
          <a:p>
            <a:pPr lvl="1">
              <a:buFont typeface="Wingdings 2" panose="05020102010507070707" pitchFamily="18" charset="2"/>
              <a:buChar char="P"/>
            </a:pPr>
            <a:r>
              <a:rPr lang="en-US" altLang="en-US" sz="1800" b="1" dirty="0">
                <a:solidFill>
                  <a:schemeClr val="tx1">
                    <a:lumMod val="75000"/>
                    <a:lumOff val="25000"/>
                  </a:schemeClr>
                </a:solidFill>
                <a:cs typeface="Times New Roman" panose="02020603050405020304" pitchFamily="18" charset="0"/>
              </a:rPr>
              <a:t>The skills and functions are essentially the same as on a large project</a:t>
            </a:r>
          </a:p>
          <a:p>
            <a:pPr lvl="1">
              <a:buFont typeface="Wingdings 2" panose="05020102010507070707" pitchFamily="18" charset="2"/>
              <a:buChar char="P"/>
            </a:pPr>
            <a:r>
              <a:rPr lang="en-US" altLang="en-US" sz="1800" b="1" dirty="0">
                <a:cs typeface="Times New Roman" panose="02020603050405020304" pitchFamily="18" charset="0"/>
              </a:rPr>
              <a:t>Each person may wear many “hats” and juggle their job roles</a:t>
            </a:r>
          </a:p>
          <a:p>
            <a:pPr marL="914400" lvl="2" indent="0">
              <a:buNone/>
            </a:pPr>
            <a:r>
              <a:rPr lang="en-US" altLang="en-US" sz="1800" b="1" dirty="0">
                <a:cs typeface="Times New Roman" panose="02020603050405020304" pitchFamily="18" charset="0"/>
              </a:rPr>
              <a:t>Example:  The web designer may also be the graphic designer.</a:t>
            </a:r>
          </a:p>
          <a:p>
            <a:pPr lvl="1">
              <a:buFont typeface="Wingdings" panose="05000000000000000000" pitchFamily="2" charset="2"/>
              <a:buChar char="ü"/>
            </a:pPr>
            <a:r>
              <a:rPr lang="en-US" altLang="en-US" sz="1800" b="1" dirty="0">
                <a:cs typeface="Times New Roman" panose="02020603050405020304" pitchFamily="18" charset="0"/>
              </a:rPr>
              <a:t>Some job roles may be outsourced</a:t>
            </a:r>
          </a:p>
          <a:p>
            <a:pPr marL="914400" lvl="2" indent="6350">
              <a:buNone/>
            </a:pPr>
            <a:r>
              <a:rPr lang="en-US" altLang="en-US" sz="1800" b="1" dirty="0">
                <a:cs typeface="Times New Roman" panose="02020603050405020304" pitchFamily="18" charset="0"/>
              </a:rPr>
              <a:t>Most Common: </a:t>
            </a:r>
            <a:br>
              <a:rPr lang="en-US" altLang="en-US" sz="1800" b="1" dirty="0">
                <a:cs typeface="Times New Roman" panose="02020603050405020304" pitchFamily="18" charset="0"/>
              </a:rPr>
            </a:br>
            <a:r>
              <a:rPr lang="en-US" altLang="en-US" sz="1800" b="1" dirty="0">
                <a:cs typeface="Times New Roman" panose="02020603050405020304" pitchFamily="18" charset="0"/>
              </a:rPr>
              <a:t>An external web site provider is used so there is less (if any) need for a Network Administrator. </a:t>
            </a:r>
          </a:p>
        </p:txBody>
      </p:sp>
    </p:spTree>
    <p:extLst>
      <p:ext uri="{BB962C8B-B14F-4D97-AF65-F5344CB8AC3E}">
        <p14:creationId xmlns:p14="http://schemas.microsoft.com/office/powerpoint/2010/main" val="278516389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81000" y="422145"/>
            <a:ext cx="7510463" cy="387798"/>
          </a:xfrm>
        </p:spPr>
        <p:txBody>
          <a:bodyPr/>
          <a:lstStyle/>
          <a:p>
            <a:pPr fontAlgn="auto">
              <a:spcAft>
                <a:spcPts val="0"/>
              </a:spcAft>
              <a:defRPr/>
            </a:pPr>
            <a:r>
              <a:rPr lang="en-US" dirty="0">
                <a:solidFill>
                  <a:schemeClr val="tx2">
                    <a:satMod val="130000"/>
                  </a:schemeClr>
                </a:solidFill>
              </a:rPr>
              <a:t>Project Staffing Criteria</a:t>
            </a:r>
          </a:p>
        </p:txBody>
      </p:sp>
      <p:sp>
        <p:nvSpPr>
          <p:cNvPr id="18435" name="Rectangle 3"/>
          <p:cNvSpPr>
            <a:spLocks noGrp="1" noChangeArrowheads="1"/>
          </p:cNvSpPr>
          <p:nvPr>
            <p:ph idx="1"/>
          </p:nvPr>
        </p:nvSpPr>
        <p:spPr>
          <a:xfrm>
            <a:off x="533400" y="1295400"/>
            <a:ext cx="8610600" cy="2631490"/>
          </a:xfrm>
        </p:spPr>
        <p:txBody>
          <a:bodyPr/>
          <a:lstStyle/>
          <a:p>
            <a:pPr marL="368300" indent="-285750">
              <a:buFont typeface="Arial" panose="020B0604020202020204" pitchFamily="34" charset="0"/>
              <a:buChar char="•"/>
            </a:pPr>
            <a:r>
              <a:rPr lang="en-US" altLang="en-US" sz="1800" b="1" dirty="0">
                <a:cs typeface="Times New Roman" panose="02020603050405020304" pitchFamily="18" charset="0"/>
              </a:rPr>
              <a:t>Finding the right people to work on a project is crucial</a:t>
            </a:r>
          </a:p>
          <a:p>
            <a:pPr marL="403225" lvl="1" indent="0">
              <a:buNone/>
            </a:pPr>
            <a:r>
              <a:rPr lang="en-US" altLang="en-US" sz="1800" b="1" dirty="0">
                <a:cs typeface="Times New Roman" panose="02020603050405020304" pitchFamily="18" charset="0"/>
              </a:rPr>
              <a:t>Consider:</a:t>
            </a:r>
          </a:p>
          <a:p>
            <a:pPr marL="885825" lvl="2">
              <a:buFont typeface="Wingdings 2" panose="05020102010507070707" pitchFamily="18" charset="2"/>
              <a:buChar char="P"/>
            </a:pPr>
            <a:r>
              <a:rPr lang="en-US" altLang="en-US" sz="1800" b="1" dirty="0">
                <a:cs typeface="Times New Roman" panose="02020603050405020304" pitchFamily="18" charset="0"/>
              </a:rPr>
              <a:t>work experience</a:t>
            </a:r>
          </a:p>
          <a:p>
            <a:pPr marL="885825" lvl="2">
              <a:buFont typeface="Wingdings 2" panose="05020102010507070707" pitchFamily="18" charset="2"/>
              <a:buChar char="P"/>
            </a:pPr>
            <a:r>
              <a:rPr lang="en-US" altLang="en-US" sz="1800" b="1" dirty="0">
                <a:cs typeface="Times New Roman" panose="02020603050405020304" pitchFamily="18" charset="0"/>
              </a:rPr>
              <a:t>portfolio</a:t>
            </a:r>
          </a:p>
          <a:p>
            <a:pPr marL="885825" lvl="2">
              <a:buFont typeface="Wingdings 2" panose="05020102010507070707" pitchFamily="18" charset="2"/>
              <a:buChar char="P"/>
            </a:pPr>
            <a:r>
              <a:rPr lang="en-US" altLang="en-US" sz="1800" b="1" dirty="0">
                <a:cs typeface="Times New Roman" panose="02020603050405020304" pitchFamily="18" charset="0"/>
              </a:rPr>
              <a:t>formal education</a:t>
            </a:r>
          </a:p>
          <a:p>
            <a:pPr marL="885825" lvl="2">
              <a:buFont typeface="Wingdings 2" panose="05020102010507070707" pitchFamily="18" charset="2"/>
              <a:buChar char="P"/>
            </a:pPr>
            <a:r>
              <a:rPr lang="en-US" altLang="en-US" sz="1800" b="1" dirty="0">
                <a:cs typeface="Times New Roman" panose="02020603050405020304" pitchFamily="18" charset="0"/>
              </a:rPr>
              <a:t>industry certifications</a:t>
            </a:r>
          </a:p>
          <a:p>
            <a:pPr marL="885825" lvl="2">
              <a:buFont typeface="Wingdings 2" panose="05020102010507070707" pitchFamily="18" charset="2"/>
              <a:buChar char=""/>
            </a:pPr>
            <a:endParaRPr lang="en-US" altLang="en-US" sz="1800" b="1" dirty="0">
              <a:cs typeface="Times New Roman" panose="02020603050405020304" pitchFamily="18" charset="0"/>
            </a:endParaRPr>
          </a:p>
          <a:p>
            <a:pPr marL="368300" indent="-285750">
              <a:buFont typeface="Arial" panose="020B0604020202020204" pitchFamily="34" charset="0"/>
              <a:buChar char="•"/>
            </a:pPr>
            <a:r>
              <a:rPr lang="en-US" altLang="en-US" sz="1800" b="1" dirty="0">
                <a:cs typeface="Times New Roman" panose="02020603050405020304" pitchFamily="18" charset="0"/>
              </a:rPr>
              <a:t>Alternative: </a:t>
            </a:r>
            <a:br>
              <a:rPr lang="en-US" altLang="en-US" sz="1800" b="1" dirty="0">
                <a:cs typeface="Times New Roman" panose="02020603050405020304" pitchFamily="18" charset="0"/>
              </a:rPr>
            </a:br>
            <a:r>
              <a:rPr lang="en-US" altLang="en-US" sz="1800" b="1" dirty="0">
                <a:cs typeface="Times New Roman" panose="02020603050405020304" pitchFamily="18" charset="0"/>
              </a:rPr>
              <a:t>Outsource all or portions of the project to a web design/development firm</a:t>
            </a:r>
          </a:p>
        </p:txBody>
      </p:sp>
      <p:sp>
        <p:nvSpPr>
          <p:cNvPr id="18437" name="Rectangle 6"/>
          <p:cNvSpPr>
            <a:spLocks noChangeArrowheads="1"/>
          </p:cNvSpPr>
          <p:nvPr/>
        </p:nvSpPr>
        <p:spPr bwMode="auto">
          <a:xfrm>
            <a:off x="3519488" y="2600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70503230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07975" y="161356"/>
            <a:ext cx="8305800" cy="685800"/>
          </a:xfrm>
        </p:spPr>
        <p:txBody>
          <a:bodyPr>
            <a:normAutofit/>
          </a:bodyPr>
          <a:lstStyle/>
          <a:p>
            <a:pPr fontAlgn="auto">
              <a:spcAft>
                <a:spcPts val="0"/>
              </a:spcAft>
              <a:defRPr/>
            </a:pPr>
            <a:r>
              <a:rPr lang="en-US" dirty="0">
                <a:solidFill>
                  <a:schemeClr val="tx2">
                    <a:satMod val="130000"/>
                  </a:schemeClr>
                </a:solidFill>
              </a:rPr>
              <a:t>Web Development</a:t>
            </a:r>
          </a:p>
        </p:txBody>
      </p:sp>
      <p:sp>
        <p:nvSpPr>
          <p:cNvPr id="21507" name="Rectangle 3"/>
          <p:cNvSpPr>
            <a:spLocks noGrp="1" noChangeArrowheads="1"/>
          </p:cNvSpPr>
          <p:nvPr>
            <p:ph idx="1"/>
          </p:nvPr>
        </p:nvSpPr>
        <p:spPr>
          <a:xfrm>
            <a:off x="285563" y="762000"/>
            <a:ext cx="7848600" cy="5678478"/>
          </a:xfrm>
        </p:spPr>
        <p:txBody>
          <a:bodyPr/>
          <a:lstStyle/>
          <a:p>
            <a:pPr marL="539750" indent="-457200">
              <a:buFont typeface="Arial" panose="020B0604020202020204" pitchFamily="34" charset="0"/>
              <a:buChar char="•"/>
            </a:pPr>
            <a:r>
              <a:rPr lang="en-US" altLang="en-US" sz="1800" b="1" dirty="0">
                <a:solidFill>
                  <a:schemeClr val="tx2">
                    <a:satMod val="130000"/>
                  </a:schemeClr>
                </a:solidFill>
              </a:rPr>
              <a:t>Cycle</a:t>
            </a:r>
          </a:p>
          <a:p>
            <a:pPr marL="539750" indent="-457200">
              <a:buFont typeface="Arial" panose="020B0604020202020204" pitchFamily="34" charset="0"/>
              <a:buChar char="•"/>
            </a:pPr>
            <a:r>
              <a:rPr lang="en-US" sz="1800" b="1" dirty="0">
                <a:solidFill>
                  <a:schemeClr val="tx2">
                    <a:satMod val="130000"/>
                  </a:schemeClr>
                </a:solidFill>
              </a:rPr>
              <a:t>Conceptualization </a:t>
            </a:r>
          </a:p>
          <a:p>
            <a:pPr marL="1057275" lvl="1" indent="-457200">
              <a:buFont typeface="Wingdings" panose="05000000000000000000" pitchFamily="2" charset="2"/>
              <a:buChar char="ü"/>
            </a:pPr>
            <a:r>
              <a:rPr lang="en-US" altLang="en-US" sz="1800" b="1" dirty="0"/>
              <a:t>Determine the intended audience</a:t>
            </a:r>
          </a:p>
          <a:p>
            <a:pPr marL="1057275" lvl="1" indent="-457200">
              <a:buFont typeface="Wingdings" panose="05000000000000000000" pitchFamily="2" charset="2"/>
              <a:buChar char="ü"/>
            </a:pPr>
            <a:r>
              <a:rPr lang="en-US" altLang="en-US" sz="1800" b="1" dirty="0"/>
              <a:t>Determine the goals or mission of the web site</a:t>
            </a:r>
          </a:p>
          <a:p>
            <a:pPr marL="1201738" lvl="2" indent="0">
              <a:buNone/>
            </a:pPr>
            <a:r>
              <a:rPr lang="en-US" altLang="en-US" sz="1800" b="1" dirty="0"/>
              <a:t>Short-term goals</a:t>
            </a:r>
          </a:p>
          <a:p>
            <a:pPr marL="1201738" lvl="2" indent="0">
              <a:buNone/>
            </a:pPr>
            <a:r>
              <a:rPr lang="en-US" altLang="en-US" sz="1800" b="1" dirty="0"/>
              <a:t>Long-term goals</a:t>
            </a:r>
          </a:p>
          <a:p>
            <a:pPr marL="1030288" lvl="2" indent="-457200">
              <a:buFont typeface="Wingdings" panose="05000000000000000000" pitchFamily="2" charset="2"/>
              <a:buChar char="ü"/>
            </a:pPr>
            <a:r>
              <a:rPr lang="en-US" altLang="en-US" sz="1800" b="1" dirty="0"/>
              <a:t>Develop measurable objectives such as:</a:t>
            </a:r>
          </a:p>
          <a:p>
            <a:pPr marL="1201738" lvl="4" indent="0">
              <a:buNone/>
            </a:pPr>
            <a:r>
              <a:rPr lang="en-US" altLang="en-US" sz="1800" b="1" dirty="0"/>
              <a:t>Number of visitors</a:t>
            </a:r>
          </a:p>
          <a:p>
            <a:pPr marL="1201738" lvl="4" indent="0">
              <a:buNone/>
            </a:pPr>
            <a:r>
              <a:rPr lang="en-US" altLang="en-US" sz="1800" b="1" dirty="0"/>
              <a:t>Percent of product sales</a:t>
            </a:r>
          </a:p>
          <a:p>
            <a:pPr marL="519113" lvl="2" indent="0">
              <a:buNone/>
            </a:pPr>
            <a:r>
              <a:rPr lang="en-US" altLang="en-US" sz="1800" b="1" dirty="0">
                <a:solidFill>
                  <a:schemeClr val="tx2">
                    <a:satMod val="130000"/>
                  </a:schemeClr>
                </a:solidFill>
              </a:rPr>
              <a:t>Analysis</a:t>
            </a:r>
          </a:p>
          <a:p>
            <a:pPr marL="885825" lvl="1" indent="-285750">
              <a:buFont typeface="Wingdings 2" panose="05020102010507070707" pitchFamily="18" charset="2"/>
              <a:buChar char="P"/>
            </a:pPr>
            <a:r>
              <a:rPr lang="en-US" altLang="en-US" sz="1800" b="1" dirty="0"/>
              <a:t>Determine the following:</a:t>
            </a:r>
          </a:p>
          <a:p>
            <a:pPr marL="984251" lvl="2" indent="-236538">
              <a:buFont typeface="Verdana" panose="020B0604030504040204" pitchFamily="34" charset="0"/>
              <a:buChar char="◦"/>
            </a:pPr>
            <a:r>
              <a:rPr lang="en-US" altLang="en-US" sz="1800" b="1" dirty="0"/>
              <a:t>information topics</a:t>
            </a:r>
          </a:p>
          <a:p>
            <a:pPr marL="984251" lvl="2" indent="-236538">
              <a:buFont typeface="Verdana" panose="020B0604030504040204" pitchFamily="34" charset="0"/>
              <a:buChar char="◦"/>
            </a:pPr>
            <a:r>
              <a:rPr lang="en-US" altLang="en-US" sz="1800" b="1" dirty="0"/>
              <a:t>functionality requirements (high-level) - Determine “what” a site will do – not “how” it will do it</a:t>
            </a:r>
          </a:p>
          <a:p>
            <a:pPr marL="984251" lvl="2" indent="-236538">
              <a:buFont typeface="Verdana" panose="020B0604030504040204" pitchFamily="34" charset="0"/>
              <a:buChar char="◦"/>
            </a:pPr>
            <a:r>
              <a:rPr lang="en-US" altLang="en-US" sz="1800" b="1" dirty="0"/>
              <a:t>environmental requirements</a:t>
            </a:r>
          </a:p>
          <a:p>
            <a:pPr marL="984251" lvl="2" indent="-236538">
              <a:buFont typeface="Verdana" panose="020B0604030504040204" pitchFamily="34" charset="0"/>
              <a:buChar char="◦"/>
            </a:pPr>
            <a:r>
              <a:rPr lang="en-US" altLang="en-US" sz="1800" b="1" dirty="0"/>
              <a:t>content requirements</a:t>
            </a:r>
          </a:p>
          <a:p>
            <a:pPr marL="885825" lvl="1" indent="-285750">
              <a:buFont typeface="Wingdings 2" panose="05020102010507070707" pitchFamily="18" charset="2"/>
              <a:buChar char="P"/>
            </a:pPr>
            <a:r>
              <a:rPr lang="en-US" altLang="en-US" sz="1800" b="1" dirty="0"/>
              <a:t>If a redesign, compare the old approach with the new approach</a:t>
            </a:r>
          </a:p>
          <a:p>
            <a:pPr marL="885825" lvl="1" indent="-285750">
              <a:buFont typeface="Wingdings 2" panose="05020102010507070707" pitchFamily="18" charset="2"/>
              <a:buChar char="P"/>
            </a:pPr>
            <a:r>
              <a:rPr lang="en-US" altLang="en-US" sz="1800" b="1" dirty="0"/>
              <a:t>Review competitor’s sites</a:t>
            </a:r>
          </a:p>
          <a:p>
            <a:pPr marL="885825" lvl="1" indent="-285750">
              <a:buFont typeface="Wingdings 2" panose="05020102010507070707" pitchFamily="18" charset="2"/>
              <a:buChar char="P"/>
            </a:pPr>
            <a:r>
              <a:rPr lang="en-US" altLang="en-US" sz="1800" b="1" dirty="0"/>
              <a:t>Estimate costs - Cost/Benefit analysis</a:t>
            </a:r>
          </a:p>
        </p:txBody>
      </p:sp>
      <p:sp>
        <p:nvSpPr>
          <p:cNvPr id="21508"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8DF7130-5D84-4B76-8AF7-F10F44374A2B}" type="slidenum">
              <a:rPr lang="en-US" altLang="en-US" sz="1200">
                <a:solidFill>
                  <a:srgbClr val="052E65"/>
                </a:solidFill>
              </a:rPr>
              <a:pPr/>
              <a:t>47</a:t>
            </a:fld>
            <a:endParaRPr lang="en-US" altLang="en-US" sz="1200">
              <a:solidFill>
                <a:srgbClr val="052E65"/>
              </a:solidFill>
            </a:endParaRPr>
          </a:p>
        </p:txBody>
      </p:sp>
      <p:sp>
        <p:nvSpPr>
          <p:cNvPr id="21509" name="Rectangle 5"/>
          <p:cNvSpPr>
            <a:spLocks noChangeArrowheads="1"/>
          </p:cNvSpPr>
          <p:nvPr/>
        </p:nvSpPr>
        <p:spPr bwMode="auto">
          <a:xfrm>
            <a:off x="3086100" y="1185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6" name="Picture 2" descr="Figure10"/>
          <p:cNvPicPr>
            <a:picLocks noChangeAspect="1" noChangeArrowheads="1"/>
          </p:cNvPicPr>
          <p:nvPr/>
        </p:nvPicPr>
        <p:blipFill>
          <a:blip r:embed="rId3"/>
          <a:srcRect/>
          <a:stretch>
            <a:fillRect/>
          </a:stretch>
        </p:blipFill>
        <p:spPr bwMode="auto">
          <a:xfrm>
            <a:off x="5384628" y="1981200"/>
            <a:ext cx="3260523" cy="23574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bwMode="auto">
          <a:xfrm>
            <a:off x="6499418" y="1806937"/>
            <a:ext cx="1030941" cy="738180"/>
          </a:xfrm>
          <a:prstGeom prst="ellipse">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7622247" y="2193956"/>
            <a:ext cx="1030941" cy="738180"/>
          </a:xfrm>
          <a:prstGeom prst="ellipse">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407054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50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0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507">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507">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507">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507">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507">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507">
                                            <p:txEl>
                                              <p:pRg st="15" end="1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507">
                                            <p:txEl>
                                              <p:pRg st="16" end="1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50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P spid="3"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07975" y="161356"/>
            <a:ext cx="8305800" cy="685800"/>
          </a:xfrm>
        </p:spPr>
        <p:txBody>
          <a:bodyPr>
            <a:normAutofit/>
          </a:bodyPr>
          <a:lstStyle/>
          <a:p>
            <a:pPr fontAlgn="auto">
              <a:spcAft>
                <a:spcPts val="0"/>
              </a:spcAft>
              <a:defRPr/>
            </a:pPr>
            <a:r>
              <a:rPr lang="en-US" dirty="0">
                <a:solidFill>
                  <a:schemeClr val="tx2">
                    <a:satMod val="130000"/>
                  </a:schemeClr>
                </a:solidFill>
              </a:rPr>
              <a:t>Web Development</a:t>
            </a:r>
          </a:p>
        </p:txBody>
      </p:sp>
      <p:sp>
        <p:nvSpPr>
          <p:cNvPr id="21507" name="Rectangle 3"/>
          <p:cNvSpPr>
            <a:spLocks noGrp="1" noChangeArrowheads="1"/>
          </p:cNvSpPr>
          <p:nvPr>
            <p:ph idx="1"/>
          </p:nvPr>
        </p:nvSpPr>
        <p:spPr>
          <a:xfrm>
            <a:off x="285563" y="762000"/>
            <a:ext cx="7848600" cy="5666167"/>
          </a:xfrm>
        </p:spPr>
        <p:txBody>
          <a:bodyPr/>
          <a:lstStyle/>
          <a:p>
            <a:pPr marL="539750" indent="-457200">
              <a:buFont typeface="Arial" panose="020B0604020202020204" pitchFamily="34" charset="0"/>
              <a:buChar char="•"/>
            </a:pPr>
            <a:r>
              <a:rPr lang="en-US" altLang="en-US" sz="1800" b="1" dirty="0">
                <a:solidFill>
                  <a:schemeClr val="tx2">
                    <a:satMod val="130000"/>
                  </a:schemeClr>
                </a:solidFill>
              </a:rPr>
              <a:t>Design</a:t>
            </a:r>
          </a:p>
          <a:p>
            <a:pPr lvl="1">
              <a:buFont typeface="Wingdings" panose="05000000000000000000" pitchFamily="2" charset="2"/>
              <a:buChar char="ü"/>
            </a:pPr>
            <a:r>
              <a:rPr lang="en-US" altLang="en-US" sz="1800" b="1" dirty="0"/>
              <a:t>Determine the site organization</a:t>
            </a:r>
          </a:p>
          <a:p>
            <a:pPr lvl="1">
              <a:buFont typeface="Wingdings" panose="05000000000000000000" pitchFamily="2" charset="2"/>
              <a:buChar char="ü"/>
            </a:pPr>
            <a:r>
              <a:rPr lang="en-US" altLang="en-US" sz="1800" b="1" dirty="0"/>
              <a:t>Prototype the design</a:t>
            </a:r>
          </a:p>
          <a:p>
            <a:pPr lvl="1">
              <a:buFont typeface="Wingdings" panose="05000000000000000000" pitchFamily="2" charset="2"/>
              <a:buChar char="ü"/>
            </a:pPr>
            <a:r>
              <a:rPr lang="en-US" altLang="en-US" sz="1800" b="1" dirty="0"/>
              <a:t>Determine a page layout design</a:t>
            </a:r>
          </a:p>
          <a:p>
            <a:pPr lvl="1">
              <a:buFont typeface="Wingdings" panose="05000000000000000000" pitchFamily="2" charset="2"/>
              <a:buChar char="ü"/>
            </a:pPr>
            <a:r>
              <a:rPr lang="en-US" altLang="en-US" sz="1800" b="1" dirty="0"/>
              <a:t>Document each page</a:t>
            </a:r>
          </a:p>
          <a:p>
            <a:pPr marL="539750" indent="-457200">
              <a:buFont typeface="Arial" panose="020B0604020202020204" pitchFamily="34" charset="0"/>
              <a:buChar char="•"/>
            </a:pPr>
            <a:r>
              <a:rPr lang="en-US" altLang="en-US" sz="1800" b="1" dirty="0">
                <a:solidFill>
                  <a:schemeClr val="tx2">
                    <a:satMod val="130000"/>
                  </a:schemeClr>
                </a:solidFill>
              </a:rPr>
              <a:t>Production</a:t>
            </a:r>
          </a:p>
          <a:p>
            <a:pPr lvl="1">
              <a:buFont typeface="Wingdings" panose="05000000000000000000" pitchFamily="2" charset="2"/>
              <a:buChar char="ü"/>
            </a:pPr>
            <a:r>
              <a:rPr lang="en-US" altLang="en-US" sz="2000" b="1" dirty="0"/>
              <a:t>Choose a web authoring tool</a:t>
            </a:r>
          </a:p>
          <a:p>
            <a:pPr lvl="1">
              <a:buFont typeface="Wingdings" panose="05000000000000000000" pitchFamily="2" charset="2"/>
              <a:buChar char="ü"/>
            </a:pPr>
            <a:r>
              <a:rPr lang="en-US" altLang="en-US" sz="2000" b="1" dirty="0"/>
              <a:t>Organize your site files</a:t>
            </a:r>
          </a:p>
          <a:p>
            <a:pPr lvl="1">
              <a:buFont typeface="Wingdings" panose="05000000000000000000" pitchFamily="2" charset="2"/>
              <a:buChar char="ü"/>
            </a:pPr>
            <a:r>
              <a:rPr lang="en-US" altLang="en-US" sz="2000" b="1" dirty="0"/>
              <a:t>Develop and individually test components</a:t>
            </a:r>
          </a:p>
          <a:p>
            <a:pPr lvl="1">
              <a:buFont typeface="Wingdings" panose="05000000000000000000" pitchFamily="2" charset="2"/>
              <a:buChar char="ü"/>
            </a:pPr>
            <a:r>
              <a:rPr lang="en-US" altLang="en-US" sz="2000" b="1" dirty="0"/>
              <a:t>Add content</a:t>
            </a:r>
          </a:p>
          <a:p>
            <a:pPr marL="539750" indent="-457200">
              <a:buFont typeface="Arial" panose="020B0604020202020204" pitchFamily="34" charset="0"/>
              <a:buChar char="•"/>
            </a:pPr>
            <a:r>
              <a:rPr lang="en-US" altLang="en-US" sz="1800" b="1" dirty="0">
                <a:solidFill>
                  <a:schemeClr val="tx2">
                    <a:satMod val="130000"/>
                  </a:schemeClr>
                </a:solidFill>
              </a:rPr>
              <a:t>Testing</a:t>
            </a:r>
          </a:p>
          <a:p>
            <a:pPr lvl="1">
              <a:buFont typeface="Wingdings" panose="05000000000000000000" pitchFamily="2" charset="2"/>
              <a:buChar char="ü"/>
            </a:pPr>
            <a:r>
              <a:rPr lang="en-US" altLang="en-US" sz="2000" b="1" dirty="0"/>
              <a:t>Test on different web browsers and browser versions</a:t>
            </a:r>
          </a:p>
          <a:p>
            <a:pPr lvl="1">
              <a:buFont typeface="Wingdings" panose="05000000000000000000" pitchFamily="2" charset="2"/>
              <a:buChar char="ü"/>
            </a:pPr>
            <a:r>
              <a:rPr lang="en-US" altLang="en-US" sz="2000" b="1" dirty="0"/>
              <a:t>Test with different screen resolutions</a:t>
            </a:r>
          </a:p>
          <a:p>
            <a:pPr lvl="1">
              <a:buFont typeface="Wingdings" panose="05000000000000000000" pitchFamily="2" charset="2"/>
              <a:buChar char="ü"/>
            </a:pPr>
            <a:r>
              <a:rPr lang="en-US" altLang="en-US" sz="2000" b="1" dirty="0"/>
              <a:t>Test using different bandwidths</a:t>
            </a:r>
          </a:p>
          <a:p>
            <a:pPr lvl="1">
              <a:buFont typeface="Wingdings" panose="05000000000000000000" pitchFamily="2" charset="2"/>
              <a:buChar char="ü"/>
            </a:pPr>
            <a:r>
              <a:rPr lang="en-US" altLang="en-US" sz="2000" b="1" dirty="0"/>
              <a:t>Test from another location</a:t>
            </a:r>
          </a:p>
          <a:p>
            <a:pPr lvl="1">
              <a:buFont typeface="Wingdings" panose="05000000000000000000" pitchFamily="2" charset="2"/>
              <a:buChar char="ü"/>
            </a:pPr>
            <a:r>
              <a:rPr lang="en-US" altLang="en-US" sz="2000" b="1" dirty="0"/>
              <a:t>Test, Test, Test</a:t>
            </a:r>
          </a:p>
          <a:p>
            <a:pPr lvl="2">
              <a:buFont typeface="Wingdings" panose="05000000000000000000" pitchFamily="2" charset="2"/>
              <a:buChar char="ü"/>
            </a:pPr>
            <a:endParaRPr lang="en-US" altLang="en-US" sz="1400" b="1" dirty="0"/>
          </a:p>
          <a:p>
            <a:pPr marL="539750" indent="-457200">
              <a:buFont typeface="Arial" panose="020B0604020202020204" pitchFamily="34" charset="0"/>
              <a:buChar char="•"/>
            </a:pPr>
            <a:endParaRPr lang="en-US" altLang="en-US" sz="1800" b="1" dirty="0">
              <a:solidFill>
                <a:schemeClr val="tx2">
                  <a:satMod val="130000"/>
                </a:schemeClr>
              </a:solidFill>
            </a:endParaRPr>
          </a:p>
        </p:txBody>
      </p:sp>
      <p:sp>
        <p:nvSpPr>
          <p:cNvPr id="21508"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8DF7130-5D84-4B76-8AF7-F10F44374A2B}" type="slidenum">
              <a:rPr lang="en-US" altLang="en-US" sz="1200">
                <a:solidFill>
                  <a:srgbClr val="052E65"/>
                </a:solidFill>
              </a:rPr>
              <a:pPr/>
              <a:t>48</a:t>
            </a:fld>
            <a:endParaRPr lang="en-US" altLang="en-US" sz="1200">
              <a:solidFill>
                <a:srgbClr val="052E65"/>
              </a:solidFill>
            </a:endParaRPr>
          </a:p>
        </p:txBody>
      </p:sp>
      <p:sp>
        <p:nvSpPr>
          <p:cNvPr id="21509" name="Rectangle 5"/>
          <p:cNvSpPr>
            <a:spLocks noChangeArrowheads="1"/>
          </p:cNvSpPr>
          <p:nvPr/>
        </p:nvSpPr>
        <p:spPr bwMode="auto">
          <a:xfrm>
            <a:off x="3086100" y="1185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6" name="Picture 2" descr="Figure10"/>
          <p:cNvPicPr>
            <a:picLocks noChangeAspect="1" noChangeArrowheads="1"/>
          </p:cNvPicPr>
          <p:nvPr/>
        </p:nvPicPr>
        <p:blipFill>
          <a:blip r:embed="rId3"/>
          <a:srcRect/>
          <a:stretch>
            <a:fillRect/>
          </a:stretch>
        </p:blipFill>
        <p:spPr bwMode="auto">
          <a:xfrm>
            <a:off x="5375664" y="730624"/>
            <a:ext cx="3260523" cy="23574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bwMode="auto">
          <a:xfrm>
            <a:off x="7605246" y="1632332"/>
            <a:ext cx="1030941" cy="436894"/>
          </a:xfrm>
          <a:prstGeom prst="ellipse">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7605246" y="2102454"/>
            <a:ext cx="1030941" cy="528854"/>
          </a:xfrm>
          <a:prstGeom prst="ellipse">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6400800" y="2530173"/>
            <a:ext cx="1030941" cy="528854"/>
          </a:xfrm>
          <a:prstGeom prst="ellipse">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749564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507">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07">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507">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507">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507">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507">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507">
                                            <p:txEl>
                                              <p:pRg st="14" end="1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50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P spid="3"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341489" y="228600"/>
            <a:ext cx="7543800" cy="609600"/>
          </a:xfrm>
        </p:spPr>
        <p:txBody>
          <a:bodyPr>
            <a:normAutofit/>
          </a:bodyPr>
          <a:lstStyle/>
          <a:p>
            <a:pPr fontAlgn="auto">
              <a:spcAft>
                <a:spcPts val="0"/>
              </a:spcAft>
              <a:defRPr/>
            </a:pPr>
            <a:r>
              <a:rPr lang="en-US" dirty="0">
                <a:solidFill>
                  <a:schemeClr val="tx2">
                    <a:satMod val="130000"/>
                  </a:schemeClr>
                </a:solidFill>
              </a:rPr>
              <a:t>Web Development:  Types of Testing</a:t>
            </a:r>
          </a:p>
        </p:txBody>
      </p:sp>
      <p:sp>
        <p:nvSpPr>
          <p:cNvPr id="31747" name="Rectangle 3"/>
          <p:cNvSpPr>
            <a:spLocks noGrp="1" noChangeArrowheads="1"/>
          </p:cNvSpPr>
          <p:nvPr>
            <p:ph idx="1"/>
          </p:nvPr>
        </p:nvSpPr>
        <p:spPr>
          <a:xfrm>
            <a:off x="685800" y="1371600"/>
            <a:ext cx="7010400" cy="2985433"/>
          </a:xfrm>
        </p:spPr>
        <p:txBody>
          <a:bodyPr/>
          <a:lstStyle/>
          <a:p>
            <a:pPr>
              <a:buFont typeface="Arial" charset="0"/>
              <a:buChar char="•"/>
            </a:pPr>
            <a:r>
              <a:rPr lang="en-US" altLang="en-US" sz="2000" b="1" dirty="0"/>
              <a:t>Automated Testing Tools and Validation</a:t>
            </a:r>
          </a:p>
          <a:p>
            <a:pPr lvl="1">
              <a:buFont typeface="Wingdings" charset="2"/>
              <a:buChar char="ü"/>
            </a:pPr>
            <a:r>
              <a:rPr lang="en-US" altLang="en-US" sz="2000" b="1" dirty="0"/>
              <a:t>Automated Testing (Link checkers, etc.)</a:t>
            </a:r>
          </a:p>
          <a:p>
            <a:pPr lvl="1">
              <a:buFont typeface="Wingdings" charset="2"/>
              <a:buChar char="ü"/>
            </a:pPr>
            <a:r>
              <a:rPr lang="en-US" altLang="en-US" sz="2000" b="1" dirty="0"/>
              <a:t>W3C HTML and CSS validation tests</a:t>
            </a:r>
          </a:p>
          <a:p>
            <a:pPr>
              <a:buFont typeface="Arial" charset="0"/>
              <a:buChar char="•"/>
            </a:pPr>
            <a:r>
              <a:rPr lang="en-US" altLang="en-US" sz="2000" b="1" dirty="0"/>
              <a:t>Usability Testing</a:t>
            </a:r>
          </a:p>
          <a:p>
            <a:pPr lvl="1">
              <a:buFont typeface="Wingdings" charset="2"/>
              <a:buChar char="ü"/>
            </a:pPr>
            <a:r>
              <a:rPr lang="en-US" altLang="en-US" sz="2000" b="1" dirty="0"/>
              <a:t>Testing how actual web page visitors use a web site </a:t>
            </a:r>
          </a:p>
          <a:p>
            <a:pPr lvl="1">
              <a:buFont typeface="Wingdings" charset="2"/>
              <a:buChar char="ü"/>
            </a:pPr>
            <a:r>
              <a:rPr lang="en-US" altLang="en-US" sz="2000" b="1" dirty="0"/>
              <a:t>Can be done at almost any stage of development</a:t>
            </a:r>
          </a:p>
          <a:p>
            <a:pPr lvl="1">
              <a:buFont typeface="Wingdings" charset="2"/>
              <a:buChar char="ü"/>
            </a:pPr>
            <a:r>
              <a:rPr lang="en-US" altLang="en-US" sz="2000" b="1" dirty="0"/>
              <a:t>Early – use paper and sketches of pages</a:t>
            </a:r>
          </a:p>
          <a:p>
            <a:pPr lvl="1">
              <a:buFont typeface="Wingdings" charset="2"/>
              <a:buChar char="ü"/>
            </a:pPr>
            <a:r>
              <a:rPr lang="en-US" altLang="en-US" sz="2000" b="1" dirty="0"/>
              <a:t>Design – use prototype</a:t>
            </a:r>
          </a:p>
          <a:p>
            <a:pPr lvl="1">
              <a:buFont typeface="Wingdings" charset="2"/>
              <a:buChar char="ü"/>
            </a:pPr>
            <a:r>
              <a:rPr lang="en-US" altLang="en-US" sz="2000" b="1" dirty="0"/>
              <a:t>Production &amp; Testing – use actual pages</a:t>
            </a:r>
          </a:p>
        </p:txBody>
      </p:sp>
      <p:sp>
        <p:nvSpPr>
          <p:cNvPr id="31748"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32F69B-8338-48C3-BFA5-9E60F1EAEA3A}" type="slidenum">
              <a:rPr lang="en-US" altLang="en-US" sz="1200">
                <a:solidFill>
                  <a:srgbClr val="052E65"/>
                </a:solidFill>
              </a:rPr>
              <a:pPr/>
              <a:t>49</a:t>
            </a:fld>
            <a:endParaRPr lang="en-US" altLang="en-US" sz="1200">
              <a:solidFill>
                <a:srgbClr val="052E65"/>
              </a:solidFill>
            </a:endParaRPr>
          </a:p>
        </p:txBody>
      </p:sp>
    </p:spTree>
    <p:extLst>
      <p:ext uri="{BB962C8B-B14F-4D97-AF65-F5344CB8AC3E}">
        <p14:creationId xmlns:p14="http://schemas.microsoft.com/office/powerpoint/2010/main" val="3785774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44" y="152400"/>
            <a:ext cx="8382000" cy="387798"/>
          </a:xfrm>
        </p:spPr>
        <p:txBody>
          <a:bodyPr>
            <a:normAutofit/>
          </a:bodyPr>
          <a:lstStyle/>
          <a:p>
            <a:r>
              <a:rPr lang="en-US" dirty="0"/>
              <a:t>Mini-Project 3 Cross-Walk with Hands-On Practice</a:t>
            </a:r>
          </a:p>
        </p:txBody>
      </p:sp>
      <p:graphicFrame>
        <p:nvGraphicFramePr>
          <p:cNvPr id="5" name="Table 4"/>
          <p:cNvGraphicFramePr>
            <a:graphicFrameLocks noGrp="1"/>
          </p:cNvGraphicFramePr>
          <p:nvPr>
            <p:extLst>
              <p:ext uri="{D42A27DB-BD31-4B8C-83A1-F6EECF244321}">
                <p14:modId xmlns:p14="http://schemas.microsoft.com/office/powerpoint/2010/main" val="4130829477"/>
              </p:ext>
            </p:extLst>
          </p:nvPr>
        </p:nvGraphicFramePr>
        <p:xfrm>
          <a:off x="386644" y="540198"/>
          <a:ext cx="8528756" cy="5834380"/>
        </p:xfrm>
        <a:graphic>
          <a:graphicData uri="http://schemas.openxmlformats.org/drawingml/2006/table">
            <a:tbl>
              <a:tblPr firstRow="1" bandRow="1">
                <a:tableStyleId>{5C22544A-7EE6-4342-B048-85BDC9FD1C3A}</a:tableStyleId>
              </a:tblPr>
              <a:tblGrid>
                <a:gridCol w="6242756">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21802">
                <a:tc>
                  <a:txBody>
                    <a:bodyPr/>
                    <a:lstStyle/>
                    <a:p>
                      <a:pPr algn="ctr"/>
                      <a:r>
                        <a:rPr lang="en-US" sz="1200" dirty="0">
                          <a:solidFill>
                            <a:schemeClr val="bg1"/>
                          </a:solidFill>
                        </a:rPr>
                        <a:t>MP 3 Requirement</a:t>
                      </a:r>
                      <a:r>
                        <a:rPr lang="en-US" sz="1200" baseline="0" dirty="0">
                          <a:solidFill>
                            <a:schemeClr val="bg1"/>
                          </a:solidFill>
                        </a:rPr>
                        <a:t> (Case Study Chapter/Task Reference) Weight</a:t>
                      </a:r>
                      <a:endParaRPr lang="en-US" sz="1200" dirty="0">
                        <a:solidFill>
                          <a:schemeClr val="bg1"/>
                        </a:solidFill>
                      </a:endParaRPr>
                    </a:p>
                  </a:txBody>
                  <a:tcPr/>
                </a:tc>
                <a:tc>
                  <a:txBody>
                    <a:bodyPr/>
                    <a:lstStyle/>
                    <a:p>
                      <a:pPr algn="ctr"/>
                      <a:r>
                        <a:rPr lang="en-US" sz="1200" dirty="0">
                          <a:solidFill>
                            <a:schemeClr val="bg1"/>
                          </a:solidFill>
                        </a:rPr>
                        <a:t>Hands</a:t>
                      </a:r>
                      <a:r>
                        <a:rPr lang="en-US" sz="1200" baseline="0" dirty="0">
                          <a:solidFill>
                            <a:schemeClr val="bg1"/>
                          </a:solidFill>
                        </a:rPr>
                        <a:t>-On (H-0) Ex &amp; </a:t>
                      </a:r>
                      <a:r>
                        <a:rPr lang="en-US" sz="1200" baseline="0" dirty="0" err="1">
                          <a:solidFill>
                            <a:schemeClr val="bg1"/>
                          </a:solidFill>
                        </a:rPr>
                        <a:t>Pg</a:t>
                      </a:r>
                      <a:r>
                        <a:rPr lang="en-US" sz="1200" baseline="0" dirty="0">
                          <a:solidFill>
                            <a:schemeClr val="bg1"/>
                          </a:solidFill>
                        </a:rPr>
                        <a:t> Ref</a:t>
                      </a:r>
                      <a:endParaRPr lang="en-US" sz="1200" dirty="0">
                        <a:solidFill>
                          <a:schemeClr val="bg1"/>
                        </a:solidFill>
                      </a:endParaRPr>
                    </a:p>
                  </a:txBody>
                  <a:tcPr/>
                </a:tc>
                <a:extLst>
                  <a:ext uri="{0D108BD9-81ED-4DB2-BD59-A6C34878D82A}">
                    <a16:rowId xmlns:a16="http://schemas.microsoft.com/office/drawing/2014/main" val="10000"/>
                  </a:ext>
                </a:extLst>
              </a:tr>
              <a:tr h="370840">
                <a:tc>
                  <a:txBody>
                    <a:bodyPr/>
                    <a:lstStyle/>
                    <a:p>
                      <a:r>
                        <a:rPr lang="en-US" sz="1150" b="1" dirty="0">
                          <a:solidFill>
                            <a:schemeClr val="tx1"/>
                          </a:solidFill>
                        </a:rPr>
                        <a:t>New work will be contained in mp3 directory (folder) with three (3) separate folders, "javajam6", "javajam7", "javajam8" for Chapters 6, 7, 8 tasks, respectively. MP3 link from frames page will go to a new </a:t>
                      </a:r>
                      <a:r>
                        <a:rPr lang="en-US" sz="1150" b="1" dirty="0" err="1">
                          <a:solidFill>
                            <a:schemeClr val="tx1"/>
                          </a:solidFill>
                        </a:rPr>
                        <a:t>index.html</a:t>
                      </a:r>
                      <a:r>
                        <a:rPr lang="en-US" sz="1150" b="1" dirty="0">
                          <a:solidFill>
                            <a:schemeClr val="tx1"/>
                          </a:solidFill>
                        </a:rPr>
                        <a:t> within mp3 directory with Interactive Buttons (accomplished in class)</a:t>
                      </a:r>
                    </a:p>
                    <a:p>
                      <a:r>
                        <a:rPr lang="en-US" sz="1150" b="1" dirty="0">
                          <a:solidFill>
                            <a:schemeClr val="tx1"/>
                          </a:solidFill>
                        </a:rPr>
                        <a:t>Use javajam4 pages as your starting point -- copy and paste into the mp3 "javajam6" folder.  </a:t>
                      </a:r>
                    </a:p>
                    <a:p>
                      <a:r>
                        <a:rPr lang="en-US" sz="1150" b="1" dirty="0">
                          <a:solidFill>
                            <a:schemeClr val="tx1"/>
                          </a:solidFill>
                        </a:rPr>
                        <a:t>Link to a </a:t>
                      </a:r>
                      <a:r>
                        <a:rPr lang="en-US" sz="1150" b="1" dirty="0">
                          <a:solidFill>
                            <a:schemeClr val="tx1"/>
                          </a:solidFill>
                          <a:hlinkClick r:id="rId2"/>
                        </a:rPr>
                        <a:t>“fresh start” javajam4</a:t>
                      </a:r>
                      <a:r>
                        <a:rPr lang="en-US" sz="1150" b="1" baseline="0" dirty="0">
                          <a:solidFill>
                            <a:schemeClr val="tx1"/>
                          </a:solidFill>
                          <a:hlinkClick r:id="rId2"/>
                        </a:rPr>
                        <a:t> </a:t>
                      </a:r>
                      <a:r>
                        <a:rPr lang="en-US" sz="1150" b="1" baseline="0" dirty="0">
                          <a:solidFill>
                            <a:schemeClr val="tx1"/>
                          </a:solidFill>
                        </a:rPr>
                        <a:t>(modify for your personal information). (10%)</a:t>
                      </a:r>
                      <a:endParaRPr lang="en-US" sz="1150" b="1" dirty="0">
                        <a:solidFill>
                          <a:schemeClr val="tx1"/>
                        </a:solidFill>
                      </a:endParaRPr>
                    </a:p>
                  </a:txBody>
                  <a:tcPr>
                    <a:solidFill>
                      <a:schemeClr val="accent1">
                        <a:alpha val="29000"/>
                      </a:schemeClr>
                    </a:solidFill>
                  </a:tcPr>
                </a:tc>
                <a:tc>
                  <a:txBody>
                    <a:bodyPr/>
                    <a:lstStyle/>
                    <a:p>
                      <a:r>
                        <a:rPr lang="en-US" sz="1150" b="1" dirty="0">
                          <a:solidFill>
                            <a:schemeClr val="tx1"/>
                          </a:solidFill>
                        </a:rPr>
                        <a:t>Set up in WebEx class</a:t>
                      </a:r>
                    </a:p>
                  </a:txBody>
                  <a:tcPr>
                    <a:solidFill>
                      <a:schemeClr val="accent1">
                        <a:alpha val="29000"/>
                      </a:schemeClr>
                    </a:solidFill>
                  </a:tcPr>
                </a:tc>
                <a:extLst>
                  <a:ext uri="{0D108BD9-81ED-4DB2-BD59-A6C34878D82A}">
                    <a16:rowId xmlns:a16="http://schemas.microsoft.com/office/drawing/2014/main" val="10001"/>
                  </a:ext>
                </a:extLst>
              </a:tr>
              <a:tr h="370840">
                <a:tc>
                  <a:txBody>
                    <a:bodyPr/>
                    <a:lstStyle/>
                    <a:p>
                      <a:pPr marL="0" marR="0" indent="0" algn="l" defTabSz="914363" rtl="0" eaLnBrk="1" fontAlgn="auto" latinLnBrk="0" hangingPunct="1">
                        <a:lnSpc>
                          <a:spcPct val="100000"/>
                        </a:lnSpc>
                        <a:spcBef>
                          <a:spcPts val="0"/>
                        </a:spcBef>
                        <a:spcAft>
                          <a:spcPts val="0"/>
                        </a:spcAft>
                        <a:buClrTx/>
                        <a:buSzTx/>
                        <a:buFont typeface="Arial" charset="0"/>
                        <a:buNone/>
                        <a:tabLst/>
                        <a:defRPr/>
                      </a:pPr>
                      <a:r>
                        <a:rPr lang="en-US" sz="1150" b="1" dirty="0">
                          <a:solidFill>
                            <a:schemeClr val="tx1"/>
                          </a:solidFill>
                        </a:rPr>
                        <a:t>*Task 2 Modify javajam.css --</a:t>
                      </a:r>
                      <a:r>
                        <a:rPr lang="en-US" sz="1150" b="1" baseline="0" dirty="0">
                          <a:solidFill>
                            <a:schemeClr val="tx1"/>
                          </a:solidFill>
                        </a:rPr>
                        <a:t> add comments on each group of changed instructions, </a:t>
                      </a:r>
                    </a:p>
                    <a:p>
                      <a:pPr marL="0" marR="0" indent="0" algn="l" defTabSz="914363" rtl="0" eaLnBrk="1" fontAlgn="auto" latinLnBrk="0" hangingPunct="1">
                        <a:lnSpc>
                          <a:spcPct val="100000"/>
                        </a:lnSpc>
                        <a:spcBef>
                          <a:spcPts val="0"/>
                        </a:spcBef>
                        <a:spcAft>
                          <a:spcPts val="0"/>
                        </a:spcAft>
                        <a:buClrTx/>
                        <a:buSzTx/>
                        <a:buFont typeface="Arial" charset="0"/>
                        <a:buNone/>
                        <a:tabLst/>
                        <a:defRPr/>
                      </a:pPr>
                      <a:r>
                        <a:rPr lang="en-US" sz="1150" b="1" baseline="0" dirty="0">
                          <a:solidFill>
                            <a:schemeClr val="tx1"/>
                          </a:solidFill>
                        </a:rPr>
                        <a:t>      e.g., /*Task 6.2.1 Configure universal selector for CSS box sizing*/  </a:t>
                      </a:r>
                      <a:r>
                        <a:rPr lang="en-US" sz="1150" b="1" dirty="0">
                          <a:solidFill>
                            <a:schemeClr val="tx1"/>
                          </a:solidFill>
                        </a:rPr>
                        <a:t>(Chap</a:t>
                      </a:r>
                      <a:r>
                        <a:rPr lang="en-US" sz="1150" b="1" baseline="0" dirty="0">
                          <a:solidFill>
                            <a:schemeClr val="tx1"/>
                          </a:solidFill>
                        </a:rPr>
                        <a:t> </a:t>
                      </a:r>
                      <a:r>
                        <a:rPr lang="en-US" sz="1150" b="1" dirty="0">
                          <a:solidFill>
                            <a:schemeClr val="tx1"/>
                          </a:solidFill>
                        </a:rPr>
                        <a:t>6, Task 2)  (15%) </a:t>
                      </a:r>
                    </a:p>
                  </a:txBody>
                  <a:tcPr>
                    <a:solidFill>
                      <a:schemeClr val="accent1">
                        <a:alpha val="29000"/>
                      </a:schemeClr>
                    </a:solidFill>
                  </a:tcPr>
                </a:tc>
                <a:tc>
                  <a:txBody>
                    <a:bodyPr/>
                    <a:lstStyle/>
                    <a:p>
                      <a:r>
                        <a:rPr lang="en-US" sz="1150" b="1" dirty="0">
                          <a:solidFill>
                            <a:schemeClr val="tx1"/>
                          </a:solidFill>
                        </a:rPr>
                        <a:t>In-class exercise with H-O 6.3,</a:t>
                      </a:r>
                    </a:p>
                    <a:p>
                      <a:r>
                        <a:rPr lang="en-US" sz="1150" b="1" dirty="0">
                          <a:solidFill>
                            <a:schemeClr val="tx1"/>
                          </a:solidFill>
                        </a:rPr>
                        <a:t>Paragraph 6.5, </a:t>
                      </a:r>
                      <a:r>
                        <a:rPr lang="en-US" sz="1150" b="1" dirty="0" err="1">
                          <a:solidFill>
                            <a:schemeClr val="tx1"/>
                          </a:solidFill>
                        </a:rPr>
                        <a:t>pg</a:t>
                      </a:r>
                      <a:r>
                        <a:rPr lang="en-US" sz="1150" b="1" dirty="0">
                          <a:solidFill>
                            <a:schemeClr val="tx1"/>
                          </a:solidFill>
                        </a:rPr>
                        <a:t>  258</a:t>
                      </a:r>
                    </a:p>
                  </a:txBody>
                  <a:tcPr>
                    <a:solidFill>
                      <a:schemeClr val="accent1">
                        <a:alpha val="29000"/>
                      </a:schemeClr>
                    </a:solidFill>
                  </a:tcPr>
                </a:tc>
                <a:extLst>
                  <a:ext uri="{0D108BD9-81ED-4DB2-BD59-A6C34878D82A}">
                    <a16:rowId xmlns:a16="http://schemas.microsoft.com/office/drawing/2014/main" val="10002"/>
                  </a:ext>
                </a:extLst>
              </a:tr>
              <a:tr h="370840">
                <a:tc>
                  <a:txBody>
                    <a:bodyPr/>
                    <a:lstStyle/>
                    <a:p>
                      <a:r>
                        <a:rPr lang="en-US" sz="1150" b="1" dirty="0">
                          <a:solidFill>
                            <a:schemeClr val="tx1"/>
                          </a:solidFill>
                        </a:rPr>
                        <a:t>*Task 3 Modify Home page  --</a:t>
                      </a:r>
                      <a:r>
                        <a:rPr lang="en-US" sz="1150" b="1" baseline="0" dirty="0">
                          <a:solidFill>
                            <a:schemeClr val="tx1"/>
                          </a:solidFill>
                        </a:rPr>
                        <a:t>  add comments on changed instructions </a:t>
                      </a:r>
                      <a:r>
                        <a:rPr lang="en-US" sz="1150" b="1" dirty="0">
                          <a:solidFill>
                            <a:schemeClr val="tx1"/>
                          </a:solidFill>
                        </a:rPr>
                        <a:t>(Chap 6, Task 3) (5%)</a:t>
                      </a:r>
                    </a:p>
                  </a:txBody>
                  <a:tcPr>
                    <a:solidFill>
                      <a:schemeClr val="accent1">
                        <a:alpha val="29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50" b="1" dirty="0">
                          <a:solidFill>
                            <a:schemeClr val="tx1"/>
                          </a:solidFill>
                        </a:rPr>
                        <a:t>Para 6.15, </a:t>
                      </a:r>
                      <a:r>
                        <a:rPr lang="en-US" sz="1150" b="1" dirty="0" err="1">
                          <a:solidFill>
                            <a:schemeClr val="tx1"/>
                          </a:solidFill>
                        </a:rPr>
                        <a:t>pg</a:t>
                      </a:r>
                      <a:r>
                        <a:rPr lang="en-US" sz="1150" b="1" dirty="0">
                          <a:solidFill>
                            <a:schemeClr val="tx1"/>
                          </a:solidFill>
                        </a:rPr>
                        <a:t> 285, Para 6.7, </a:t>
                      </a:r>
                      <a:r>
                        <a:rPr lang="en-US" sz="1150" b="1" dirty="0" err="1">
                          <a:solidFill>
                            <a:schemeClr val="tx1"/>
                          </a:solidFill>
                        </a:rPr>
                        <a:t>pg</a:t>
                      </a:r>
                      <a:r>
                        <a:rPr lang="en-US" sz="1150" b="1" dirty="0">
                          <a:solidFill>
                            <a:schemeClr val="tx1"/>
                          </a:solidFill>
                        </a:rPr>
                        <a:t> 263</a:t>
                      </a:r>
                    </a:p>
                  </a:txBody>
                  <a:tcPr>
                    <a:solidFill>
                      <a:schemeClr val="accent1">
                        <a:alpha val="29000"/>
                      </a:schemeClr>
                    </a:solidFill>
                  </a:tcPr>
                </a:tc>
                <a:extLst>
                  <a:ext uri="{0D108BD9-81ED-4DB2-BD59-A6C34878D82A}">
                    <a16:rowId xmlns:a16="http://schemas.microsoft.com/office/drawing/2014/main" val="10003"/>
                  </a:ext>
                </a:extLst>
              </a:tr>
              <a:tr h="370840">
                <a:tc>
                  <a:txBody>
                    <a:bodyPr/>
                    <a:lstStyle/>
                    <a:p>
                      <a:r>
                        <a:rPr lang="en-US" sz="1150" b="1" dirty="0">
                          <a:solidFill>
                            <a:schemeClr val="tx1"/>
                          </a:solidFill>
                        </a:rPr>
                        <a:t>*Task 4 Modify Menu page --</a:t>
                      </a:r>
                      <a:r>
                        <a:rPr lang="en-US" sz="1150" b="1" baseline="0" dirty="0">
                          <a:solidFill>
                            <a:schemeClr val="tx1"/>
                          </a:solidFill>
                        </a:rPr>
                        <a:t>  add comments on changed instructions </a:t>
                      </a:r>
                      <a:r>
                        <a:rPr lang="en-US" sz="1150" b="1" dirty="0">
                          <a:solidFill>
                            <a:schemeClr val="tx1"/>
                          </a:solidFill>
                        </a:rPr>
                        <a:t> (Chap 6, Task 4) (5%)</a:t>
                      </a:r>
                    </a:p>
                  </a:txBody>
                  <a:tcPr>
                    <a:solidFill>
                      <a:schemeClr val="accent1">
                        <a:alpha val="29000"/>
                      </a:schemeClr>
                    </a:solidFill>
                  </a:tcPr>
                </a:tc>
                <a:tc>
                  <a:txBody>
                    <a:bodyPr/>
                    <a:lstStyle/>
                    <a:p>
                      <a:r>
                        <a:rPr lang="en-US" sz="1150" b="1" dirty="0">
                          <a:solidFill>
                            <a:schemeClr val="tx1"/>
                          </a:solidFill>
                        </a:rPr>
                        <a:t>Paragraph 6.6, </a:t>
                      </a:r>
                      <a:r>
                        <a:rPr lang="en-US" sz="1150" b="1" dirty="0" err="1">
                          <a:solidFill>
                            <a:schemeClr val="tx1"/>
                          </a:solidFill>
                        </a:rPr>
                        <a:t>pg</a:t>
                      </a:r>
                      <a:r>
                        <a:rPr lang="en-US" sz="1150" b="1" dirty="0">
                          <a:solidFill>
                            <a:schemeClr val="tx1"/>
                          </a:solidFill>
                        </a:rPr>
                        <a:t> 261</a:t>
                      </a:r>
                    </a:p>
                  </a:txBody>
                  <a:tcPr>
                    <a:solidFill>
                      <a:schemeClr val="accent1">
                        <a:alpha val="29000"/>
                      </a:schemeClr>
                    </a:solidFill>
                  </a:tcPr>
                </a:tc>
                <a:extLst>
                  <a:ext uri="{0D108BD9-81ED-4DB2-BD59-A6C34878D82A}">
                    <a16:rowId xmlns:a16="http://schemas.microsoft.com/office/drawing/2014/main" val="10004"/>
                  </a:ext>
                </a:extLst>
              </a:tr>
              <a:tr h="370840">
                <a:tc>
                  <a:txBody>
                    <a:bodyPr/>
                    <a:lstStyle/>
                    <a:p>
                      <a:r>
                        <a:rPr lang="en-US" sz="1150" b="1" dirty="0">
                          <a:solidFill>
                            <a:schemeClr val="tx1"/>
                          </a:solidFill>
                        </a:rPr>
                        <a:t>* Task 5</a:t>
                      </a:r>
                      <a:r>
                        <a:rPr lang="en-US" sz="1150" b="1" baseline="0" dirty="0">
                          <a:solidFill>
                            <a:schemeClr val="tx1"/>
                          </a:solidFill>
                        </a:rPr>
                        <a:t> </a:t>
                      </a:r>
                      <a:r>
                        <a:rPr lang="en-US" sz="1150" b="1" dirty="0">
                          <a:solidFill>
                            <a:schemeClr val="tx1"/>
                          </a:solidFill>
                        </a:rPr>
                        <a:t>Modify Music page  --</a:t>
                      </a:r>
                      <a:r>
                        <a:rPr lang="en-US" sz="1150" b="1" baseline="0" dirty="0">
                          <a:solidFill>
                            <a:schemeClr val="tx1"/>
                          </a:solidFill>
                        </a:rPr>
                        <a:t>  add comments on changed instructions </a:t>
                      </a:r>
                      <a:r>
                        <a:rPr lang="en-US" sz="1150" b="1" dirty="0">
                          <a:solidFill>
                            <a:schemeClr val="tx1"/>
                          </a:solidFill>
                        </a:rPr>
                        <a:t>(Chap 6, Task 5) (5%)</a:t>
                      </a:r>
                    </a:p>
                  </a:txBody>
                  <a:tcPr>
                    <a:solidFill>
                      <a:schemeClr val="accent1">
                        <a:alpha val="29000"/>
                      </a:schemeClr>
                    </a:solidFill>
                  </a:tcPr>
                </a:tc>
                <a:tc>
                  <a:txBody>
                    <a:bodyPr/>
                    <a:lstStyle/>
                    <a:p>
                      <a:r>
                        <a:rPr lang="en-US" sz="1150" b="1" dirty="0">
                          <a:solidFill>
                            <a:schemeClr val="tx1"/>
                          </a:solidFill>
                        </a:rPr>
                        <a:t>Paragraph 6.6, </a:t>
                      </a:r>
                      <a:r>
                        <a:rPr lang="en-US" sz="1150" b="1" dirty="0" err="1">
                          <a:solidFill>
                            <a:schemeClr val="tx1"/>
                          </a:solidFill>
                        </a:rPr>
                        <a:t>pg</a:t>
                      </a:r>
                      <a:r>
                        <a:rPr lang="en-US" sz="1150" b="1" dirty="0">
                          <a:solidFill>
                            <a:schemeClr val="tx1"/>
                          </a:solidFill>
                        </a:rPr>
                        <a:t> 261</a:t>
                      </a:r>
                    </a:p>
                  </a:txBody>
                  <a:tcPr>
                    <a:solidFill>
                      <a:schemeClr val="accent1">
                        <a:alpha val="29000"/>
                      </a:schemeClr>
                    </a:solidFill>
                  </a:tcPr>
                </a:tc>
                <a:extLst>
                  <a:ext uri="{0D108BD9-81ED-4DB2-BD59-A6C34878D82A}">
                    <a16:rowId xmlns:a16="http://schemas.microsoft.com/office/drawing/2014/main" val="10005"/>
                  </a:ext>
                </a:extLst>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50" b="1" dirty="0">
                          <a:solidFill>
                            <a:schemeClr val="tx1"/>
                          </a:solidFill>
                        </a:rPr>
                        <a:t>* Task 2</a:t>
                      </a:r>
                      <a:r>
                        <a:rPr lang="en-US" sz="1150" b="1" baseline="0" dirty="0">
                          <a:solidFill>
                            <a:schemeClr val="tx1"/>
                          </a:solidFill>
                        </a:rPr>
                        <a:t> </a:t>
                      </a:r>
                      <a:r>
                        <a:rPr lang="en-US" sz="1150" b="1" dirty="0">
                          <a:solidFill>
                            <a:schemeClr val="tx1"/>
                          </a:solidFill>
                        </a:rPr>
                        <a:t>Modify Home page --</a:t>
                      </a:r>
                      <a:r>
                        <a:rPr lang="en-US" sz="1150" b="1" baseline="0" dirty="0">
                          <a:solidFill>
                            <a:schemeClr val="tx1"/>
                          </a:solidFill>
                        </a:rPr>
                        <a:t>  add comments on changed instructions </a:t>
                      </a:r>
                      <a:r>
                        <a:rPr lang="en-US" sz="1150" b="1" dirty="0">
                          <a:solidFill>
                            <a:schemeClr val="tx1"/>
                          </a:solidFill>
                        </a:rPr>
                        <a:t>(Chap 7, Task 2) (15%)</a:t>
                      </a:r>
                    </a:p>
                  </a:txBody>
                  <a:tcPr>
                    <a:solidFill>
                      <a:schemeClr val="accent1">
                        <a:alpha val="29000"/>
                      </a:schemeClr>
                    </a:solidFill>
                  </a:tcPr>
                </a:tc>
                <a:tc>
                  <a:txBody>
                    <a:bodyPr/>
                    <a:lstStyle/>
                    <a:p>
                      <a:r>
                        <a:rPr lang="en-US" sz="1150" b="1" dirty="0">
                          <a:solidFill>
                            <a:schemeClr val="tx1"/>
                          </a:solidFill>
                        </a:rPr>
                        <a:t>In-class exercise with H-O 7.5, </a:t>
                      </a:r>
                    </a:p>
                  </a:txBody>
                  <a:tcPr>
                    <a:solidFill>
                      <a:schemeClr val="accent1">
                        <a:alpha val="29000"/>
                      </a:schemeClr>
                    </a:solidFill>
                  </a:tcPr>
                </a:tc>
                <a:extLst>
                  <a:ext uri="{0D108BD9-81ED-4DB2-BD59-A6C34878D82A}">
                    <a16:rowId xmlns:a16="http://schemas.microsoft.com/office/drawing/2014/main" val="10006"/>
                  </a:ext>
                </a:extLst>
              </a:tr>
              <a:tr h="370840">
                <a:tc>
                  <a:txBody>
                    <a:bodyPr/>
                    <a:lstStyle/>
                    <a:p>
                      <a:r>
                        <a:rPr lang="en-US" sz="1150" b="1" dirty="0">
                          <a:solidFill>
                            <a:schemeClr val="tx1"/>
                          </a:solidFill>
                        </a:rPr>
                        <a:t>* Task 3</a:t>
                      </a:r>
                      <a:r>
                        <a:rPr lang="en-US" sz="1150" b="1" baseline="0" dirty="0">
                          <a:solidFill>
                            <a:schemeClr val="tx1"/>
                          </a:solidFill>
                        </a:rPr>
                        <a:t> </a:t>
                      </a:r>
                      <a:r>
                        <a:rPr lang="en-US" sz="1150" b="1" dirty="0">
                          <a:solidFill>
                            <a:schemeClr val="tx1"/>
                          </a:solidFill>
                        </a:rPr>
                        <a:t>Modify Menu page --</a:t>
                      </a:r>
                      <a:r>
                        <a:rPr lang="en-US" sz="1150" b="1" baseline="0" dirty="0">
                          <a:solidFill>
                            <a:schemeClr val="tx1"/>
                          </a:solidFill>
                        </a:rPr>
                        <a:t> add comments on changed instructions </a:t>
                      </a:r>
                      <a:r>
                        <a:rPr lang="en-US" sz="1150" b="1" dirty="0">
                          <a:solidFill>
                            <a:schemeClr val="tx1"/>
                          </a:solidFill>
                        </a:rPr>
                        <a:t> (Chap 7, Task 3) (5%)</a:t>
                      </a:r>
                    </a:p>
                  </a:txBody>
                  <a:tcPr>
                    <a:solidFill>
                      <a:schemeClr val="accent1">
                        <a:alpha val="29000"/>
                      </a:schemeClr>
                    </a:solidFill>
                  </a:tcPr>
                </a:tc>
                <a:tc>
                  <a:txBody>
                    <a:bodyPr/>
                    <a:lstStyle/>
                    <a:p>
                      <a:r>
                        <a:rPr lang="en-US" sz="1150" b="1" dirty="0">
                          <a:solidFill>
                            <a:schemeClr val="tx1"/>
                          </a:solidFill>
                        </a:rPr>
                        <a:t>Paragraph 7.5, </a:t>
                      </a:r>
                      <a:r>
                        <a:rPr lang="en-US" sz="1150" b="1" dirty="0" err="1">
                          <a:solidFill>
                            <a:schemeClr val="tx1"/>
                          </a:solidFill>
                        </a:rPr>
                        <a:t>pg</a:t>
                      </a:r>
                      <a:r>
                        <a:rPr lang="en-US" sz="1150" b="1" dirty="0">
                          <a:solidFill>
                            <a:schemeClr val="tx1"/>
                          </a:solidFill>
                        </a:rPr>
                        <a:t> 330</a:t>
                      </a:r>
                    </a:p>
                  </a:txBody>
                  <a:tcPr>
                    <a:solidFill>
                      <a:schemeClr val="accent1">
                        <a:alpha val="29000"/>
                      </a:schemeClr>
                    </a:solidFill>
                  </a:tcPr>
                </a:tc>
                <a:extLst>
                  <a:ext uri="{0D108BD9-81ED-4DB2-BD59-A6C34878D82A}">
                    <a16:rowId xmlns:a16="http://schemas.microsoft.com/office/drawing/2014/main" val="10007"/>
                  </a:ext>
                </a:extLst>
              </a:tr>
              <a:tr h="370840">
                <a:tc>
                  <a:txBody>
                    <a:bodyPr/>
                    <a:lstStyle/>
                    <a:p>
                      <a:r>
                        <a:rPr lang="en-US" sz="1150" b="1" dirty="0">
                          <a:solidFill>
                            <a:schemeClr val="tx1"/>
                          </a:solidFill>
                        </a:rPr>
                        <a:t>* Task 4</a:t>
                      </a:r>
                      <a:r>
                        <a:rPr lang="en-US" sz="1150" b="1" baseline="0" dirty="0">
                          <a:solidFill>
                            <a:schemeClr val="tx1"/>
                          </a:solidFill>
                        </a:rPr>
                        <a:t> </a:t>
                      </a:r>
                      <a:r>
                        <a:rPr lang="en-US" sz="1150" b="1" dirty="0">
                          <a:solidFill>
                            <a:schemeClr val="tx1"/>
                          </a:solidFill>
                        </a:rPr>
                        <a:t>Modify Music page  --</a:t>
                      </a:r>
                      <a:r>
                        <a:rPr lang="en-US" sz="1150" b="1" baseline="0" dirty="0">
                          <a:solidFill>
                            <a:schemeClr val="tx1"/>
                          </a:solidFill>
                        </a:rPr>
                        <a:t> add comments on changed instructions </a:t>
                      </a:r>
                      <a:r>
                        <a:rPr lang="en-US" sz="1150" b="1" dirty="0">
                          <a:solidFill>
                            <a:schemeClr val="tx1"/>
                          </a:solidFill>
                        </a:rPr>
                        <a:t>(Chap</a:t>
                      </a:r>
                      <a:r>
                        <a:rPr lang="en-US" sz="1150" b="1" baseline="0" dirty="0">
                          <a:solidFill>
                            <a:schemeClr val="tx1"/>
                          </a:solidFill>
                        </a:rPr>
                        <a:t> </a:t>
                      </a:r>
                      <a:r>
                        <a:rPr lang="en-US" sz="1150" b="1" dirty="0">
                          <a:solidFill>
                            <a:schemeClr val="tx1"/>
                          </a:solidFill>
                        </a:rPr>
                        <a:t>7, Task 4) (5%)</a:t>
                      </a:r>
                    </a:p>
                  </a:txBody>
                  <a:tcPr>
                    <a:solidFill>
                      <a:schemeClr val="accent1">
                        <a:alpha val="29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50" b="1" dirty="0">
                          <a:solidFill>
                            <a:schemeClr val="tx1"/>
                          </a:solidFill>
                        </a:rPr>
                        <a:t>Paragraph 7.5, </a:t>
                      </a:r>
                      <a:r>
                        <a:rPr lang="en-US" sz="1150" b="1" dirty="0" err="1">
                          <a:solidFill>
                            <a:schemeClr val="tx1"/>
                          </a:solidFill>
                        </a:rPr>
                        <a:t>pg</a:t>
                      </a:r>
                      <a:r>
                        <a:rPr lang="en-US" sz="1150" b="1" dirty="0">
                          <a:solidFill>
                            <a:schemeClr val="tx1"/>
                          </a:solidFill>
                        </a:rPr>
                        <a:t> 330</a:t>
                      </a:r>
                    </a:p>
                  </a:txBody>
                  <a:tcPr>
                    <a:solidFill>
                      <a:schemeClr val="accent1">
                        <a:alpha val="29000"/>
                      </a:schemeClr>
                    </a:solidFill>
                  </a:tcPr>
                </a:tc>
                <a:extLst>
                  <a:ext uri="{0D108BD9-81ED-4DB2-BD59-A6C34878D82A}">
                    <a16:rowId xmlns:a16="http://schemas.microsoft.com/office/drawing/2014/main" val="10008"/>
                  </a:ext>
                </a:extLst>
              </a:tr>
              <a:tr h="370840">
                <a:tc>
                  <a:txBody>
                    <a:bodyPr/>
                    <a:lstStyle/>
                    <a:p>
                      <a:r>
                        <a:rPr lang="en-US" sz="1150" b="1" dirty="0">
                          <a:solidFill>
                            <a:schemeClr val="tx1"/>
                          </a:solidFill>
                        </a:rPr>
                        <a:t>* Task 5</a:t>
                      </a:r>
                      <a:r>
                        <a:rPr lang="en-US" sz="1150" b="1" baseline="0" dirty="0">
                          <a:solidFill>
                            <a:schemeClr val="tx1"/>
                          </a:solidFill>
                        </a:rPr>
                        <a:t> </a:t>
                      </a:r>
                      <a:r>
                        <a:rPr lang="en-US" sz="1150" b="1" dirty="0">
                          <a:solidFill>
                            <a:schemeClr val="tx1"/>
                          </a:solidFill>
                        </a:rPr>
                        <a:t>Modify Desktop CSS  --</a:t>
                      </a:r>
                      <a:r>
                        <a:rPr lang="en-US" sz="1150" b="1" baseline="0" dirty="0">
                          <a:solidFill>
                            <a:schemeClr val="tx1"/>
                          </a:solidFill>
                        </a:rPr>
                        <a:t> add comments on changed instructions  </a:t>
                      </a:r>
                      <a:r>
                        <a:rPr lang="en-US" sz="1150" b="1" dirty="0">
                          <a:solidFill>
                            <a:schemeClr val="tx1"/>
                          </a:solidFill>
                        </a:rPr>
                        <a:t>(Chap7, Task 5) (5%)</a:t>
                      </a:r>
                    </a:p>
                  </a:txBody>
                  <a:tcPr>
                    <a:solidFill>
                      <a:schemeClr val="accent1">
                        <a:alpha val="29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50" b="1" dirty="0">
                          <a:solidFill>
                            <a:schemeClr val="tx1"/>
                          </a:solidFill>
                        </a:rPr>
                        <a:t>Paragraph 7.5, </a:t>
                      </a:r>
                      <a:r>
                        <a:rPr lang="en-US" sz="1150" b="1" dirty="0" err="1">
                          <a:solidFill>
                            <a:schemeClr val="tx1"/>
                          </a:solidFill>
                        </a:rPr>
                        <a:t>pg</a:t>
                      </a:r>
                      <a:r>
                        <a:rPr lang="en-US" sz="1150" b="1" dirty="0">
                          <a:solidFill>
                            <a:schemeClr val="tx1"/>
                          </a:solidFill>
                        </a:rPr>
                        <a:t> 330</a:t>
                      </a:r>
                    </a:p>
                  </a:txBody>
                  <a:tcPr>
                    <a:solidFill>
                      <a:schemeClr val="accent1">
                        <a:alpha val="29000"/>
                      </a:schemeClr>
                    </a:solidFill>
                  </a:tcPr>
                </a:tc>
                <a:extLst>
                  <a:ext uri="{0D108BD9-81ED-4DB2-BD59-A6C34878D82A}">
                    <a16:rowId xmlns:a16="http://schemas.microsoft.com/office/drawing/2014/main" val="10009"/>
                  </a:ext>
                </a:extLst>
              </a:tr>
              <a:tr h="370840">
                <a:tc>
                  <a:txBody>
                    <a:bodyPr/>
                    <a:lstStyle/>
                    <a:p>
                      <a:r>
                        <a:rPr lang="en-US" sz="1150" b="1" dirty="0">
                          <a:solidFill>
                            <a:schemeClr val="tx1"/>
                          </a:solidFill>
                        </a:rPr>
                        <a:t>* Task 6</a:t>
                      </a:r>
                      <a:r>
                        <a:rPr lang="en-US" sz="1150" b="1" baseline="0" dirty="0">
                          <a:solidFill>
                            <a:schemeClr val="tx1"/>
                          </a:solidFill>
                        </a:rPr>
                        <a:t> </a:t>
                      </a:r>
                      <a:r>
                        <a:rPr lang="en-US" sz="1150" b="1" dirty="0">
                          <a:solidFill>
                            <a:schemeClr val="tx1"/>
                          </a:solidFill>
                        </a:rPr>
                        <a:t>Configure Tablet CSS --</a:t>
                      </a:r>
                      <a:r>
                        <a:rPr lang="en-US" sz="1150" b="1" baseline="0" dirty="0">
                          <a:solidFill>
                            <a:schemeClr val="tx1"/>
                          </a:solidFill>
                        </a:rPr>
                        <a:t> add comments on changed instructions </a:t>
                      </a:r>
                      <a:r>
                        <a:rPr lang="en-US" sz="1150" b="1" dirty="0">
                          <a:solidFill>
                            <a:schemeClr val="tx1"/>
                          </a:solidFill>
                        </a:rPr>
                        <a:t>(Chap 7, Task 6) (10%)</a:t>
                      </a:r>
                    </a:p>
                  </a:txBody>
                  <a:tcPr>
                    <a:solidFill>
                      <a:schemeClr val="accent1">
                        <a:alpha val="29000"/>
                      </a:schemeClr>
                    </a:solidFill>
                  </a:tcPr>
                </a:tc>
                <a:tc>
                  <a:txBody>
                    <a:bodyPr/>
                    <a:lstStyle/>
                    <a:p>
                      <a:r>
                        <a:rPr lang="en-US" sz="1150" b="1" dirty="0">
                          <a:solidFill>
                            <a:schemeClr val="tx1"/>
                          </a:solidFill>
                        </a:rPr>
                        <a:t>H-O 7.7 </a:t>
                      </a:r>
                      <a:r>
                        <a:rPr lang="en-US" sz="1150" b="1" dirty="0" err="1">
                          <a:solidFill>
                            <a:schemeClr val="tx1"/>
                          </a:solidFill>
                        </a:rPr>
                        <a:t>pg</a:t>
                      </a:r>
                      <a:r>
                        <a:rPr lang="en-US" sz="1150" b="1" dirty="0">
                          <a:solidFill>
                            <a:schemeClr val="tx1"/>
                          </a:solidFill>
                        </a:rPr>
                        <a:t> 334</a:t>
                      </a:r>
                    </a:p>
                  </a:txBody>
                  <a:tcPr>
                    <a:solidFill>
                      <a:schemeClr val="accent1">
                        <a:alpha val="29000"/>
                      </a:schemeClr>
                    </a:solidFill>
                  </a:tcPr>
                </a:tc>
                <a:extLst>
                  <a:ext uri="{0D108BD9-81ED-4DB2-BD59-A6C34878D82A}">
                    <a16:rowId xmlns:a16="http://schemas.microsoft.com/office/drawing/2014/main" val="10010"/>
                  </a:ext>
                </a:extLst>
              </a:tr>
              <a:tr h="370840">
                <a:tc>
                  <a:txBody>
                    <a:bodyPr/>
                    <a:lstStyle/>
                    <a:p>
                      <a:r>
                        <a:rPr lang="en-US" sz="1150" b="1" dirty="0">
                          <a:solidFill>
                            <a:schemeClr val="tx1"/>
                          </a:solidFill>
                        </a:rPr>
                        <a:t>* Task 7</a:t>
                      </a:r>
                      <a:r>
                        <a:rPr lang="en-US" sz="1150" b="1" baseline="0" dirty="0">
                          <a:solidFill>
                            <a:schemeClr val="tx1"/>
                          </a:solidFill>
                        </a:rPr>
                        <a:t> </a:t>
                      </a:r>
                      <a:r>
                        <a:rPr lang="en-US" sz="1150" b="1" dirty="0">
                          <a:solidFill>
                            <a:schemeClr val="tx1"/>
                          </a:solidFill>
                        </a:rPr>
                        <a:t>Configure Smartphone</a:t>
                      </a:r>
                      <a:r>
                        <a:rPr lang="en-US" sz="1150" b="1" baseline="0" dirty="0">
                          <a:solidFill>
                            <a:schemeClr val="tx1"/>
                          </a:solidFill>
                        </a:rPr>
                        <a:t> CSS</a:t>
                      </a:r>
                      <a:r>
                        <a:rPr lang="en-US" sz="1150" b="1" dirty="0">
                          <a:solidFill>
                            <a:schemeClr val="tx1"/>
                          </a:solidFill>
                        </a:rPr>
                        <a:t>--</a:t>
                      </a:r>
                      <a:r>
                        <a:rPr lang="en-US" sz="1150" b="1" baseline="0" dirty="0">
                          <a:solidFill>
                            <a:schemeClr val="tx1"/>
                          </a:solidFill>
                        </a:rPr>
                        <a:t> add comments on changed instructions </a:t>
                      </a:r>
                      <a:r>
                        <a:rPr lang="en-US" sz="1150" b="1" dirty="0">
                          <a:solidFill>
                            <a:schemeClr val="tx1"/>
                          </a:solidFill>
                        </a:rPr>
                        <a:t>(Chap 7, Task 7) (10%)</a:t>
                      </a:r>
                    </a:p>
                  </a:txBody>
                  <a:tcPr>
                    <a:solidFill>
                      <a:schemeClr val="accent1">
                        <a:alpha val="29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50" b="1" dirty="0">
                          <a:solidFill>
                            <a:schemeClr val="tx1"/>
                          </a:solidFill>
                        </a:rPr>
                        <a:t>H-O 7.7 </a:t>
                      </a:r>
                      <a:r>
                        <a:rPr lang="en-US" sz="1150" b="1" dirty="0" err="1">
                          <a:solidFill>
                            <a:schemeClr val="tx1"/>
                          </a:solidFill>
                        </a:rPr>
                        <a:t>pg</a:t>
                      </a:r>
                      <a:r>
                        <a:rPr lang="en-US" sz="1150" b="1" dirty="0">
                          <a:solidFill>
                            <a:schemeClr val="tx1"/>
                          </a:solidFill>
                        </a:rPr>
                        <a:t> 334</a:t>
                      </a:r>
                    </a:p>
                  </a:txBody>
                  <a:tcPr>
                    <a:solidFill>
                      <a:schemeClr val="accent1">
                        <a:alpha val="29000"/>
                      </a:schemeClr>
                    </a:solidFill>
                  </a:tcPr>
                </a:tc>
                <a:extLst>
                  <a:ext uri="{0D108BD9-81ED-4DB2-BD59-A6C34878D82A}">
                    <a16:rowId xmlns:a16="http://schemas.microsoft.com/office/drawing/2014/main" val="10011"/>
                  </a:ext>
                </a:extLst>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50" b="1" dirty="0">
                          <a:solidFill>
                            <a:schemeClr val="tx1"/>
                          </a:solidFill>
                        </a:rPr>
                        <a:t>* Task 2</a:t>
                      </a:r>
                      <a:r>
                        <a:rPr lang="en-US" sz="1150" b="1" baseline="0" dirty="0">
                          <a:solidFill>
                            <a:schemeClr val="tx1"/>
                          </a:solidFill>
                        </a:rPr>
                        <a:t> </a:t>
                      </a:r>
                      <a:r>
                        <a:rPr lang="en-US" sz="1150" b="1" dirty="0">
                          <a:solidFill>
                            <a:schemeClr val="tx1"/>
                          </a:solidFill>
                        </a:rPr>
                        <a:t>Configure CSS --</a:t>
                      </a:r>
                      <a:r>
                        <a:rPr lang="en-US" sz="1150" b="1" baseline="0" dirty="0">
                          <a:solidFill>
                            <a:schemeClr val="tx1"/>
                          </a:solidFill>
                        </a:rPr>
                        <a:t>  add comments on changed instructions </a:t>
                      </a:r>
                      <a:r>
                        <a:rPr lang="en-US" sz="1150" b="1" dirty="0">
                          <a:solidFill>
                            <a:schemeClr val="tx1"/>
                          </a:solidFill>
                        </a:rPr>
                        <a:t> (Chap 8, Task 2) (5%)</a:t>
                      </a:r>
                    </a:p>
                  </a:txBody>
                  <a:tcPr>
                    <a:solidFill>
                      <a:schemeClr val="accent1">
                        <a:alpha val="29000"/>
                      </a:schemeClr>
                    </a:solidFill>
                  </a:tcPr>
                </a:tc>
                <a:tc>
                  <a:txBody>
                    <a:bodyPr/>
                    <a:lstStyle/>
                    <a:p>
                      <a:r>
                        <a:rPr lang="en-US" sz="1150" b="1" dirty="0">
                          <a:solidFill>
                            <a:schemeClr val="tx1"/>
                          </a:solidFill>
                        </a:rPr>
                        <a:t>In-class exercise with H-O 8.3 ,</a:t>
                      </a:r>
                    </a:p>
                    <a:p>
                      <a:r>
                        <a:rPr lang="en-US" sz="1150" b="1" dirty="0">
                          <a:solidFill>
                            <a:schemeClr val="tx1"/>
                          </a:solidFill>
                        </a:rPr>
                        <a:t>Paragraph 8.5 , </a:t>
                      </a:r>
                      <a:r>
                        <a:rPr lang="en-US" sz="1150" b="1" dirty="0" err="1">
                          <a:solidFill>
                            <a:schemeClr val="tx1"/>
                          </a:solidFill>
                        </a:rPr>
                        <a:t>pg</a:t>
                      </a:r>
                      <a:r>
                        <a:rPr lang="en-US" sz="1150" b="1" dirty="0">
                          <a:solidFill>
                            <a:schemeClr val="tx1"/>
                          </a:solidFill>
                        </a:rPr>
                        <a:t>  380</a:t>
                      </a:r>
                    </a:p>
                  </a:txBody>
                  <a:tcPr>
                    <a:solidFill>
                      <a:schemeClr val="accent1">
                        <a:alpha val="29000"/>
                      </a:schemeClr>
                    </a:solidFill>
                  </a:tcPr>
                </a:tc>
                <a:extLst>
                  <a:ext uri="{0D108BD9-81ED-4DB2-BD59-A6C34878D82A}">
                    <a16:rowId xmlns:a16="http://schemas.microsoft.com/office/drawing/2014/main" val="10012"/>
                  </a:ext>
                </a:extLst>
              </a:tr>
              <a:tr h="370840">
                <a:tc>
                  <a:txBody>
                    <a:bodyPr/>
                    <a:lstStyle/>
                    <a:p>
                      <a:r>
                        <a:rPr lang="en-US" sz="1150" b="1" dirty="0">
                          <a:solidFill>
                            <a:schemeClr val="tx1"/>
                          </a:solidFill>
                        </a:rPr>
                        <a:t>* Task 3</a:t>
                      </a:r>
                      <a:r>
                        <a:rPr lang="en-US" sz="1150" b="1" baseline="0" dirty="0">
                          <a:solidFill>
                            <a:schemeClr val="tx1"/>
                          </a:solidFill>
                        </a:rPr>
                        <a:t> </a:t>
                      </a:r>
                      <a:r>
                        <a:rPr lang="en-US" sz="1150" b="1" dirty="0">
                          <a:solidFill>
                            <a:schemeClr val="tx1"/>
                          </a:solidFill>
                        </a:rPr>
                        <a:t>Modify Menu page  --</a:t>
                      </a:r>
                      <a:r>
                        <a:rPr lang="en-US" sz="1150" b="1" baseline="0" dirty="0">
                          <a:solidFill>
                            <a:schemeClr val="tx1"/>
                          </a:solidFill>
                        </a:rPr>
                        <a:t> add comments on changed instructions </a:t>
                      </a:r>
                      <a:r>
                        <a:rPr lang="en-US" sz="1150" b="1" dirty="0">
                          <a:solidFill>
                            <a:schemeClr val="tx1"/>
                          </a:solidFill>
                        </a:rPr>
                        <a:t>(Chap8, Task 3) (5%)</a:t>
                      </a:r>
                    </a:p>
                  </a:txBody>
                  <a:tcPr>
                    <a:solidFill>
                      <a:schemeClr val="accent1">
                        <a:alpha val="29000"/>
                      </a:schemeClr>
                    </a:solidFill>
                  </a:tcPr>
                </a:tc>
                <a:tc>
                  <a:txBody>
                    <a:bodyPr/>
                    <a:lstStyle/>
                    <a:p>
                      <a:r>
                        <a:rPr lang="en-US" sz="1150" b="1" dirty="0">
                          <a:solidFill>
                            <a:schemeClr val="tx1"/>
                          </a:solidFill>
                        </a:rPr>
                        <a:t>Paragraph 8.2, </a:t>
                      </a:r>
                      <a:r>
                        <a:rPr lang="en-US" sz="1150" b="1" dirty="0" err="1">
                          <a:solidFill>
                            <a:schemeClr val="tx1"/>
                          </a:solidFill>
                        </a:rPr>
                        <a:t>pg</a:t>
                      </a:r>
                      <a:r>
                        <a:rPr lang="en-US" sz="1150" b="1" dirty="0">
                          <a:solidFill>
                            <a:schemeClr val="tx1"/>
                          </a:solidFill>
                        </a:rPr>
                        <a:t> 374</a:t>
                      </a:r>
                    </a:p>
                  </a:txBody>
                  <a:tcPr>
                    <a:solidFill>
                      <a:schemeClr val="accent1">
                        <a:alpha val="29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453241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341489" y="228600"/>
            <a:ext cx="7543800" cy="609600"/>
          </a:xfrm>
        </p:spPr>
        <p:txBody>
          <a:bodyPr>
            <a:normAutofit/>
          </a:bodyPr>
          <a:lstStyle/>
          <a:p>
            <a:pPr fontAlgn="auto">
              <a:spcAft>
                <a:spcPts val="0"/>
              </a:spcAft>
              <a:defRPr/>
            </a:pPr>
            <a:r>
              <a:rPr lang="en-US" dirty="0">
                <a:solidFill>
                  <a:schemeClr val="tx2">
                    <a:satMod val="130000"/>
                  </a:schemeClr>
                </a:solidFill>
              </a:rPr>
              <a:t>Web Development:  Test Plan</a:t>
            </a:r>
          </a:p>
        </p:txBody>
      </p:sp>
      <p:sp>
        <p:nvSpPr>
          <p:cNvPr id="31747" name="Rectangle 3"/>
          <p:cNvSpPr>
            <a:spLocks noGrp="1" noChangeArrowheads="1"/>
          </p:cNvSpPr>
          <p:nvPr>
            <p:ph idx="1"/>
          </p:nvPr>
        </p:nvSpPr>
        <p:spPr>
          <a:xfrm>
            <a:off x="236244" y="668143"/>
            <a:ext cx="8153400" cy="2456057"/>
          </a:xfrm>
        </p:spPr>
        <p:txBody>
          <a:bodyPr/>
          <a:lstStyle/>
          <a:p>
            <a:pPr>
              <a:buFont typeface="Arial" panose="020B0604020202020204" pitchFamily="34" charset="0"/>
              <a:buChar char="•"/>
            </a:pPr>
            <a:r>
              <a:rPr lang="en-US" sz="1400" b="1" dirty="0"/>
              <a:t>Test on Different Browsers and Browser Versions. It is very important to test your pages on commonly used browsers and versions of those browsers. </a:t>
            </a:r>
          </a:p>
          <a:p>
            <a:pPr>
              <a:buFont typeface="Arial" panose="020B0604020202020204" pitchFamily="34" charset="0"/>
              <a:buChar char="•"/>
            </a:pPr>
            <a:r>
              <a:rPr lang="en-US" sz="1400" b="1" dirty="0"/>
              <a:t>Test with Different Screen Resolutions. Although, as a web developer, you may use a very high screen resolution, not everyone uses 2560×1440 screen resolution. The most commonly used screen resolutions at the time of this writing are 1366×768, 1920×1080, and 1024×768. Be sure to test your web pages on various resolutions—you might be surprised at the results. </a:t>
            </a:r>
          </a:p>
          <a:p>
            <a:pPr>
              <a:buFont typeface="Arial" panose="020B0604020202020204" pitchFamily="34" charset="0"/>
              <a:buChar char="•"/>
            </a:pPr>
            <a:r>
              <a:rPr lang="en-US" sz="1400" b="1" dirty="0"/>
              <a:t>Test Using Different Bandwidths. If you live and work in a metropolitan area, every- one you know may have broadband access to the Internet. However, many people still use dial-up connections to access the Web. It is important to test your site on both slow and fast connections. Images that look great over your school’s T3 line may load very slowly over a mobile hotspot. </a:t>
            </a:r>
          </a:p>
          <a:p>
            <a:pPr>
              <a:buFont typeface="Arial" panose="020B0604020202020204" pitchFamily="34" charset="0"/>
              <a:buChar char="•"/>
            </a:pPr>
            <a:r>
              <a:rPr lang="en-US" sz="1400" b="1" dirty="0"/>
              <a:t>Test from Another Location. Be sure to test your website using a computer other than the one the website was developed on, in order to simulate the web page visitor’s experience more closely. </a:t>
            </a:r>
            <a:endParaRPr lang="en-US" sz="1400" b="1" dirty="0">
              <a:effectLst/>
            </a:endParaRPr>
          </a:p>
        </p:txBody>
      </p:sp>
      <p:pic>
        <p:nvPicPr>
          <p:cNvPr id="2" name="Picture 1"/>
          <p:cNvPicPr>
            <a:picLocks noChangeAspect="1"/>
          </p:cNvPicPr>
          <p:nvPr/>
        </p:nvPicPr>
        <p:blipFill>
          <a:blip r:embed="rId3"/>
          <a:stretch>
            <a:fillRect/>
          </a:stretch>
        </p:blipFill>
        <p:spPr>
          <a:xfrm>
            <a:off x="1676400" y="3299611"/>
            <a:ext cx="5882689" cy="3244064"/>
          </a:xfrm>
          <a:prstGeom prst="rect">
            <a:avLst/>
          </a:prstGeom>
        </p:spPr>
      </p:pic>
    </p:spTree>
    <p:extLst>
      <p:ext uri="{BB962C8B-B14F-4D97-AF65-F5344CB8AC3E}">
        <p14:creationId xmlns:p14="http://schemas.microsoft.com/office/powerpoint/2010/main" val="2115764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07975" y="161356"/>
            <a:ext cx="8305800" cy="685800"/>
          </a:xfrm>
        </p:spPr>
        <p:txBody>
          <a:bodyPr>
            <a:normAutofit/>
          </a:bodyPr>
          <a:lstStyle/>
          <a:p>
            <a:pPr fontAlgn="auto">
              <a:spcAft>
                <a:spcPts val="0"/>
              </a:spcAft>
              <a:defRPr/>
            </a:pPr>
            <a:r>
              <a:rPr lang="en-US" dirty="0">
                <a:solidFill>
                  <a:schemeClr val="tx2">
                    <a:satMod val="130000"/>
                  </a:schemeClr>
                </a:solidFill>
              </a:rPr>
              <a:t>Web Development</a:t>
            </a:r>
          </a:p>
        </p:txBody>
      </p:sp>
      <p:sp>
        <p:nvSpPr>
          <p:cNvPr id="21507" name="Rectangle 3"/>
          <p:cNvSpPr>
            <a:spLocks noGrp="1" noChangeArrowheads="1"/>
          </p:cNvSpPr>
          <p:nvPr>
            <p:ph idx="1"/>
          </p:nvPr>
        </p:nvSpPr>
        <p:spPr>
          <a:xfrm>
            <a:off x="285563" y="762000"/>
            <a:ext cx="7848600" cy="5927777"/>
          </a:xfrm>
        </p:spPr>
        <p:txBody>
          <a:bodyPr/>
          <a:lstStyle/>
          <a:p>
            <a:pPr marL="539750" indent="-457200">
              <a:buFont typeface="Arial" panose="020B0604020202020204" pitchFamily="34" charset="0"/>
              <a:buChar char="•"/>
            </a:pPr>
            <a:r>
              <a:rPr lang="en-US" altLang="en-US" sz="1800" b="1" dirty="0">
                <a:solidFill>
                  <a:schemeClr val="tx2">
                    <a:satMod val="130000"/>
                  </a:schemeClr>
                </a:solidFill>
              </a:rPr>
              <a:t>Approval &amp; Launch</a:t>
            </a:r>
          </a:p>
          <a:p>
            <a:pPr lvl="1">
              <a:buFont typeface="Wingdings" panose="05000000000000000000" pitchFamily="2" charset="2"/>
              <a:buChar char="ü"/>
            </a:pPr>
            <a:r>
              <a:rPr lang="en-US" altLang="en-US" sz="1800" b="1" dirty="0"/>
              <a:t>User or Client Testing - Client will test site before giving official approval for site launch	</a:t>
            </a:r>
          </a:p>
          <a:p>
            <a:pPr lvl="1">
              <a:buFont typeface="Wingdings" panose="05000000000000000000" pitchFamily="2" charset="2"/>
              <a:buChar char="ü"/>
            </a:pPr>
            <a:r>
              <a:rPr lang="en-US" altLang="en-US" sz="1800" b="1" dirty="0"/>
              <a:t>Approval &amp; Launch</a:t>
            </a:r>
          </a:p>
          <a:p>
            <a:pPr lvl="2">
              <a:buFont typeface="Arial" panose="020B0604020202020204" pitchFamily="34" charset="0"/>
              <a:buChar char="•"/>
            </a:pPr>
            <a:r>
              <a:rPr lang="en-US" altLang="en-US" sz="1800" b="1" dirty="0"/>
              <a:t>Obtain sign-off form or email from client</a:t>
            </a:r>
          </a:p>
          <a:p>
            <a:pPr lvl="2">
              <a:buFont typeface="Arial" panose="020B0604020202020204" pitchFamily="34" charset="0"/>
              <a:buChar char="•"/>
            </a:pPr>
            <a:r>
              <a:rPr lang="en-US" altLang="en-US" sz="1800" b="1" dirty="0"/>
              <a:t>Upload files to web server</a:t>
            </a:r>
          </a:p>
          <a:p>
            <a:pPr lvl="2">
              <a:buFont typeface="Arial" panose="020B0604020202020204" pitchFamily="34" charset="0"/>
              <a:buChar char="•"/>
            </a:pPr>
            <a:r>
              <a:rPr lang="en-US" altLang="en-US" sz="1800" b="1" dirty="0"/>
              <a:t>Create backup copies of files</a:t>
            </a:r>
          </a:p>
          <a:p>
            <a:pPr lvl="2">
              <a:buFont typeface="Arial" panose="020B0604020202020204" pitchFamily="34" charset="0"/>
              <a:buChar char="•"/>
            </a:pPr>
            <a:r>
              <a:rPr lang="en-US" altLang="en-US" sz="1800" b="1" dirty="0"/>
              <a:t>TEST THE WEB SITE AGAIN AFTER UPLOAD!</a:t>
            </a:r>
          </a:p>
          <a:p>
            <a:pPr>
              <a:buFont typeface="Arial" panose="020B0604020202020204" pitchFamily="34" charset="0"/>
              <a:buChar char="•"/>
            </a:pPr>
            <a:r>
              <a:rPr lang="en-US" altLang="en-US" sz="1800" b="1" dirty="0">
                <a:solidFill>
                  <a:schemeClr val="tx2">
                    <a:satMod val="130000"/>
                  </a:schemeClr>
                </a:solidFill>
              </a:rPr>
              <a:t>Maintenance</a:t>
            </a:r>
            <a:r>
              <a:rPr lang="en-US" altLang="en-US" sz="1800" b="1" dirty="0"/>
              <a:t> – the never-ending task…</a:t>
            </a:r>
          </a:p>
          <a:p>
            <a:pPr lvl="1">
              <a:buFont typeface="Wingdings 2" panose="05020102010507070707" pitchFamily="18" charset="2"/>
              <a:buChar char="P"/>
            </a:pPr>
            <a:r>
              <a:rPr lang="en-US" altLang="en-US" sz="1800" b="1" dirty="0"/>
              <a:t>Enhancements to site</a:t>
            </a:r>
          </a:p>
          <a:p>
            <a:pPr lvl="1">
              <a:buFont typeface="Wingdings 2" panose="05020102010507070707" pitchFamily="18" charset="2"/>
              <a:buChar char="P"/>
            </a:pPr>
            <a:r>
              <a:rPr lang="en-US" altLang="en-US" sz="1800" b="1" dirty="0"/>
              <a:t>Fixes to site</a:t>
            </a:r>
          </a:p>
          <a:p>
            <a:pPr lvl="1">
              <a:buFont typeface="Wingdings 2" panose="05020102010507070707" pitchFamily="18" charset="2"/>
              <a:buChar char="P"/>
            </a:pPr>
            <a:r>
              <a:rPr lang="en-US" altLang="en-US" sz="1800" b="1" dirty="0"/>
              <a:t>New areas added to site</a:t>
            </a:r>
          </a:p>
          <a:p>
            <a:pPr lvl="1">
              <a:buFont typeface="Wingdings 2" panose="05020102010507070707" pitchFamily="18" charset="2"/>
              <a:buChar char="P"/>
            </a:pPr>
            <a:r>
              <a:rPr lang="en-US" altLang="en-US" sz="1800" b="1" dirty="0">
                <a:cs typeface="Times New Roman" panose="02020603050405020304" pitchFamily="18" charset="0"/>
              </a:rPr>
              <a:t>A new opportunity or issue is identified and another loop through the development process begins.</a:t>
            </a:r>
          </a:p>
          <a:p>
            <a:pPr>
              <a:buFont typeface="Arial" panose="020B0604020202020204" pitchFamily="34" charset="0"/>
              <a:buChar char="•"/>
            </a:pPr>
            <a:r>
              <a:rPr lang="en-US" altLang="en-US" sz="1800" b="1" dirty="0">
                <a:solidFill>
                  <a:schemeClr val="tx2">
                    <a:satMod val="130000"/>
                  </a:schemeClr>
                </a:solidFill>
              </a:rPr>
              <a:t>Evaluation</a:t>
            </a:r>
          </a:p>
          <a:p>
            <a:pPr lvl="1">
              <a:buFont typeface="Wingdings" panose="05000000000000000000" pitchFamily="2" charset="2"/>
              <a:buChar char="ü"/>
            </a:pPr>
            <a:r>
              <a:rPr lang="en-US" altLang="en-US" sz="1800" b="1" dirty="0"/>
              <a:t>Re-visit the goals, objectives, and mission of the website</a:t>
            </a:r>
          </a:p>
          <a:p>
            <a:pPr lvl="1">
              <a:buFont typeface="Wingdings" panose="05000000000000000000" pitchFamily="2" charset="2"/>
              <a:buChar char="ü"/>
            </a:pPr>
            <a:r>
              <a:rPr lang="en-US" altLang="en-US" sz="1800" b="1" dirty="0"/>
              <a:t>Determine how closely they are being met</a:t>
            </a:r>
          </a:p>
          <a:p>
            <a:pPr lvl="1">
              <a:buFont typeface="Wingdings" panose="05000000000000000000" pitchFamily="2" charset="2"/>
              <a:buChar char="ü"/>
            </a:pPr>
            <a:r>
              <a:rPr lang="en-US" altLang="en-US" sz="1800" b="1" dirty="0"/>
              <a:t>Develop a plan to better meet the goals, objectives and mission</a:t>
            </a:r>
          </a:p>
          <a:p>
            <a:pPr lvl="1">
              <a:buFont typeface="Arial" panose="020B0604020202020204" pitchFamily="34" charset="0"/>
              <a:buChar char="•"/>
            </a:pPr>
            <a:endParaRPr lang="en-US" altLang="en-US" sz="1800" b="1" dirty="0"/>
          </a:p>
          <a:p>
            <a:pPr marL="539750" indent="-457200">
              <a:buFont typeface="Arial" panose="020B0604020202020204" pitchFamily="34" charset="0"/>
              <a:buChar char="•"/>
            </a:pPr>
            <a:endParaRPr lang="en-US" altLang="en-US" sz="1800" b="1" dirty="0">
              <a:solidFill>
                <a:schemeClr val="tx2">
                  <a:satMod val="130000"/>
                </a:schemeClr>
              </a:solidFill>
            </a:endParaRPr>
          </a:p>
        </p:txBody>
      </p:sp>
      <p:sp>
        <p:nvSpPr>
          <p:cNvPr id="21509" name="Rectangle 5"/>
          <p:cNvSpPr>
            <a:spLocks noChangeArrowheads="1"/>
          </p:cNvSpPr>
          <p:nvPr/>
        </p:nvSpPr>
        <p:spPr bwMode="auto">
          <a:xfrm>
            <a:off x="3086100" y="1185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6" name="Picture 2" descr="Figure10"/>
          <p:cNvPicPr>
            <a:picLocks noChangeAspect="1" noChangeArrowheads="1"/>
          </p:cNvPicPr>
          <p:nvPr/>
        </p:nvPicPr>
        <p:blipFill>
          <a:blip r:embed="rId3"/>
          <a:srcRect/>
          <a:stretch>
            <a:fillRect/>
          </a:stretch>
        </p:blipFill>
        <p:spPr bwMode="auto">
          <a:xfrm>
            <a:off x="5715000" y="1501588"/>
            <a:ext cx="3260523" cy="23574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bwMode="auto">
          <a:xfrm>
            <a:off x="5706035" y="2878910"/>
            <a:ext cx="1030941" cy="436894"/>
          </a:xfrm>
          <a:prstGeom prst="ellipse">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5706036" y="2402768"/>
            <a:ext cx="1030941" cy="437422"/>
          </a:xfrm>
          <a:prstGeom prst="ellipse">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5697070" y="1891675"/>
            <a:ext cx="1030941" cy="471742"/>
          </a:xfrm>
          <a:prstGeom prst="ellipse">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843485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07">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507">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507">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507">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507">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507">
                                            <p:txEl>
                                              <p:pRg st="14" end="1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50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P spid="3" grpId="0" animBg="1"/>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a:solidFill>
                  <a:schemeClr val="tx2">
                    <a:satMod val="130000"/>
                  </a:schemeClr>
                </a:solidFill>
              </a:rPr>
              <a:t>Domain Names</a:t>
            </a:r>
          </a:p>
        </p:txBody>
      </p:sp>
      <p:sp>
        <p:nvSpPr>
          <p:cNvPr id="41987" name="Content Placeholder 2"/>
          <p:cNvSpPr>
            <a:spLocks noGrp="1"/>
          </p:cNvSpPr>
          <p:nvPr>
            <p:ph idx="1"/>
          </p:nvPr>
        </p:nvSpPr>
        <p:spPr>
          <a:xfrm>
            <a:off x="381000" y="838200"/>
            <a:ext cx="8382000" cy="5222968"/>
          </a:xfrm>
        </p:spPr>
        <p:txBody>
          <a:bodyPr/>
          <a:lstStyle/>
          <a:p>
            <a:pPr>
              <a:buFont typeface="Arial" panose="020B0604020202020204" pitchFamily="34" charset="0"/>
              <a:buChar char="•"/>
            </a:pPr>
            <a:r>
              <a:rPr lang="en-US" altLang="en-US" sz="1800" b="1" dirty="0">
                <a:solidFill>
                  <a:schemeClr val="tx2"/>
                </a:solidFill>
              </a:rPr>
              <a:t>Web Presence </a:t>
            </a:r>
            <a:r>
              <a:rPr lang="en-US" altLang="en-US" sz="1800" b="1" dirty="0"/>
              <a:t>– Domain Name establishes for your business or organization</a:t>
            </a:r>
          </a:p>
          <a:p>
            <a:pPr>
              <a:buFont typeface="Arial" panose="020B0604020202020204" pitchFamily="34" charset="0"/>
              <a:buChar char="•"/>
            </a:pPr>
            <a:r>
              <a:rPr lang="en-US" altLang="en-US" sz="1800" b="1" dirty="0">
                <a:solidFill>
                  <a:schemeClr val="tx2"/>
                </a:solidFill>
              </a:rPr>
              <a:t>Choosing</a:t>
            </a:r>
            <a:r>
              <a:rPr lang="en-US" altLang="en-US" sz="1800" b="1" dirty="0"/>
              <a:t> Domain name </a:t>
            </a:r>
          </a:p>
          <a:p>
            <a:pPr lvl="1">
              <a:buFont typeface="Wingdings" panose="05000000000000000000" pitchFamily="2" charset="2"/>
              <a:buChar char="ü"/>
            </a:pPr>
            <a:r>
              <a:rPr lang="en-US" altLang="en-US" sz="1800" b="1" dirty="0"/>
              <a:t>Established Business - choose a domain name that relates to your established business presence</a:t>
            </a:r>
          </a:p>
          <a:p>
            <a:pPr lvl="1">
              <a:buFont typeface="Wingdings" panose="05000000000000000000" pitchFamily="2" charset="2"/>
              <a:buChar char="ü"/>
            </a:pPr>
            <a:r>
              <a:rPr lang="en-US" altLang="en-US" sz="1800" b="1" dirty="0"/>
              <a:t>New Business - choose domain name while selecting company name</a:t>
            </a:r>
          </a:p>
          <a:p>
            <a:pPr marL="1230059" lvl="2" indent="-285750">
              <a:buFont typeface="Arial" panose="020B0604020202020204" pitchFamily="34" charset="0"/>
              <a:buChar char="•"/>
              <a:defRPr/>
            </a:pPr>
            <a:r>
              <a:rPr lang="en-US" sz="1800" b="1" dirty="0">
                <a:solidFill>
                  <a:schemeClr val="tx1">
                    <a:lumMod val="75000"/>
                    <a:lumOff val="25000"/>
                  </a:schemeClr>
                </a:solidFill>
              </a:rPr>
              <a:t>Describe your business</a:t>
            </a:r>
          </a:p>
          <a:p>
            <a:pPr marL="1230059" lvl="2" indent="-285750">
              <a:buFont typeface="Arial" panose="020B0604020202020204" pitchFamily="34" charset="0"/>
              <a:buChar char="•"/>
              <a:defRPr/>
            </a:pPr>
            <a:r>
              <a:rPr lang="en-US" sz="1800" b="1" dirty="0">
                <a:solidFill>
                  <a:schemeClr val="tx1">
                    <a:lumMod val="75000"/>
                    <a:lumOff val="25000"/>
                  </a:schemeClr>
                </a:solidFill>
              </a:rPr>
              <a:t>Be brief, if possible</a:t>
            </a:r>
          </a:p>
          <a:p>
            <a:pPr marL="1230059" lvl="2" indent="-285750">
              <a:buFont typeface="Arial" panose="020B0604020202020204" pitchFamily="34" charset="0"/>
              <a:buChar char="•"/>
              <a:defRPr/>
            </a:pPr>
            <a:r>
              <a:rPr lang="en-US" sz="1800" b="1" dirty="0">
                <a:solidFill>
                  <a:schemeClr val="tx1">
                    <a:lumMod val="75000"/>
                    <a:lumOff val="25000"/>
                  </a:schemeClr>
                </a:solidFill>
              </a:rPr>
              <a:t>Avoid hyphens</a:t>
            </a:r>
          </a:p>
          <a:p>
            <a:pPr marL="1230059" lvl="2" indent="-285750">
              <a:buFont typeface="Arial" panose="020B0604020202020204" pitchFamily="34" charset="0"/>
              <a:buChar char="•"/>
              <a:defRPr/>
            </a:pPr>
            <a:r>
              <a:rPr lang="en-US" sz="1800" b="1" dirty="0">
                <a:solidFill>
                  <a:schemeClr val="tx1">
                    <a:lumMod val="75000"/>
                    <a:lumOff val="25000"/>
                  </a:schemeClr>
                </a:solidFill>
              </a:rPr>
              <a:t>TLD (top level domain name) - .com, </a:t>
            </a:r>
            <a:r>
              <a:rPr lang="en-US" sz="1800" b="1" dirty="0" err="1">
                <a:solidFill>
                  <a:schemeClr val="tx1">
                    <a:lumMod val="75000"/>
                    <a:lumOff val="25000"/>
                  </a:schemeClr>
                </a:solidFill>
              </a:rPr>
              <a:t>.net</a:t>
            </a:r>
            <a:r>
              <a:rPr lang="en-US" sz="1800" b="1" dirty="0">
                <a:solidFill>
                  <a:schemeClr val="tx1">
                    <a:lumMod val="75000"/>
                    <a:lumOff val="25000"/>
                  </a:schemeClr>
                </a:solidFill>
              </a:rPr>
              <a:t>, .biz, .us, .</a:t>
            </a:r>
            <a:r>
              <a:rPr lang="en-US" sz="1800" b="1" dirty="0" err="1">
                <a:solidFill>
                  <a:schemeClr val="tx1">
                    <a:lumMod val="75000"/>
                    <a:lumOff val="25000"/>
                  </a:schemeClr>
                </a:solidFill>
              </a:rPr>
              <a:t>mobi</a:t>
            </a:r>
            <a:r>
              <a:rPr lang="en-US" sz="1800" b="1" dirty="0">
                <a:solidFill>
                  <a:schemeClr val="tx1">
                    <a:lumMod val="75000"/>
                    <a:lumOff val="25000"/>
                  </a:schemeClr>
                </a:solidFill>
              </a:rPr>
              <a:t> and others</a:t>
            </a:r>
          </a:p>
          <a:p>
            <a:pPr marL="1317625" lvl="2" indent="0">
              <a:buNone/>
              <a:defRPr/>
            </a:pPr>
            <a:r>
              <a:rPr lang="en-US" sz="1800" b="1" dirty="0">
                <a:solidFill>
                  <a:schemeClr val="tx1">
                    <a:lumMod val="75000"/>
                    <a:lumOff val="25000"/>
                  </a:schemeClr>
                </a:solidFill>
              </a:rPr>
              <a:t>.org for non-profits</a:t>
            </a:r>
          </a:p>
          <a:p>
            <a:pPr marL="1230059" lvl="2" indent="-285750">
              <a:buFont typeface="Arial" panose="020B0604020202020204" pitchFamily="34" charset="0"/>
              <a:buChar char="•"/>
              <a:defRPr/>
            </a:pPr>
            <a:r>
              <a:rPr lang="en-US" sz="1800" b="1" dirty="0">
                <a:solidFill>
                  <a:schemeClr val="tx1">
                    <a:lumMod val="75000"/>
                    <a:lumOff val="25000"/>
                  </a:schemeClr>
                </a:solidFill>
              </a:rPr>
              <a:t>Brainstorm potential keywords</a:t>
            </a:r>
          </a:p>
          <a:p>
            <a:pPr marL="1230059" lvl="2" indent="-285750">
              <a:buFont typeface="Arial" panose="020B0604020202020204" pitchFamily="34" charset="0"/>
              <a:buChar char="•"/>
              <a:defRPr/>
            </a:pPr>
            <a:r>
              <a:rPr lang="en-US" sz="1800" b="1" dirty="0">
                <a:solidFill>
                  <a:schemeClr val="tx1">
                    <a:lumMod val="75000"/>
                    <a:lumOff val="25000"/>
                  </a:schemeClr>
                </a:solidFill>
              </a:rPr>
              <a:t>Avoid trademarked words or phrases</a:t>
            </a:r>
          </a:p>
          <a:p>
            <a:pPr marL="1230059" lvl="2" indent="-285750">
              <a:buFont typeface="Arial" panose="020B0604020202020204" pitchFamily="34" charset="0"/>
              <a:buChar char="•"/>
              <a:defRPr/>
            </a:pPr>
            <a:r>
              <a:rPr lang="en-US" sz="1800" b="1" dirty="0">
                <a:solidFill>
                  <a:schemeClr val="tx1">
                    <a:lumMod val="75000"/>
                    <a:lumOff val="25000"/>
                  </a:schemeClr>
                </a:solidFill>
              </a:rPr>
              <a:t>Know the territory (use Google!)</a:t>
            </a:r>
          </a:p>
          <a:p>
            <a:pPr marL="1230059" lvl="2" indent="-285750">
              <a:buFont typeface="Arial" panose="020B0604020202020204" pitchFamily="34" charset="0"/>
              <a:buChar char="•"/>
              <a:defRPr/>
            </a:pPr>
            <a:r>
              <a:rPr lang="en-US" sz="1800" b="1" dirty="0">
                <a:solidFill>
                  <a:schemeClr val="tx1">
                    <a:lumMod val="75000"/>
                    <a:lumOff val="25000"/>
                  </a:schemeClr>
                </a:solidFill>
              </a:rPr>
              <a:t>Verify Availability</a:t>
            </a:r>
          </a:p>
          <a:p>
            <a:pPr marL="368300" indent="-285750">
              <a:buFont typeface="Arial" panose="020B0604020202020204" pitchFamily="34" charset="0"/>
              <a:buChar char="•"/>
            </a:pPr>
            <a:r>
              <a:rPr lang="en-US" altLang="en-US" sz="1800" b="1" dirty="0">
                <a:solidFill>
                  <a:schemeClr val="tx2"/>
                </a:solidFill>
              </a:rPr>
              <a:t>Registering </a:t>
            </a:r>
            <a:r>
              <a:rPr lang="en-US" altLang="en-US" sz="1800" b="1" dirty="0"/>
              <a:t>- There are many domain name registrars, including </a:t>
            </a:r>
            <a:r>
              <a:rPr lang="en-US" altLang="en-US" sz="1800" b="1" dirty="0">
                <a:hlinkClick r:id="rId3"/>
              </a:rPr>
              <a:t>http://godaddy.com</a:t>
            </a:r>
            <a:endParaRPr lang="en-US" altLang="en-US" sz="1800" b="1" dirty="0"/>
          </a:p>
          <a:p>
            <a:pPr marL="885825" lvl="1" indent="-285750">
              <a:buFont typeface="Wingdings" panose="05000000000000000000" pitchFamily="2" charset="2"/>
              <a:buChar char="ü"/>
            </a:pPr>
            <a:r>
              <a:rPr lang="en-US" altLang="en-US" sz="1600" b="1" dirty="0"/>
              <a:t>Visit Registrar, choose name, pay </a:t>
            </a:r>
          </a:p>
          <a:p>
            <a:pPr marL="885825" lvl="1" indent="-285750">
              <a:buFont typeface="Wingdings" panose="05000000000000000000" pitchFamily="2" charset="2"/>
              <a:buChar char="ü"/>
            </a:pPr>
            <a:r>
              <a:rPr lang="en-US" altLang="en-US" sz="1600" b="1" dirty="0"/>
              <a:t>Private registration – additional fee but personal information is kept private and out of the WHOIS database</a:t>
            </a:r>
          </a:p>
        </p:txBody>
      </p:sp>
      <p:sp>
        <p:nvSpPr>
          <p:cNvPr id="41988"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5A6F7129-BB5E-467D-95FC-20D571F2DD13}"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52</a:t>
            </a:fld>
            <a:endParaRPr lang="en-US" altLang="en-US" sz="1100">
              <a:solidFill>
                <a:srgbClr val="4D4D4D"/>
              </a:solidFill>
              <a:latin typeface="Times New Roman" panose="02020603050405020304" pitchFamily="18" charset="0"/>
            </a:endParaRPr>
          </a:p>
        </p:txBody>
      </p:sp>
    </p:spTree>
    <p:extLst>
      <p:ext uri="{BB962C8B-B14F-4D97-AF65-F5344CB8AC3E}">
        <p14:creationId xmlns:p14="http://schemas.microsoft.com/office/powerpoint/2010/main" val="3336523304"/>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533400" y="263525"/>
            <a:ext cx="7772400" cy="387798"/>
          </a:xfrm>
        </p:spPr>
        <p:txBody>
          <a:bodyPr/>
          <a:lstStyle/>
          <a:p>
            <a:pPr fontAlgn="auto">
              <a:spcAft>
                <a:spcPts val="0"/>
              </a:spcAft>
              <a:defRPr/>
            </a:pPr>
            <a:r>
              <a:rPr lang="en-US" dirty="0">
                <a:solidFill>
                  <a:schemeClr val="tx2">
                    <a:satMod val="130000"/>
                  </a:schemeClr>
                </a:solidFill>
              </a:rPr>
              <a:t>Web Hosting</a:t>
            </a:r>
          </a:p>
        </p:txBody>
      </p:sp>
      <p:sp>
        <p:nvSpPr>
          <p:cNvPr id="48131" name="Rectangle 3"/>
          <p:cNvSpPr>
            <a:spLocks noGrp="1" noChangeArrowheads="1"/>
          </p:cNvSpPr>
          <p:nvPr>
            <p:ph idx="1"/>
          </p:nvPr>
        </p:nvSpPr>
        <p:spPr>
          <a:xfrm>
            <a:off x="228600" y="990600"/>
            <a:ext cx="8665369" cy="4847481"/>
          </a:xfrm>
        </p:spPr>
        <p:txBody>
          <a:bodyPr/>
          <a:lstStyle/>
          <a:p>
            <a:pPr>
              <a:buFont typeface="Arial" panose="020B0604020202020204" pitchFamily="34" charset="0"/>
              <a:buChar char="•"/>
            </a:pPr>
            <a:r>
              <a:rPr lang="en-US" altLang="en-US" sz="1800" b="1" dirty="0">
                <a:cs typeface="Times New Roman" panose="02020603050405020304" pitchFamily="18" charset="0"/>
              </a:rPr>
              <a:t>Some organizations administer a web server in-house and host their own website.</a:t>
            </a:r>
          </a:p>
          <a:p>
            <a:pPr>
              <a:buFont typeface="Arial" panose="020B0604020202020204" pitchFamily="34" charset="0"/>
              <a:buChar char="•"/>
            </a:pPr>
            <a:r>
              <a:rPr lang="en-US" altLang="en-US" sz="1800" b="1" dirty="0">
                <a:cs typeface="Times New Roman" panose="02020603050405020304" pitchFamily="18" charset="0"/>
              </a:rPr>
              <a:t>Many companies use a web host provider.</a:t>
            </a:r>
          </a:p>
          <a:p>
            <a:pPr lvl="1">
              <a:buFont typeface="Wingdings" panose="05000000000000000000" pitchFamily="2" charset="2"/>
              <a:buChar char="ü"/>
            </a:pPr>
            <a:r>
              <a:rPr lang="en-US" altLang="en-US" sz="1800" b="1" dirty="0">
                <a:cs typeface="Times New Roman" panose="02020603050405020304" pitchFamily="18" charset="0"/>
              </a:rPr>
              <a:t>A good web hosting service will provide a robust, reliable home for your website. </a:t>
            </a:r>
          </a:p>
          <a:p>
            <a:pPr lvl="1">
              <a:buFont typeface="Wingdings" panose="05000000000000000000" pitchFamily="2" charset="2"/>
              <a:buChar char="ü"/>
            </a:pPr>
            <a:r>
              <a:rPr lang="en-US" altLang="en-US" sz="1800" b="1" dirty="0">
                <a:cs typeface="Times New Roman" panose="02020603050405020304" pitchFamily="18" charset="0"/>
              </a:rPr>
              <a:t>A poor web hosting service will be the source of problems and complaints. </a:t>
            </a:r>
          </a:p>
          <a:p>
            <a:pPr lvl="1">
              <a:buFont typeface="Wingdings" panose="05000000000000000000" pitchFamily="2" charset="2"/>
              <a:buChar char="ü"/>
            </a:pPr>
            <a:r>
              <a:rPr lang="en-US" altLang="en-US" sz="1800" b="1" dirty="0">
                <a:cs typeface="Times New Roman" panose="02020603050405020304" pitchFamily="18" charset="0"/>
              </a:rPr>
              <a:t>Do not use free web hosting for a commercial website.</a:t>
            </a:r>
          </a:p>
          <a:p>
            <a:pPr>
              <a:buFont typeface="Arial" panose="020B0604020202020204" pitchFamily="34" charset="0"/>
              <a:buChar char="•"/>
            </a:pPr>
            <a:r>
              <a:rPr lang="en-US" altLang="en-US" sz="1800" b="1" dirty="0">
                <a:cs typeface="Times New Roman" panose="02020603050405020304" pitchFamily="18" charset="0"/>
              </a:rPr>
              <a:t>Hosting Needs:  Small to Medium Website</a:t>
            </a:r>
          </a:p>
          <a:p>
            <a:pPr lvl="1">
              <a:buFont typeface="Wingdings 2" panose="05020102010507070707" pitchFamily="18" charset="2"/>
              <a:buChar char="P"/>
            </a:pPr>
            <a:r>
              <a:rPr lang="en-US" altLang="en-US" sz="1800" b="1" dirty="0">
                <a:cs typeface="Times New Roman" panose="02020603050405020304" pitchFamily="18" charset="0"/>
              </a:rPr>
              <a:t>Virtual Hosting  - The web host provider's server is divided into a number of virtual domains and multiple websites are set up on the same computer.</a:t>
            </a:r>
          </a:p>
          <a:p>
            <a:pPr lvl="1">
              <a:buFont typeface="Wingdings 2" panose="05020102010507070707" pitchFamily="18" charset="2"/>
              <a:buChar char="P"/>
            </a:pPr>
            <a:r>
              <a:rPr lang="en-US" altLang="en-US" sz="1800" b="1" dirty="0">
                <a:cs typeface="Times New Roman" panose="02020603050405020304" pitchFamily="18" charset="0"/>
              </a:rPr>
              <a:t>Consider: Future growth and scalability of web host,  Operating System , Types of server-side processing supported, Bandwidth of Internet connection, Both local and national web host providers, Guaranteed uptime – service level agreement (SLA), Technical support</a:t>
            </a:r>
          </a:p>
          <a:p>
            <a:pPr>
              <a:buFont typeface="Arial" panose="020B0604020202020204" pitchFamily="34" charset="0"/>
              <a:buChar char="•"/>
            </a:pPr>
            <a:r>
              <a:rPr lang="en-US" altLang="en-US" sz="1800" b="1" dirty="0">
                <a:cs typeface="Times New Roman" panose="02020603050405020304" pitchFamily="18" charset="0"/>
              </a:rPr>
              <a:t>Hosting Needs: Large to Enterprise Website</a:t>
            </a:r>
          </a:p>
          <a:p>
            <a:pPr lvl="1">
              <a:buFont typeface="Wingdings" panose="05000000000000000000" pitchFamily="2" charset="2"/>
              <a:buChar char="ü"/>
            </a:pPr>
            <a:r>
              <a:rPr lang="en-US" altLang="en-US" sz="1800" b="1" dirty="0">
                <a:cs typeface="Times New Roman" panose="02020603050405020304" pitchFamily="18" charset="0"/>
              </a:rPr>
              <a:t>Dedicated web Server</a:t>
            </a:r>
          </a:p>
          <a:p>
            <a:pPr lvl="1">
              <a:buFont typeface="Wingdings" panose="05000000000000000000" pitchFamily="2" charset="2"/>
              <a:buChar char="ü"/>
            </a:pPr>
            <a:r>
              <a:rPr lang="en-US" altLang="en-US" sz="1800" b="1" dirty="0">
                <a:cs typeface="Times New Roman" panose="02020603050405020304" pitchFamily="18" charset="0"/>
              </a:rPr>
              <a:t>Co-located web Server</a:t>
            </a:r>
          </a:p>
          <a:p>
            <a:pPr lvl="1">
              <a:buFont typeface="Wingdings" panose="05000000000000000000" pitchFamily="2" charset="2"/>
              <a:buChar char="ü"/>
            </a:pPr>
            <a:r>
              <a:rPr lang="en-US" altLang="en-US" sz="1800" b="1" dirty="0">
                <a:cs typeface="Times New Roman" panose="02020603050405020304" pitchFamily="18" charset="0"/>
              </a:rPr>
              <a:t>Consider: National web host providers, Guaranteed uptime – service level agreement (SLA), Bandwidth of Internet connection, Technical Support</a:t>
            </a:r>
          </a:p>
        </p:txBody>
      </p:sp>
      <p:sp>
        <p:nvSpPr>
          <p:cNvPr id="48132"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3D07179C-F5F2-403D-ABC3-D487E54301AE}"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53</a:t>
            </a:fld>
            <a:endParaRPr lang="en-US" altLang="en-US" sz="1100">
              <a:solidFill>
                <a:srgbClr val="4D4D4D"/>
              </a:solidFill>
              <a:latin typeface="Times New Roman" panose="02020603050405020304" pitchFamily="18" charset="0"/>
            </a:endParaRPr>
          </a:p>
        </p:txBody>
      </p:sp>
      <p:sp>
        <p:nvSpPr>
          <p:cNvPr id="48133" name="Rectangle 5"/>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48134" name="Rectangle 7"/>
          <p:cNvSpPr>
            <a:spLocks noChangeArrowheads="1"/>
          </p:cNvSpPr>
          <p:nvPr/>
        </p:nvSpPr>
        <p:spPr bwMode="auto">
          <a:xfrm>
            <a:off x="1914525" y="2867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1879467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636588" y="277813"/>
            <a:ext cx="7772400" cy="387798"/>
          </a:xfrm>
        </p:spPr>
        <p:txBody>
          <a:bodyPr/>
          <a:lstStyle/>
          <a:p>
            <a:pPr fontAlgn="auto">
              <a:spcAft>
                <a:spcPts val="0"/>
              </a:spcAft>
              <a:defRPr/>
            </a:pPr>
            <a:r>
              <a:rPr lang="en-US" dirty="0">
                <a:solidFill>
                  <a:schemeClr val="tx2">
                    <a:satMod val="130000"/>
                  </a:schemeClr>
                </a:solidFill>
              </a:rPr>
              <a:t>Web Hosting</a:t>
            </a:r>
          </a:p>
        </p:txBody>
      </p:sp>
      <p:sp>
        <p:nvSpPr>
          <p:cNvPr id="54275" name="Rectangle 3"/>
          <p:cNvSpPr>
            <a:spLocks noGrp="1" noChangeArrowheads="1"/>
          </p:cNvSpPr>
          <p:nvPr>
            <p:ph idx="1"/>
          </p:nvPr>
        </p:nvSpPr>
        <p:spPr>
          <a:xfrm>
            <a:off x="473075" y="916825"/>
            <a:ext cx="7646988" cy="3751796"/>
          </a:xfrm>
        </p:spPr>
        <p:txBody>
          <a:bodyPr/>
          <a:lstStyle/>
          <a:p>
            <a:pPr>
              <a:buFont typeface="Arial" panose="020B0604020202020204" pitchFamily="34" charset="0"/>
              <a:buChar char="•"/>
            </a:pPr>
            <a:r>
              <a:rPr lang="en-US" altLang="en-US" sz="1800" b="1" dirty="0">
                <a:cs typeface="Times New Roman" panose="02020603050405020304" pitchFamily="18" charset="0"/>
              </a:rPr>
              <a:t>Dedicated Web Server</a:t>
            </a:r>
          </a:p>
          <a:p>
            <a:pPr lvl="1">
              <a:buFont typeface="Wingdings" panose="05000000000000000000" pitchFamily="2" charset="2"/>
              <a:buChar char="ü"/>
            </a:pPr>
            <a:r>
              <a:rPr lang="en-US" altLang="en-US" sz="1800" b="1" dirty="0">
                <a:cs typeface="Times New Roman" panose="02020603050405020304" pitchFamily="18" charset="0"/>
              </a:rPr>
              <a:t>The exclusive use of a rented computer and connection to the Internet that is housed in the web hosting company's premises. </a:t>
            </a:r>
          </a:p>
          <a:p>
            <a:pPr lvl="1">
              <a:buFont typeface="Wingdings" panose="05000000000000000000" pitchFamily="2" charset="2"/>
              <a:buChar char="ü"/>
            </a:pPr>
            <a:r>
              <a:rPr lang="en-US" altLang="en-US" sz="1800" b="1" dirty="0">
                <a:cs typeface="Times New Roman" panose="02020603050405020304" pitchFamily="18" charset="0"/>
              </a:rPr>
              <a:t>The server can usually be configured and operated remotely from the client company or you can pay the web host provider to administer it for you.</a:t>
            </a:r>
          </a:p>
          <a:p>
            <a:pPr>
              <a:buFont typeface="Arial" panose="020B0604020202020204" pitchFamily="34" charset="0"/>
              <a:buChar char="•"/>
            </a:pPr>
            <a:r>
              <a:rPr lang="en-US" altLang="en-US" sz="1800" b="1" dirty="0">
                <a:cs typeface="Times New Roman" panose="02020603050405020304" pitchFamily="18" charset="0"/>
              </a:rPr>
              <a:t>Co-Located Web Server</a:t>
            </a:r>
          </a:p>
          <a:p>
            <a:pPr lvl="1">
              <a:buFont typeface="Wingdings" panose="05000000000000000000" pitchFamily="2" charset="2"/>
              <a:buChar char="ü"/>
            </a:pPr>
            <a:r>
              <a:rPr lang="en-US" altLang="en-US" sz="1800" b="1" dirty="0">
                <a:cs typeface="Times New Roman" panose="02020603050405020304" pitchFamily="18" charset="0"/>
              </a:rPr>
              <a:t>A computer that your organization has purchased and configured. </a:t>
            </a:r>
          </a:p>
          <a:p>
            <a:pPr lvl="1">
              <a:buFont typeface="Wingdings" panose="05000000000000000000" pitchFamily="2" charset="2"/>
              <a:buChar char="ü"/>
            </a:pPr>
            <a:r>
              <a:rPr lang="en-US" altLang="en-US" sz="1800" b="1" dirty="0">
                <a:cs typeface="Times New Roman" panose="02020603050405020304" pitchFamily="18" charset="0"/>
              </a:rPr>
              <a:t>Your organization effectively rents space at the web host provider's location. </a:t>
            </a:r>
          </a:p>
          <a:p>
            <a:pPr lvl="1">
              <a:buFont typeface="Wingdings" panose="05000000000000000000" pitchFamily="2" charset="2"/>
              <a:buChar char="ü"/>
            </a:pPr>
            <a:r>
              <a:rPr lang="en-US" altLang="en-US" sz="1800" b="1" dirty="0">
                <a:cs typeface="Times New Roman" panose="02020603050405020304" pitchFamily="18" charset="0"/>
              </a:rPr>
              <a:t>Your server is kept and connected to the Internet at their location. </a:t>
            </a:r>
          </a:p>
          <a:p>
            <a:pPr lvl="1">
              <a:buFont typeface="Wingdings" panose="05000000000000000000" pitchFamily="2" charset="2"/>
              <a:buChar char="ü"/>
            </a:pPr>
            <a:r>
              <a:rPr lang="en-US" altLang="en-US" sz="1800" b="1" dirty="0">
                <a:cs typeface="Times New Roman" panose="02020603050405020304" pitchFamily="18" charset="0"/>
              </a:rPr>
              <a:t>Your organization administers this computer. </a:t>
            </a:r>
          </a:p>
          <a:p>
            <a:pPr>
              <a:buFont typeface="Arial" panose="020B0604020202020204" pitchFamily="34" charset="0"/>
              <a:buChar char="•"/>
            </a:pPr>
            <a:endParaRPr lang="en-US" altLang="en-US" sz="2200" b="1" dirty="0">
              <a:cs typeface="Times New Roman" panose="02020603050405020304" pitchFamily="18" charset="0"/>
            </a:endParaRPr>
          </a:p>
        </p:txBody>
      </p:sp>
      <p:sp>
        <p:nvSpPr>
          <p:cNvPr id="5427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E5F806C5-8AA4-4371-B6B3-9D49D664CC8C}"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54</a:t>
            </a:fld>
            <a:endParaRPr lang="en-US" altLang="en-US" sz="1100">
              <a:solidFill>
                <a:srgbClr val="4D4D4D"/>
              </a:solidFill>
              <a:latin typeface="Times New Roman" panose="02020603050405020304" pitchFamily="18" charset="0"/>
            </a:endParaRPr>
          </a:p>
        </p:txBody>
      </p:sp>
      <p:sp>
        <p:nvSpPr>
          <p:cNvPr id="54277" name="Rectangle 4"/>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54278" name="Rectangle 5"/>
          <p:cNvSpPr>
            <a:spLocks noChangeArrowheads="1"/>
          </p:cNvSpPr>
          <p:nvPr/>
        </p:nvSpPr>
        <p:spPr bwMode="auto">
          <a:xfrm>
            <a:off x="3671888" y="2533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0621673"/>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636588" y="277813"/>
            <a:ext cx="7772400" cy="387798"/>
          </a:xfrm>
        </p:spPr>
        <p:txBody>
          <a:bodyPr/>
          <a:lstStyle/>
          <a:p>
            <a:pPr fontAlgn="auto">
              <a:spcAft>
                <a:spcPts val="0"/>
              </a:spcAft>
              <a:defRPr/>
            </a:pPr>
            <a:r>
              <a:rPr lang="en-US" dirty="0">
                <a:solidFill>
                  <a:schemeClr val="tx2">
                    <a:satMod val="130000"/>
                  </a:schemeClr>
                </a:solidFill>
              </a:rPr>
              <a:t>Web Host Checklist</a:t>
            </a:r>
          </a:p>
        </p:txBody>
      </p:sp>
      <p:sp>
        <p:nvSpPr>
          <p:cNvPr id="5427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E5F806C5-8AA4-4371-B6B3-9D49D664CC8C}"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55</a:t>
            </a:fld>
            <a:endParaRPr lang="en-US" altLang="en-US" sz="1100">
              <a:solidFill>
                <a:srgbClr val="4D4D4D"/>
              </a:solidFill>
              <a:latin typeface="Times New Roman" panose="02020603050405020304" pitchFamily="18" charset="0"/>
            </a:endParaRPr>
          </a:p>
        </p:txBody>
      </p:sp>
      <p:sp>
        <p:nvSpPr>
          <p:cNvPr id="54277" name="Rectangle 4"/>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54278" name="Rectangle 5"/>
          <p:cNvSpPr>
            <a:spLocks noChangeArrowheads="1"/>
          </p:cNvSpPr>
          <p:nvPr/>
        </p:nvSpPr>
        <p:spPr bwMode="auto">
          <a:xfrm>
            <a:off x="3671888" y="2533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962400" y="152400"/>
            <a:ext cx="5010150" cy="6553200"/>
          </a:xfrm>
          <a:prstGeom prst="rect">
            <a:avLst/>
          </a:prstGeom>
        </p:spPr>
      </p:pic>
      <p:sp>
        <p:nvSpPr>
          <p:cNvPr id="5" name="TextBox 4"/>
          <p:cNvSpPr txBox="1"/>
          <p:nvPr/>
        </p:nvSpPr>
        <p:spPr>
          <a:xfrm>
            <a:off x="926727" y="2906197"/>
            <a:ext cx="2590800" cy="369332"/>
          </a:xfrm>
          <a:prstGeom prst="rect">
            <a:avLst/>
          </a:prstGeom>
          <a:noFill/>
        </p:spPr>
        <p:txBody>
          <a:bodyPr wrap="square" rtlCol="0">
            <a:spAutoFit/>
          </a:bodyPr>
          <a:lstStyle/>
          <a:p>
            <a:r>
              <a:rPr lang="en-US" dirty="0"/>
              <a:t>Table 10.1, Page 466</a:t>
            </a:r>
          </a:p>
        </p:txBody>
      </p:sp>
    </p:spTree>
    <p:extLst>
      <p:ext uri="{BB962C8B-B14F-4D97-AF65-F5344CB8AC3E}">
        <p14:creationId xmlns:p14="http://schemas.microsoft.com/office/powerpoint/2010/main" val="3779108142"/>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1937" y="2209800"/>
            <a:ext cx="8620125" cy="2438400"/>
          </a:xfrm>
          <a:prstGeom prst="rect">
            <a:avLst/>
          </a:prstGeom>
        </p:spPr>
      </p:pic>
      <p:sp>
        <p:nvSpPr>
          <p:cNvPr id="33795" name="Rectangle 2"/>
          <p:cNvSpPr>
            <a:spLocks noGrp="1" noChangeArrowheads="1"/>
          </p:cNvSpPr>
          <p:nvPr>
            <p:ph type="title"/>
          </p:nvPr>
        </p:nvSpPr>
        <p:spPr>
          <a:xfrm>
            <a:off x="636588" y="277813"/>
            <a:ext cx="7772400" cy="387798"/>
          </a:xfrm>
        </p:spPr>
        <p:txBody>
          <a:bodyPr/>
          <a:lstStyle/>
          <a:p>
            <a:pPr fontAlgn="auto">
              <a:spcAft>
                <a:spcPts val="0"/>
              </a:spcAft>
              <a:defRPr/>
            </a:pPr>
            <a:r>
              <a:rPr lang="en-US" dirty="0">
                <a:solidFill>
                  <a:schemeClr val="tx2">
                    <a:satMod val="130000"/>
                  </a:schemeClr>
                </a:solidFill>
              </a:rPr>
              <a:t>MP4</a:t>
            </a:r>
          </a:p>
        </p:txBody>
      </p:sp>
      <p:sp>
        <p:nvSpPr>
          <p:cNvPr id="5427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E5F806C5-8AA4-4371-B6B3-9D49D664CC8C}"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56</a:t>
            </a:fld>
            <a:endParaRPr lang="en-US" altLang="en-US" sz="1100">
              <a:solidFill>
                <a:srgbClr val="4D4D4D"/>
              </a:solidFill>
              <a:latin typeface="Times New Roman" panose="02020603050405020304" pitchFamily="18" charset="0"/>
            </a:endParaRPr>
          </a:p>
        </p:txBody>
      </p:sp>
      <p:sp>
        <p:nvSpPr>
          <p:cNvPr id="54277" name="Rectangle 4"/>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54278" name="Rectangle 5"/>
          <p:cNvSpPr>
            <a:spLocks noChangeArrowheads="1"/>
          </p:cNvSpPr>
          <p:nvPr/>
        </p:nvSpPr>
        <p:spPr bwMode="auto">
          <a:xfrm>
            <a:off x="3671888" y="2533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8" name="Arrow: Right 7"/>
          <p:cNvSpPr/>
          <p:nvPr/>
        </p:nvSpPr>
        <p:spPr bwMode="auto">
          <a:xfrm flipH="1">
            <a:off x="7344207" y="2934840"/>
            <a:ext cx="1524000" cy="1143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663119773"/>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8" y="133239"/>
            <a:ext cx="7902222" cy="387798"/>
          </a:xfrm>
        </p:spPr>
        <p:txBody>
          <a:bodyPr>
            <a:normAutofit/>
          </a:bodyPr>
          <a:lstStyle/>
          <a:p>
            <a:r>
              <a:rPr lang="en-US" dirty="0" err="1"/>
              <a:t>JavaJam</a:t>
            </a:r>
            <a:r>
              <a:rPr lang="en-US" dirty="0"/>
              <a:t> Case Study MP4 Chapters 5 &amp; 10</a:t>
            </a:r>
          </a:p>
        </p:txBody>
      </p:sp>
      <p:sp>
        <p:nvSpPr>
          <p:cNvPr id="4" name="Rectangle 3"/>
          <p:cNvSpPr/>
          <p:nvPr/>
        </p:nvSpPr>
        <p:spPr>
          <a:xfrm>
            <a:off x="213889" y="534007"/>
            <a:ext cx="4572000" cy="6186309"/>
          </a:xfrm>
          <a:prstGeom prst="rect">
            <a:avLst/>
          </a:prstGeom>
        </p:spPr>
        <p:txBody>
          <a:bodyPr>
            <a:spAutoFit/>
          </a:bodyPr>
          <a:lstStyle/>
          <a:p>
            <a:r>
              <a:rPr lang="en-US" sz="900" dirty="0">
                <a:latin typeface="+mn-lt"/>
              </a:rPr>
              <a:t>Chapter 5 Web Project </a:t>
            </a:r>
          </a:p>
          <a:p>
            <a:endParaRPr lang="en-US" sz="900" dirty="0">
              <a:latin typeface="+mn-lt"/>
            </a:endParaRPr>
          </a:p>
          <a:p>
            <a:r>
              <a:rPr lang="en-US" sz="900" dirty="0">
                <a:solidFill>
                  <a:schemeClr val="tx2"/>
                </a:solidFill>
                <a:latin typeface="+mn-lt"/>
              </a:rPr>
              <a:t>1</a:t>
            </a:r>
            <a:r>
              <a:rPr lang="en-US" sz="900" dirty="0">
                <a:latin typeface="+mn-lt"/>
              </a:rPr>
              <a:t>. </a:t>
            </a:r>
            <a:r>
              <a:rPr lang="en-US" sz="900" dirty="0">
                <a:solidFill>
                  <a:schemeClr val="tx2"/>
                </a:solidFill>
                <a:latin typeface="+mn-lt"/>
              </a:rPr>
              <a:t>Web Project Topic </a:t>
            </a:r>
          </a:p>
          <a:p>
            <a:r>
              <a:rPr lang="en-US" sz="900" dirty="0">
                <a:solidFill>
                  <a:schemeClr val="tx2"/>
                </a:solidFill>
                <a:latin typeface="+mn-lt"/>
              </a:rPr>
              <a:t>What is the purpose of the website? </a:t>
            </a:r>
          </a:p>
          <a:p>
            <a:r>
              <a:rPr lang="en-US" sz="900" dirty="0">
                <a:solidFill>
                  <a:schemeClr val="tx2"/>
                </a:solidFill>
                <a:latin typeface="+mn-lt"/>
              </a:rPr>
              <a:t>List the reason you are creating the website. </a:t>
            </a:r>
          </a:p>
          <a:p>
            <a:r>
              <a:rPr lang="en-US" sz="900" dirty="0">
                <a:solidFill>
                  <a:schemeClr val="tx2"/>
                </a:solidFill>
                <a:latin typeface="+mn-lt"/>
              </a:rPr>
              <a:t>What do you want the website to accomplish? </a:t>
            </a:r>
          </a:p>
          <a:p>
            <a:r>
              <a:rPr lang="en-US" sz="900" dirty="0">
                <a:solidFill>
                  <a:schemeClr val="tx2"/>
                </a:solidFill>
                <a:latin typeface="+mn-lt"/>
              </a:rPr>
              <a:t>List the goals you have for the website</a:t>
            </a:r>
            <a:r>
              <a:rPr lang="en-US" sz="900" dirty="0">
                <a:latin typeface="+mn-lt"/>
              </a:rPr>
              <a:t>. </a:t>
            </a:r>
          </a:p>
          <a:p>
            <a:r>
              <a:rPr lang="en-US" sz="900" dirty="0">
                <a:solidFill>
                  <a:schemeClr val="tx2"/>
                </a:solidFill>
                <a:latin typeface="+mn-lt"/>
              </a:rPr>
              <a:t>Describe what needs to happen for you to consider your website a success. </a:t>
            </a:r>
          </a:p>
          <a:p>
            <a:r>
              <a:rPr lang="en-US" sz="900" dirty="0">
                <a:solidFill>
                  <a:schemeClr val="tx2"/>
                </a:solidFill>
                <a:latin typeface="+mn-lt"/>
              </a:rPr>
              <a:t>Who is your target audience? </a:t>
            </a:r>
          </a:p>
          <a:p>
            <a:r>
              <a:rPr lang="en-US" sz="900" dirty="0">
                <a:solidFill>
                  <a:schemeClr val="tx2"/>
                </a:solidFill>
                <a:latin typeface="+mn-lt"/>
              </a:rPr>
              <a:t>Describe your target audience by age, gender, socioeconomic characteristics, and so on. </a:t>
            </a:r>
          </a:p>
          <a:p>
            <a:r>
              <a:rPr lang="en-US" sz="900" dirty="0">
                <a:latin typeface="+mn-lt"/>
              </a:rPr>
              <a:t>What opportunity or issue is your website addressing? </a:t>
            </a:r>
          </a:p>
          <a:p>
            <a:r>
              <a:rPr lang="en-US" sz="900" dirty="0">
                <a:latin typeface="+mn-lt"/>
              </a:rPr>
              <a:t>For example, your website might address the opportunity to provide information about a topic to others or create an initial web presence for a company. What type of content might be included in your website? </a:t>
            </a:r>
          </a:p>
          <a:p>
            <a:r>
              <a:rPr lang="en-US" sz="900" dirty="0">
                <a:latin typeface="+mn-lt"/>
              </a:rPr>
              <a:t>Describe the type of text, graphics, and media you will need for the website. While you should write the text content yourself, you may use outside sources for royalty- free images and multimedia. Review copyright considerations (see Chapter 1). </a:t>
            </a:r>
          </a:p>
          <a:p>
            <a:r>
              <a:rPr lang="en-US" sz="900" dirty="0">
                <a:latin typeface="+mn-lt"/>
              </a:rPr>
              <a:t>List the URLs for at least two related or similar websites found on the Web. </a:t>
            </a:r>
          </a:p>
          <a:p>
            <a:r>
              <a:rPr lang="en-US" sz="900" dirty="0">
                <a:solidFill>
                  <a:schemeClr val="tx2"/>
                </a:solidFill>
                <a:latin typeface="+mn-lt"/>
              </a:rPr>
              <a:t>2. Web Project Site Map. </a:t>
            </a:r>
            <a:r>
              <a:rPr lang="en-US" sz="900" dirty="0">
                <a:latin typeface="+mn-lt"/>
              </a:rPr>
              <a:t>Use the drawing feature of a word processing program, a graphics application, or a paper and pencil to create a site map of your website that shows the hierarchy of pages and relationships between pages. </a:t>
            </a:r>
          </a:p>
          <a:p>
            <a:r>
              <a:rPr lang="en-US" sz="900" dirty="0">
                <a:solidFill>
                  <a:schemeClr val="tx2"/>
                </a:solidFill>
                <a:latin typeface="+mn-lt"/>
              </a:rPr>
              <a:t>3. Web Project Page Layout Design. </a:t>
            </a:r>
            <a:r>
              <a:rPr lang="en-US" sz="900" dirty="0">
                <a:latin typeface="+mn-lt"/>
              </a:rPr>
              <a:t>Use the drawing feature of a word processing pro- gram, a graphics application, or paper and pencil to create wireframe page layouts for the home page and content pages of your site. Unless otherwise directed by your instructor, use the style for page layout composition shown in Figures 5.32–5.35. Indicate where the logo, navigation, text, and images will be located. Do not worry about exact wording or exact images.</a:t>
            </a:r>
          </a:p>
          <a:p>
            <a:r>
              <a:rPr lang="en-US" sz="900" dirty="0">
                <a:latin typeface="+mn-lt"/>
              </a:rPr>
              <a:t> </a:t>
            </a:r>
          </a:p>
          <a:p>
            <a:r>
              <a:rPr lang="en-US" sz="900" dirty="0">
                <a:latin typeface="+mn-lt"/>
              </a:rPr>
              <a:t>Chapter 10 Web Project</a:t>
            </a:r>
          </a:p>
          <a:p>
            <a:endParaRPr lang="en-US" sz="900" dirty="0">
              <a:latin typeface="+mn-lt"/>
            </a:endParaRPr>
          </a:p>
          <a:p>
            <a:r>
              <a:rPr lang="en-US" sz="900" dirty="0">
                <a:latin typeface="+mn-lt"/>
              </a:rPr>
              <a:t>Part 1: Review the Design Documents and Completed Web Pages. Review the Topic Approval, Site Map, and Page Layout Design documents that you created in the Chapter 5 Web Project. Review the web pages that you have created and/or modified in the Chapter 6 through Chapter 9 Web Project activities. </a:t>
            </a:r>
          </a:p>
          <a:p>
            <a:r>
              <a:rPr lang="en-US" sz="900" dirty="0">
                <a:solidFill>
                  <a:schemeClr val="tx2"/>
                </a:solidFill>
                <a:latin typeface="+mn-lt"/>
              </a:rPr>
              <a:t>Part 2: Prepare a Test Plan. </a:t>
            </a:r>
            <a:r>
              <a:rPr lang="en-US" sz="900" dirty="0">
                <a:latin typeface="+mn-lt"/>
              </a:rPr>
              <a:t>See Figure 10.4 for a sample test plan document (chapter10/ testplan.pdf in the student files). Create a test plan document for your website, including CSS validation, HTML validation, and accessibility testing. </a:t>
            </a:r>
          </a:p>
          <a:p>
            <a:r>
              <a:rPr lang="en-US" sz="900" dirty="0">
                <a:latin typeface="+mn-lt"/>
              </a:rPr>
              <a:t>Part 3: Test Your Website. Implement your test plan and test each page that you have developed for your Web Project. Record the results. Create a list of suggested improvements. </a:t>
            </a:r>
          </a:p>
          <a:p>
            <a:r>
              <a:rPr lang="en-US" sz="900" dirty="0">
                <a:latin typeface="+mn-lt"/>
              </a:rPr>
              <a:t>Part 4: Perform Usability Testing. Describe three scenarios that typical visitors to your site may encounter. Using Hands-On Exercise 5 as a guide, conduct a usability test for these scenarios. Write a one-page report about your findings. What improvements would you suggest for the website? </a:t>
            </a:r>
          </a:p>
        </p:txBody>
      </p:sp>
      <p:pic>
        <p:nvPicPr>
          <p:cNvPr id="8" name="Picture 7">
            <a:hlinkClick r:id="rId2"/>
          </p:cNvPr>
          <p:cNvPicPr>
            <a:picLocks noChangeAspect="1"/>
          </p:cNvPicPr>
          <p:nvPr/>
        </p:nvPicPr>
        <p:blipFill>
          <a:blip r:embed="rId3"/>
          <a:stretch>
            <a:fillRect/>
          </a:stretch>
        </p:blipFill>
        <p:spPr>
          <a:xfrm>
            <a:off x="4797778" y="914400"/>
            <a:ext cx="4207447" cy="4833937"/>
          </a:xfrm>
          <a:prstGeom prst="rect">
            <a:avLst/>
          </a:prstGeom>
        </p:spPr>
      </p:pic>
      <p:sp>
        <p:nvSpPr>
          <p:cNvPr id="3" name="TextBox 2"/>
          <p:cNvSpPr txBox="1"/>
          <p:nvPr/>
        </p:nvSpPr>
        <p:spPr>
          <a:xfrm>
            <a:off x="5271425" y="5976660"/>
            <a:ext cx="3733800" cy="646331"/>
          </a:xfrm>
          <a:prstGeom prst="rect">
            <a:avLst/>
          </a:prstGeom>
          <a:noFill/>
        </p:spPr>
        <p:txBody>
          <a:bodyPr wrap="square" rtlCol="0">
            <a:spAutoFit/>
          </a:bodyPr>
          <a:lstStyle/>
          <a:p>
            <a:r>
              <a:rPr lang="en-US" dirty="0"/>
              <a:t>Left-click on above image to download template</a:t>
            </a:r>
          </a:p>
        </p:txBody>
      </p:sp>
    </p:spTree>
    <p:extLst>
      <p:ext uri="{BB962C8B-B14F-4D97-AF65-F5344CB8AC3E}">
        <p14:creationId xmlns:p14="http://schemas.microsoft.com/office/powerpoint/2010/main" val="3706640578"/>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8" y="133239"/>
            <a:ext cx="7902222" cy="387798"/>
          </a:xfrm>
        </p:spPr>
        <p:txBody>
          <a:bodyPr>
            <a:normAutofit/>
          </a:bodyPr>
          <a:lstStyle/>
          <a:p>
            <a:r>
              <a:rPr lang="en-US" dirty="0" err="1"/>
              <a:t>JavaJam</a:t>
            </a:r>
            <a:r>
              <a:rPr lang="en-US" dirty="0"/>
              <a:t> Case Study MP4 Chapters 5 &amp; 10</a:t>
            </a:r>
          </a:p>
        </p:txBody>
      </p:sp>
      <p:sp>
        <p:nvSpPr>
          <p:cNvPr id="4" name="Rectangle 3"/>
          <p:cNvSpPr/>
          <p:nvPr/>
        </p:nvSpPr>
        <p:spPr>
          <a:xfrm>
            <a:off x="225778" y="487597"/>
            <a:ext cx="4572000" cy="1615827"/>
          </a:xfrm>
          <a:prstGeom prst="rect">
            <a:avLst/>
          </a:prstGeom>
        </p:spPr>
        <p:txBody>
          <a:bodyPr>
            <a:spAutoFit/>
          </a:bodyPr>
          <a:lstStyle/>
          <a:p>
            <a:r>
              <a:rPr lang="en-US" sz="900" dirty="0"/>
              <a:t> </a:t>
            </a:r>
          </a:p>
          <a:p>
            <a:r>
              <a:rPr lang="en-US" sz="900" dirty="0"/>
              <a:t>Chapter 10 Web Project</a:t>
            </a:r>
          </a:p>
          <a:p>
            <a:endParaRPr lang="en-US" sz="900" dirty="0"/>
          </a:p>
          <a:p>
            <a:r>
              <a:rPr lang="en-US" sz="900" dirty="0"/>
              <a:t>Part 1: Review the Design Documents and Completed Web Pages. Review the Topic Approval, Site Map, and Page Layout Design documents that you created in the Chapter 5 Web Project. Review the web pages that you have created and/or modified in the Chapter 6 through Chapter 9 Web Project activities. </a:t>
            </a:r>
          </a:p>
          <a:p>
            <a:r>
              <a:rPr lang="en-US" sz="900" dirty="0"/>
              <a:t>Part 2: Prepare a Test Plan. See Figure 10.4 for a sample test plan document (chapter10/ testplan.pdf in the student files). Create a test plan document for your website, including CSS validation, HTML validation, and accessibility testing. </a:t>
            </a:r>
          </a:p>
        </p:txBody>
      </p:sp>
      <p:pic>
        <p:nvPicPr>
          <p:cNvPr id="3" name="Picture 2"/>
          <p:cNvPicPr>
            <a:picLocks noChangeAspect="1"/>
          </p:cNvPicPr>
          <p:nvPr/>
        </p:nvPicPr>
        <p:blipFill>
          <a:blip r:embed="rId2"/>
          <a:stretch>
            <a:fillRect/>
          </a:stretch>
        </p:blipFill>
        <p:spPr>
          <a:xfrm>
            <a:off x="4876800" y="521037"/>
            <a:ext cx="3862663" cy="2976367"/>
          </a:xfrm>
          <a:prstGeom prst="rect">
            <a:avLst/>
          </a:prstGeom>
        </p:spPr>
      </p:pic>
      <p:pic>
        <p:nvPicPr>
          <p:cNvPr id="5" name="Picture 4"/>
          <p:cNvPicPr>
            <a:picLocks noChangeAspect="1"/>
          </p:cNvPicPr>
          <p:nvPr/>
        </p:nvPicPr>
        <p:blipFill>
          <a:blip r:embed="rId3"/>
          <a:stretch>
            <a:fillRect/>
          </a:stretch>
        </p:blipFill>
        <p:spPr>
          <a:xfrm>
            <a:off x="4894244" y="3581400"/>
            <a:ext cx="3855340" cy="3048000"/>
          </a:xfrm>
          <a:prstGeom prst="rect">
            <a:avLst/>
          </a:prstGeom>
        </p:spPr>
      </p:pic>
      <p:pic>
        <p:nvPicPr>
          <p:cNvPr id="6" name="Picture 5"/>
          <p:cNvPicPr>
            <a:picLocks noChangeAspect="1"/>
          </p:cNvPicPr>
          <p:nvPr/>
        </p:nvPicPr>
        <p:blipFill>
          <a:blip r:embed="rId4"/>
          <a:stretch>
            <a:fillRect/>
          </a:stretch>
        </p:blipFill>
        <p:spPr>
          <a:xfrm>
            <a:off x="685800" y="3398095"/>
            <a:ext cx="3746793" cy="3283480"/>
          </a:xfrm>
          <a:prstGeom prst="rect">
            <a:avLst/>
          </a:prstGeom>
        </p:spPr>
      </p:pic>
    </p:spTree>
    <p:extLst>
      <p:ext uri="{BB962C8B-B14F-4D97-AF65-F5344CB8AC3E}">
        <p14:creationId xmlns:p14="http://schemas.microsoft.com/office/powerpoint/2010/main" val="4174035031"/>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Quiz 3 Preparation (3/29/2017)</a:t>
            </a:r>
          </a:p>
        </p:txBody>
      </p:sp>
      <p:pic>
        <p:nvPicPr>
          <p:cNvPr id="6" name="Picture 5"/>
          <p:cNvPicPr>
            <a:picLocks noChangeAspect="1"/>
          </p:cNvPicPr>
          <p:nvPr/>
        </p:nvPicPr>
        <p:blipFill>
          <a:blip r:embed="rId2"/>
          <a:stretch>
            <a:fillRect/>
          </a:stretch>
        </p:blipFill>
        <p:spPr>
          <a:xfrm>
            <a:off x="200025" y="1176337"/>
            <a:ext cx="8743950" cy="4505325"/>
          </a:xfrm>
          <a:prstGeom prst="rect">
            <a:avLst/>
          </a:prstGeom>
        </p:spPr>
      </p:pic>
      <p:sp>
        <p:nvSpPr>
          <p:cNvPr id="7" name="Arrow: Left 6"/>
          <p:cNvSpPr/>
          <p:nvPr/>
        </p:nvSpPr>
        <p:spPr bwMode="auto">
          <a:xfrm>
            <a:off x="2743200" y="4800600"/>
            <a:ext cx="1524000" cy="7620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3209073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443037" y="3657600"/>
            <a:ext cx="6257925" cy="2752392"/>
          </a:xfrm>
          <a:prstGeom prst="rect">
            <a:avLst/>
          </a:prstGeom>
        </p:spPr>
      </p:pic>
      <p:sp>
        <p:nvSpPr>
          <p:cNvPr id="2" name="Title 1"/>
          <p:cNvSpPr>
            <a:spLocks noGrp="1"/>
          </p:cNvSpPr>
          <p:nvPr>
            <p:ph type="title"/>
          </p:nvPr>
        </p:nvSpPr>
        <p:spPr/>
        <p:txBody>
          <a:bodyPr>
            <a:normAutofit/>
          </a:bodyPr>
          <a:lstStyle/>
          <a:p>
            <a:r>
              <a:rPr lang="en-US" dirty="0"/>
              <a:t>Mini-Project 3</a:t>
            </a:r>
          </a:p>
        </p:txBody>
      </p:sp>
      <p:sp>
        <p:nvSpPr>
          <p:cNvPr id="4" name="Right Arrow 3"/>
          <p:cNvSpPr/>
          <p:nvPr/>
        </p:nvSpPr>
        <p:spPr bwMode="auto">
          <a:xfrm>
            <a:off x="3200400" y="5971842"/>
            <a:ext cx="1066800" cy="609600"/>
          </a:xfrm>
          <a:prstGeom prst="rightArrow">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3" name="Picture 2"/>
          <p:cNvPicPr>
            <a:picLocks noChangeAspect="1"/>
          </p:cNvPicPr>
          <p:nvPr/>
        </p:nvPicPr>
        <p:blipFill>
          <a:blip r:embed="rId3"/>
          <a:stretch>
            <a:fillRect/>
          </a:stretch>
        </p:blipFill>
        <p:spPr>
          <a:xfrm>
            <a:off x="219074" y="947901"/>
            <a:ext cx="8705850" cy="2438400"/>
          </a:xfrm>
          <a:prstGeom prst="rect">
            <a:avLst/>
          </a:prstGeom>
        </p:spPr>
      </p:pic>
    </p:spTree>
    <p:extLst>
      <p:ext uri="{BB962C8B-B14F-4D97-AF65-F5344CB8AC3E}">
        <p14:creationId xmlns:p14="http://schemas.microsoft.com/office/powerpoint/2010/main" val="197920824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67694" y="3617017"/>
            <a:ext cx="7239000" cy="2984714"/>
          </a:xfrm>
          <a:prstGeom prst="rect">
            <a:avLst/>
          </a:prstGeom>
        </p:spPr>
      </p:pic>
      <p:pic>
        <p:nvPicPr>
          <p:cNvPr id="5" name="Picture 4"/>
          <p:cNvPicPr>
            <a:picLocks noChangeAspect="1"/>
          </p:cNvPicPr>
          <p:nvPr/>
        </p:nvPicPr>
        <p:blipFill>
          <a:blip r:embed="rId3"/>
          <a:stretch>
            <a:fillRect/>
          </a:stretch>
        </p:blipFill>
        <p:spPr>
          <a:xfrm>
            <a:off x="805744" y="771085"/>
            <a:ext cx="7962900" cy="2628900"/>
          </a:xfrm>
          <a:prstGeom prst="rect">
            <a:avLst/>
          </a:prstGeom>
        </p:spPr>
      </p:pic>
      <p:sp>
        <p:nvSpPr>
          <p:cNvPr id="2" name="Title 1"/>
          <p:cNvSpPr>
            <a:spLocks noGrp="1"/>
          </p:cNvSpPr>
          <p:nvPr>
            <p:ph type="title"/>
          </p:nvPr>
        </p:nvSpPr>
        <p:spPr>
          <a:xfrm>
            <a:off x="386644" y="152400"/>
            <a:ext cx="8382000" cy="387798"/>
          </a:xfrm>
        </p:spPr>
        <p:txBody>
          <a:bodyPr>
            <a:normAutofit/>
          </a:bodyPr>
          <a:lstStyle/>
          <a:p>
            <a:r>
              <a:rPr lang="en-US" dirty="0"/>
              <a:t>Mini-Project 3 Instructor Example</a:t>
            </a:r>
          </a:p>
        </p:txBody>
      </p:sp>
      <p:sp>
        <p:nvSpPr>
          <p:cNvPr id="6" name="Arrow: Down 5"/>
          <p:cNvSpPr/>
          <p:nvPr/>
        </p:nvSpPr>
        <p:spPr bwMode="auto">
          <a:xfrm>
            <a:off x="4814903" y="1752601"/>
            <a:ext cx="832556" cy="2150254"/>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2168755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81545" y="3617903"/>
            <a:ext cx="7010400" cy="2503274"/>
          </a:xfrm>
          <a:prstGeom prst="rect">
            <a:avLst/>
          </a:prstGeom>
        </p:spPr>
      </p:pic>
      <p:sp>
        <p:nvSpPr>
          <p:cNvPr id="2" name="Title 1"/>
          <p:cNvSpPr>
            <a:spLocks noGrp="1"/>
          </p:cNvSpPr>
          <p:nvPr>
            <p:ph type="title"/>
          </p:nvPr>
        </p:nvSpPr>
        <p:spPr>
          <a:xfrm>
            <a:off x="386644" y="152400"/>
            <a:ext cx="8382000" cy="387798"/>
          </a:xfrm>
        </p:spPr>
        <p:txBody>
          <a:bodyPr>
            <a:normAutofit/>
          </a:bodyPr>
          <a:lstStyle/>
          <a:p>
            <a:r>
              <a:rPr lang="en-US" dirty="0"/>
              <a:t>Mini-Project 4 Instructor Example</a:t>
            </a:r>
          </a:p>
        </p:txBody>
      </p:sp>
      <p:pic>
        <p:nvPicPr>
          <p:cNvPr id="3" name="Picture 2"/>
          <p:cNvPicPr>
            <a:picLocks noChangeAspect="1"/>
          </p:cNvPicPr>
          <p:nvPr/>
        </p:nvPicPr>
        <p:blipFill>
          <a:blip r:embed="rId3"/>
          <a:stretch>
            <a:fillRect/>
          </a:stretch>
        </p:blipFill>
        <p:spPr>
          <a:xfrm>
            <a:off x="533400" y="762000"/>
            <a:ext cx="7772400" cy="2634101"/>
          </a:xfrm>
          <a:prstGeom prst="rect">
            <a:avLst/>
          </a:prstGeom>
        </p:spPr>
      </p:pic>
      <p:sp>
        <p:nvSpPr>
          <p:cNvPr id="6" name="Arrow: Down 5"/>
          <p:cNvSpPr/>
          <p:nvPr/>
        </p:nvSpPr>
        <p:spPr bwMode="auto">
          <a:xfrm>
            <a:off x="4577644" y="1752601"/>
            <a:ext cx="832556" cy="255216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11183168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533400" y="304800"/>
            <a:ext cx="7772400" cy="436562"/>
          </a:xfrm>
        </p:spPr>
        <p:txBody>
          <a:bodyPr>
            <a:normAutofit/>
          </a:bodyPr>
          <a:lstStyle/>
          <a:p>
            <a:pPr fontAlgn="auto">
              <a:spcAft>
                <a:spcPts val="0"/>
              </a:spcAft>
              <a:defRPr/>
            </a:pPr>
            <a:r>
              <a:rPr lang="en-US" dirty="0">
                <a:solidFill>
                  <a:schemeClr val="tx2">
                    <a:satMod val="130000"/>
                  </a:schemeClr>
                </a:solidFill>
              </a:rPr>
              <a:t>Chapter 9 Objectives</a:t>
            </a:r>
          </a:p>
        </p:txBody>
      </p:sp>
      <p:sp>
        <p:nvSpPr>
          <p:cNvPr id="2" name="Rectangle 1"/>
          <p:cNvSpPr/>
          <p:nvPr/>
        </p:nvSpPr>
        <p:spPr>
          <a:xfrm>
            <a:off x="2273030" y="5897344"/>
            <a:ext cx="4572000" cy="646331"/>
          </a:xfrm>
          <a:prstGeom prst="rect">
            <a:avLst/>
          </a:prstGeom>
        </p:spPr>
        <p:txBody>
          <a:bodyPr>
            <a:spAutoFit/>
          </a:bodyPr>
          <a:lstStyle/>
          <a:p>
            <a:r>
              <a:rPr lang="en-US" dirty="0"/>
              <a:t>Download </a:t>
            </a:r>
            <a:r>
              <a:rPr lang="en-US" dirty="0">
                <a:hlinkClick r:id="rId3"/>
              </a:rPr>
              <a:t>Chapter 9 Student Files</a:t>
            </a:r>
            <a:r>
              <a:rPr lang="en-US" dirty="0"/>
              <a:t>, save and </a:t>
            </a:r>
            <a:r>
              <a:rPr lang="en-US" dirty="0" err="1"/>
              <a:t>UnZip</a:t>
            </a:r>
            <a:r>
              <a:rPr lang="en-US" dirty="0"/>
              <a:t> to your practice folder</a:t>
            </a:r>
          </a:p>
        </p:txBody>
      </p:sp>
      <p:pic>
        <p:nvPicPr>
          <p:cNvPr id="4" name="Picture 3"/>
          <p:cNvPicPr>
            <a:picLocks noChangeAspect="1"/>
          </p:cNvPicPr>
          <p:nvPr/>
        </p:nvPicPr>
        <p:blipFill>
          <a:blip r:embed="rId4"/>
          <a:stretch>
            <a:fillRect/>
          </a:stretch>
        </p:blipFill>
        <p:spPr>
          <a:xfrm>
            <a:off x="1905000" y="943937"/>
            <a:ext cx="4814888" cy="4750832"/>
          </a:xfrm>
          <a:prstGeom prst="rect">
            <a:avLst/>
          </a:prstGeom>
        </p:spPr>
      </p:pic>
    </p:spTree>
    <p:extLst>
      <p:ext uri="{BB962C8B-B14F-4D97-AF65-F5344CB8AC3E}">
        <p14:creationId xmlns:p14="http://schemas.microsoft.com/office/powerpoint/2010/main" val="13664958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THEME_BG_IMAGE" val=""/>
  <p:tag name="MMPROD_14864PHOTO" val="/9j/4AAQSkZJRgABAQAAAQABAAD/2wBDAAMCAgMCAgMDAwMEAwMEBQgFBQQEBQoHBwYIDAoMDAsKCwsNDhIQDQ4RDgsLEBYQERMUFRUVDA8XGBYUGBIUFRT/2wBDAQMEBAUEBQkFBQkUDQsNFBQUFBQUFBQUFBQUFBQUFBQUFBQUFBQUFBQUFBQUFBQUFBQUFBQUFBQUFBQUFBQUFBT/wAARCAHgAo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y7TLueUA+UXGfStiS72R8qAfpUFhCGH7vlKTUYX3V8vdnoDBcSTAkBgB71ga5NPscK7qfZq15ZXt0C+tYmqZdSTQrgqaaORW8u4rk+ZNMATxlzUuo38yW+fPkHH980y8QS3Kexo1SzDWvHpSs+5PskY9rqU81yALmV8dRvJr6k/Y7hs9V+IiLe28F7b/Z3BFxGHXOOODXyrpdt5N6T68V9M/se3YsfHSKTgtkV6OH5rbGlOCclF7WZ96N4H8Oyh/+JBpfH/TlH/hXz/8AFjXtO8M609nb6Np1u7HCologJ/SvpyE7jJXyH+0Sh/4WJafX+lfSYaNPmtJI+UxHMqsY3+Ju5xeo6lcX83FrAg6sghA4p9pMlsA/9nwO/oYVP9KkEZ+1yegQVIV9qnEuEanuxVvQ7FNUvduU77VZrxgo063jHtAorjPEj3FvLuWBEHsgFd6y7ge2aytT0JL/AIaTr71jGvCO8B/WOzMvwf4203TVH22G3cj/AJ6Rqf5iulg+OXhy0kykFtG6ngoig/oK52P4b2lwCWkHPvVQ/B3TySfMHPvV+2pT1aaNoTp1FeTO9j/aK0L+Ig/8CFWz8ddDlQMJogCO5H+Feb/8Kd0//noPzqNvg5bdpRj61XPT8/vKcMO9z0ST456MDxcQ/pTx8btJZARdxD2rzCT4OW+f9aPzqN/gjG67lugM9t9VGpS7v7znqUKL+GVj1BfjZpbH/j5iAqQ/FzRphva4iJ+tePzfBBlPy3f/AI/UY+CFx2vCB/10rZVqK6v7zJYemvto9hb4taOvSaP8xVO5+K+lysCJkH415X/wpC5/5/T/AN/Khm+CF0zcXp/7+VaxVBbmsaS6SR6k/wATtLc8zp+dV5/Hml3YGLqOPHqeteZD4I3f/P8AH/v5R/wpO7XrfEf9tDWM8VQew+R/zo9Dk8TaZP1vYvzqvPr2nIARdxc+9cG3wU1H+G+b/v4agf4OarCObtnHpvrBVYN6DVG+jmjtZvEFg44u4/zrOu9bsliJ+0x/nXMf8Kj1TP8Ax8N/31Tk+DupTHa1ycf71ROslszVULfbRcudVt5Sdk6nPoaqNdqyH94MUxvg1qUQ+W5P/fVQt8LdYiP+vZwO26uKVe5appO7mmR3E0TDHmr+dZs7RuT+8U/jWsvwx1WX+JvzNPb4S6nsLbjx70vbzOm8e5yV1abzkYNOtoVj5YgYron+GuqD+I/marv8NdUzyzY+poWImmJcl/iM5rmPGAwqJpix4rVf4dX6L1NVpPAmooeGIrp+uM2vS/nRiXWpPyqqTg46VR+13LPxG2PpW9/wiWpI5Hlk++KlTwxqK/8ALI/980/rrDmpfzI597S5cl2RhnmofszqcMSPxrrZNB1LygvlHjj7tU28MalK3+pP5GsY4ybeskF6PcwGtF25L81VmxEODmuobwxqHQwEn/dpjeEtQfn7Mc/7tdUMRfeSC9E520txcxF2IBBxTJoTHnbzXSHwfqqHCWzY6/dNMPhPVc82rf8AfJrkeLlzP3kZPkvozjLtp96bEYjvirEM06pyprp28MajF/y6s2f9mkHhzUG/5dSP+A1tCvfeaI9zuc+l5cQklYy+apT3dzM/zQsATXXx6LfW5Ja0Yg8fdqObS71v+XJv++K0+tTWiaY+Xm2Zyu4Km7jd6Unnn+7XQpoV3NJte0ZB67alPhiZj/qD+Vbxxq+0HJ5nMLJuYDFTKwXkmugbw5cRKWW3JI7baRdIu2PNkR/wCnLH0/hZpGkmtzEe4TYQGGfSoFeXP3TXSjR5VXJtCD/uU46XMP8Alg3/AHzXKsRBO8R+yXc51JZO4NSIxatw6XKoP7hv++agW0mU/wDHuf8AvmuqOLutROHLsylGvHSm7znAFaiwyr/ywYf8Bpgs5d2fKPPtT+somz7lBd7HoaQWcjHJQ/lWsltKo/1R/KlNue+4H0qJYqX2Qs+5mx2zD+E1MrMnHlE474q4Lc46nmo5FCHDE8VccV3KSfcjW529YiPwoNwznKocUyRlY9Tj61WdHZsxuQldtHFU7vqCUnsy0bl14K4qe2uju6VRSHcfmc/nUsUSI4xJn8awr1oPaI/Zz7nQ2Vw7SrkHbXeaU/8Ao64POK8809IjInznP1r0HRIU8n5X3nHPNeFN635bHLioyVPVmnGxbrUjj5M+tNVNtOf7tZ8x4+pNYfK/PAp2roHtpMdMVHB96pL9S1lIB1IqZSlbQ0pycJJo8K8VRLb6hIXwBnvXE3G15XGRt9a7P4hwyLcPwRzXBIkrSDPTNfM4qChPme59ThK0mtQe3CuNrVp2EK7Msw4qoU2n3qxbt8qmvLqzlJHfUbmy+mGXk4rn9csBMSQ278a21G5ao3luWPSpo3hK5rBOK0PoXSpTZx+WeTnNP1G+5+6fyqvp8oDYqW8l5FfS8p4wQQ/2igYj7vHNZ2u2IhgOOa1LO7EUfXrVDWbsPGRWLc1saJ6Hmt1K6XoG0gZ9KtXsxNt07U7V5Q06fWoGkHk4qOafYVzLs23X0fYbq91/ZvuxZ/ES3wwQM2M9uorw+Bla75Net/BHZD4z0w5HNyn8xXs4WvGyjI66VNOSfkz9QLVvkcngkDrXyV+0Kh/4WFaMRgep6dK+tVVXMmexFfLn7SNsv/CQWkhwMivei92j4vFq1WPqzz+RdtzJ7oMUhUntUjxIyxEYyAP5U+sJtt3YqkOebZAV+XkZFIiwsOjD8KsUVUZ26GfsiuXRTgbsfSjzU/2qsdmqvVuouyK9mHmp/tVMPmUfMahoqebyQez8x0i8/eNV2iG7JlbmpqhdfmNZTtLoaQSjvqRvKifxSH8KfGyypuEjj60uwe9RunzVHIjTmX8qJto/56vTWwpx5rmotlTwDapqalJNENp9Bhcf89HNJu+X/WPViobheVrGNNIiyEW6WI8u5/CiS+FwoVGbI9ai2D0pVXaaty0KVk72H+bJj7x/OgPJ2Yj8aKbJ93jrWMlcrn8iQSvnlz+dSJLtOd351TWF3NSsg2EMaIUlzIUpXVrFoTsvIwfpSPqUiqQRwarxyxwrw2DVO7vOT+8GO/NdE4KJNn3Zaa5dhwAarvcspycDHvWPdeIYbNDtcfhXNah4z81yAa5G3saQh7y3Ok1TxBHaRknb+dcPq3xKS0cgbePSqerakbyNsmuPvNFjuHLEjmkqSPSdKHY25PjKQxAgyAfQ1Um+NjRZzBjHsa5e40trcnnIrLn0pLskMM59qtUlch0o9jq5fjq7SkLCTz2Bqza/Gid8H7I//fLVzVloNlbRIdgEmOeKumWK3GDgCuuMqS+yjH2HmdrZfF3fEGe0Of8AcNalt8WYmAzbqv1U15TdeI4Y2NvH8x9qdZW95fSZCkA1qq1NfZRfsV3Pc9N+Kdm8WHhTOe4rbtfHFhd9UiH414K/hy7lTcshTHbNVjZ6naP8szHHvXK6VFu9hyoQSvzM+k49U0+7GQkXHvUqvaP92FD9K8H8Oale25k+0sTyMc13ej+LdhCu2K0UaK2RxTouOzPQY1smY77dSP8AdqTytPx/x7J/3zWHba9BKAdw5rUhuIrhMhhUys9tjOM6q0JJYdNZfmtl/BajFvpeOLYf98UioXkwKk2MlZypJmsZvqxn2fTFIItQT7pStBYOP+PVB/wGniV2GCODS7efapi1TVrDdWX2WV20qwf/AJd0x34pBoWk4/1A/wC+asUDr0qZK4/az7lY6FpOP9QP++ahbw5pOP8AUL/3zV5vumo6qKshc0nuzNbw9pan/UKf+A1XfwtYZyI159q2qqtF8xoHd9zJfwvY4+4Pyph8Faa53FeTz0rYaKpE+7Vxm47ESlKPUwv+EH0zP3P/AB2q83w+0yVy2Ov+zXTVE336iTbBTk+pzDfDnTM9B/3zTf8AhXumqMAD/vmuo/ipVHyntWMqbltJoftZx2OUb4a6e/oPwFIvwtsFbO4fkK6l+nFRhuxqfZy/nZUcRU6nOj4dWkMgwwwPYVuRaBBpcCNGwJbgipuN3emydFqXGVPVSbHOrzq1yCRKgZTnoatUq9a6aalJXsczIIFOc4q3JxC5PTFRr1qz5X2iAp6is1KaqJWHFniXxFK+e+FrzkOGYfKa9T+JVn5Rk9q8sgf95t9a+dzD4z6bBarUdIoY8CpLeI7akSE5qWNOK8qm4dWe66atdEkMQYc8USwhqmGNtIelEqqWxleZ61aOVlI5p97NuYVrCwXBKAEeoqKSx3HkD8RX1Ks9zxzPs8sp571FqkBaM+9a0EX2dcYHPPSmX8u2I/KPyqebU1Wx5jr0XlSxnpk1TZ/3XWuj8QKLgDgce1YC2LMD1xW8aaZLMgMzXaBT3r1X4SLJD4w0o5PNzF/6EK81W123nJxivTfhzcRWniHTHYgYkU/qK5lR5Kjlc6qbaV12P1HgJZJMnqQRXzZ+0zbN9usnHvX0BoEq3fh/T7hSSHjzuzXE/FD4dyeM2gMbqNvGMdK+kw81yK7PjMRF+3ipbJ/mfNNmjNEC3YVY3ivbx+zwzW8B+1RoR1HNMf8AZ1LD/j8j/M0qk1ze6dlWlJzvBq3qeJ7xRvFezn9nN1OReR8f7RpH/Z+uMcXEf5msedmHspd1954zuGDUNeyt+z3ddrhM/U1EfgFqWOJUP/ATW8GmtWWqUn1X3nj9Fest+z/qjH/WL/3yajb4D6ypwGXA/wBg1paPcr2Mu6+88qpQAwr1Q/AjWvVT/wAANQSfA7W1cjyyQPRamVlszOVGa2a+8808sVE6DdXp3/CkNb/55H/vmo5PgpratjyW/wC+am67mXsZ91955p5YpVXaK9IX4La5j/Ut/wB8Go5fg/rkBA8knP8AsVLs+o/Y1I6u33nntI67jXdy/CXXlH+ob/vmoJPhTryDmFh/wCo5V3J5JnEbB6U112iuvl+GuvRH/UN/3xVS4+H2tYBlgYAdPlxT5YfaZcYO/vHM02RxEu41r6h4e1OzhI+zsAO+2uS1S7lsInM4Ix68VzTdn7pt7NPZmjPqqQRE8cVyWs+NBb78Hke9YGr67EzOPMI/4FXFaprFqs/zyEjv81aRty3T1Lp0rSTex0Or+P7llxEx5rn28YatLJks3l55+lUH1iwSMsvP41haj41htgQqjj6UKcn8Z6SpwlsjsG12S5X5mOPrWVeawLckk/rXnN34we7n/dZH0NV7zV7m4jACua1UKPWRssI3qkehxeKRMeuRUV3rTZ4NcPY+cjAndWi0zsuMHNZz9kl7rHKg0bAnuZmy2SKkXVLez5lxx1qhbomwFg+7H96quoW0UgPyufxrhlUlsjkcZItaj4402zDNuXP1rktR8brrDlLVtrH0qxL4NW+kLAE7ucE1Pb+AZbZt0cY/KnyeZqqTZa8M20UVqlxdHMpJzk11a+MLe2i8uHGRxXKR+GLyWXawZE/EVv2HhO1tlDyycj+8TRyeZSoou2/i1nQ+Y2Dnir1rq6XLjcxI+lVYLCwSUAMpA967TQbHT8JnZW9SDUbxMPYeZlW8ke35eSasJDJncMiu8t7DTXTgx8VU1C2s0Q7Cv4VyxnO/vI0VFHJrfTw/xHArX0nxlJbyBSxqldJBg/MK5u/fyZMxnOKiOJkp8rWhwSptyse0aT4nSbBJGSK3IdVSZq8D0rWLhpwgyBXpnhbWG2Ir8n3rtdXS6OWvQcFdHdGVXj4HNNqutwLgDjFP8oe9TGM5q9jGlH3dSWioSg7ZzTj5i9QfyrT2czTlFb7rVFTvNf0p7Qt6VLvHSRajYippUZpzIfQrUZRs0roBSoxTKeelMPSk2uhlNBn3qJvv0rNtpc/JmsVNydiUrEW75qkj+4f7tRO9Ecvy16PsoqKbZalYH+9TP4qc81QFy547UuSPciWpKcVG9JzQMqazqQVtDOFPUSlT71IWoHBz6VrSqOKs0dHswHWr1o33c1nFtrVdt185QgJBNOcU/eW5fIeY/E9N/mCvIorYCQk9jXtPxA0rcG5Jrx2/thBITk5HbNfH5hFOd27M+hwSsiVNvrUhQMOKzYZS571fhtmbByeK8F01Zu57bqNC0o4NWnYKOgqBph0ApU4e03L5j3+0dWh45GaV3WqFqxRAo4GelTu3FfX8vOeHykiMjdRVDVXjWI+9JM7LIADgEVBefNF83PFNxVNXuTzWOL1y4VWQDuarw4aEnFTeI2RAmAAc1gpcvtIDHFXSrJuxLmZ+o3LrdYTrnmuv8OakmnXWnzzNjEi85964tlDXZ3MRWb4i1S4sIBJExkCcgGqUlOpZnbSq8q2P1y+FvjzSdS8AaYGu44njiAO9veujTxBpcpyL+3IH/TUV+Jd1+0h4vtNNOn211NaRgjBRiMYrOg/aE8cIP+Q7dAf79fV4LL6FVe9UseHi8M60+ZH7jSeJtMmCRi/hJ9pBQup2L9L2H/v4K/EA/tH+N7dg41q5Y/75p6ftS+O1I/4m1x/38Na1sppRnaFTQ4pYaV9T9wBf2bdL2H/v4KUXlq3/AC9xf9/BX4iJ+1V46U5/tW4/7+GrH/DWXjv/AKCc/wD39NKOUUnvUJ+qs/bYXFtn/j6jP/bQU8Xtt2uIv++xX4j/APDXHj3/AKC1x/39NDftefEA9NTm/wC/hollEPs1A9g10P25FzAx4njP/AxTxLGP+Wqf99CvxFX9sL4goOdTm/7+mpk/bK+IqnjU5yP+uprnllSX/Lwfs5dj9tRLHn/WJ/30KlDJjIZSK/EtP21PiGp/5CEp+spq7F+2t8RowD/aUuPTzGqqWU86b9oHspdEftPuX1FOGzHUV+Li/tx/EJODfyH/ALatSH9uL4hF/wDj/l57ea1T/ZlnZ1BKnU7I/aPanqKcJtoxwR9a/GFP24/iAvW9kP8A21anH9uzx9jAvJf+/prWeUpRTVS4KnUXRI/Zs3PsKYZVccqvFfjTH+3Z48Vhuu5T/wBtTU//AA3p47iwUuHPrmU1zPLkt5g6VZ7WP2LZ4e6J+QqC5uLGKPdKsQHuBX4/P+3146cY3nI/6ammH9ubxnfgRzNJgc/u3JrL6hD+cydHELWSVj9WPFfifw7aaZP5iQswU4woFfC3xj+KemNq89pEyqCxIwR2rw69/aY8S+ILUpvmBYdya8u1nV9Z1XUzdXEZcHuc1UsNClHSVzopQrN2SPWdS8bW1xIQkoH41yOqa0LicBHJJ6AHOax9F8N6lrUqeXbtlvY17j8Pv2eL3V5reSeM5J7jpXzlStKNVJH01HCPk5pHlOnRajfuEiiY59q6zTPg1rmulHNu3lseTtNfWHgr9naHTGRpYUOPWvX9M8A2ul26oqIAB0FbKbnuzqjTXY+NvD/7MkjRh3jJx61vwfs+RoCpiGfpX1/baDGg2qgA9Kuw+GYHfJhTPritlTW5uk0fFd18BXhHEfFVY/gc7Njy6+6j4HtJVG4Ic1JH8PbD5f3aZrGVS+yHJJ9D4ff4RvCgX7P04ztpsfwjaU/8e+c/7Nfblz4DsWBAijyKx7j4epk+WoT6VxyhN9TnlQTPjyb4VxWK7igDjqPSsPUfDZtyVRM/hX1/q/w7OJCYg/8AtV5/rngkQyHFqv5UKpIydCx8yXukyohQJhx7VyepaLf7ySSEr6N1bwtM1y6x2nGOu2uU1fwZeYJNudv0rRVJGbo+Z4NLbSWkmPMPr1q3ba3JZgYkP512ut+EJEYs0GCPaubm8PrypjHHtXtwqxpQTkZuhbqWNN8XSSMR5h4966mw1H7Wo3OTn3rzmbRJbaUmLIB64qzFcXdovBbis5Vadd22OaUZrZHpb2kUyj5uazrzRVlGV5Nchba3eM2Nz10Gn6xPsG4n8a82slFuKIi7PVEDWFzYy71TgcV2XhC5eW5jWSsRtRFyuyQ7F65pdP1uHTZ9wYPj1NZ0pezdyai9ppY+lNA0ezubAMcbyPWtD/hHbX2/OvnqX4+p4fg3bRhOq4NYk/7W8CTnLbB6YNelGU6i5keNVjVpz5Yxuj6g/wCEetl6Yz9ail0WJR0r5Xuv2zra2YY5+gNVm/bVgc9D/wB8mlJ11shxVR7o+pZNIjVuBQ+kcdBXy/D+2lZKPmjyfdTT5P20rRhxGP8Avk1g41pS95FSVRbI+l5NKAPSoX0r5c4r5kf9sy2Y8KP++TUg/bD0plGTNk9cRmtHh6ijcyvV/lPoubTQpPFVmsevWvnw/tgaOx584n/cNPl/aw05ogyYwemRzWUVVjo0KSqvoe8vZmkFmdtfPkf7Wdir/MoP1FTn9rDS3XJ+Q+gFaQpzvexHJV7Huz2NNFptBGDXgsn7Vel+p/75NRf8NXaUpx8x/wCAmu6pzuKVi6dGpUeqPe5LSoxb7Pxrwlf2qNKc9x9VpzftP6UxX5v/AB2ub2VQqVGceh7p5f1qOVdoFeIr+0npb8+Z+lPH7SWkMMGQce1XFTg72FCM+bVHs9Ki814m/wC0ho/98flVeb9pLStvyyYyfSnKdSXQ35We2yttb0p0dyYTkHpXi9t+0NpEww8oBNWJfjxo/klo5w7+lTCU6clJovlk9jtPF0zXMb149qlu32hgcrk1t6r8ULfWbY+S2CR2riJr+e5uS5kbGfu5r5fMX7WrzJnt4OOmpqRW4jI5q7DMETpWPHcM38RNWo3OASa8dU092ery9i1O+1eKzJ7naxxWnNco64AFZ8hQv90Uo+5ojU9+iba1TMx206OFNmcc1HL0OK+mjUseOyE/M+aqak+yI1cj2qfm61S1VQ6HFTNOoZuJwHie4KmP61jW0u8Vq+KIioTPrXPWcrb8ZPWsYUpQd7mfKTRRCS82ld/pW+nw9l12EBfkQ1Q0xlivg2OTXp2iXLNbAKeK7PZNrmubx2scIv7NsVzAXeUOT/ASKz7n9mOB88D8hXstp5qSCQEgirL30+375qXOtDaRLcujPA2/ZajlcAHGT7Urfsoqo/1n8q92a/uMj5zSNfTDq5NdVLE1VD3pahFStqeCP+yuqKSJOg9qqj9mdv7+fyr6Ca7cocuelZsl7Ko++aipia3SRZ4f/wAMzs2Rvxn6U2D9lG+c5+0HHsVr3OK+lbkuTWimryxKNrkUU8TiLfES43PnK/8A2VL+LpcEe2RVZP2ZdWUAedwOnIr6OuNUeb775qs2o3ecLL8nam62If2yPZM+eW/Zo1D+KX9RUMn7OWp5KJISB0ORX0K1zdOeZKfbXc6PjfyKuliMRTTXOJ04/aPmDUP2ddYs8tvP/fQqtY/AfVrmUfvD1x1r6Z16/meMhnz+FY2jXzxXAGM4NclTFYrpP8DN0qd9jx9/2bNYlgyHP5is4/s46zCxUvj8RX1A2tzxRAA8fSqcmozzShs4H0rGGKxi3mXGlSe6PmS//Z71m3QkPn/gQrktX+FepaU6icNhum3mvsLVLs+QckE157rUhmkwCMA+ld1LE4j7Uhyow6I8j8FfCW2vW33kjgehWuqm8GaDoEjtG4lkIwQVArfN+1uhSNgCfSsOfQX1W6D8nnJ9xWtSrUcb31I9lzbGJL89yI7OMcnjFdh4V8Davq91GsluXiPNdN4N8B2ss8Wy2/eZ619UfDzwTDp1nFNLApwMdKdKvO1mejQbgrHM/Cj4RxJBE9zbAEY6ivf9I0Sy0i1CxRqjjpUWlqsKbEARPSrsyjbkDmolBVHc7OaTe5YS5KdGxUvzuN27OKzE61bhcrgA1caVjQvwzPmtGGZ9vU1mxEq3FaFs5YCui9kBatxKW++a1re2lYDLmq9vEq4OK0oWKqKz5l2KRCLDDZL1YjsU7tUgjVhyKTyx6Gk2uwyrc2aysyYyKx7vwdb3hyyCupjt/kBxTxCV7Vy2XYvkOGb4d2SnJhUn1xWLrPw1guUIjgHPtXqgQ+nFTxRc8Cq0JdNHzH4m+CLXMLkQ4IHpXkmt/Aq7id2SM/lX3te2f2kfdBGPSudv/D0MoIaEc1y1OaWlzn9mj89dU+F97pxO6InNcveeEp4pCrRkfhX6C658NrbUQCsCjHWvOvEHwaiZiUgGamnBx6lpJdD44fw41ugby+tKdPeJeEr6Q1T4UNboS8O8duK47UfAbRMR5JwK6LKWrZjOlFu54dqdvNLCVXKHOc1ghHgcqzE17Br3hJoonCxkHNcPdeH0gnO9OalpdzlnG3Q4HXNNN/G6Bd26vNdd8AXs1yTDESPSvf5tLWJw6KBirMNugQkoufpWEZ1KM3KMhx5XGzR8sT+Br63VjIhH4Vg3li9pJtZa+qNd02G5BVkAB46Vyc/w/wBHvHBmVXrqp5jKL/eK/oS8Pz7HgVraSXT7UUkmtSLwnqMm3Fu2DX0BpXw30G22MIkG3mukeLTIhiO1UEVFXNZN/u4/eQ6HLoz5nh8AalKM+QfyqQ/DnWscW6kdvmr6RW4hU/LCPyqwLGF1zsHPNZ08yr1JWshqC7HzKfh3rZ/5dR/31UEngPV0chrY8e9fUJsIc/cFRTpEqFQq8e1dlTF1KaT0LVKLPli68LX9o3z25FZ8ljJE5Vo2DD2r6N12xWbPyD8q5ebQbRiWkhBelTzGTdpRB0EeNC1c/wADflUi6fM4yImx9K9dXQrJSP3K1eg8PW7r8kQAP8Ndc8Y1FOw1RR4nJaSJ1jbP0qpImzGUNe63nhC38vIhGcVz174MguZQGAjH0qIY9faRzVaUuh5UuZCVVOvYVoReHrqVAywsQfavXfDvw000TI7kMc+leiQeHNM06BPkSTPHTpWdbMowV4mFKi3L3j5ebw5eL/y7tUqeG7x2x5DD8K+lLmw0xT/x7JuqobawQ5ECgmvOlnLTsonb9WgfOa+HLtn2mFhXQ6J4EmuJUJyCfava/wCztNkG5rdSfrQ0VtCuIIwjjpiuaeczqK0VY0pUYRkm0czpfhh7KAbs8VpwWG1T3rRbzGXBOQabFEyMPQ14s68pu8mbzppvTQz3iMPtUYvwrbfwq3qCMxO3iqkGl+a25gSaIuNryNYe6rFuJS/vViOzLDNPtLZ1PNXRmIVzTnbRFWPbQ3FNZd1MRgy5pd3zV9O1JdDx2QywlnXHSqmofJEc1rqu5CT1BqpeWqXEJ3ZH+7WsZC5jzTxa4dIwO2a5ez/1v412HiuwVQNuT1rlbS2bziPetVTbM3ItRKWuEx1zXp3hhSsCZ9K4C2szvdgwBVcjNeieGldtJEz8vkDgV0KM0rKIozl2Ooh2tBgdaR4uDUMMrokbeW2CMnipDc7j9xh+Fc8qNV/ZZbk+xE0XNQSZUkGrDyllOFIPvVWfdg9KSw1Z68o1J9iCSbaMCqU3SpHSRn6inNbO3XH5VtHD1FvEd32IYO9SupxxSrbOg+XFIyy46r+VdUMLOaulYal5Fd0bPeojKwPWpm87OPloWJ2GTtpSw049A5/IhEzZ4NWLb5iD3oETY/hpY3VHIPUVxVaNTSyIac9jN1z5UNZOjTBLgArnBrY1plkQ8E1maMv+kYWInnrUxp1FvETizo5btdg+TtVSe5XG7G3Aq1M0qEb4wE+lU9S8uaL92cHFbqL6xsUk1ucx4i8QC3jcZFed3/iQtIQGzXQeJbcJK4nlGD6HFcvFoVvcz5VnIPvWsXFbohz7DNOluNRuhjJGa9M8NeHppmQbCS3tVLwp4YhSSPapJJ71754E8Hw+aHljOAuRXXRlCb5bGlJ3exd+HngRbONJ5k29+RXq1rchMQoAIxVNYBBbBIwAAKk05mZtmBzW1SEVsjvSsdNYPyK0JH+X61nWELMg9q0Y4T0PSuC2pqtxidatRdRVd12HipYGZsVvYvmZoRferRtelZtvlmrXtYuBRLYfMa1v91fpV+LoKqQxDir8KDaK50aIkTk4q5Db7h9aLe0RmGc1qW1omcc07A5JK7Ky24UUvkj0FaItkx3/ADo+yp7/AJ1hdmPtTOFuM9BUscPYc1cW2T3/ADp4iUdqV2J1bkCxDYc1DNbKy9ARV1og1J5I9TU8hCmYN5YFseXgetY95pDODux+VdfcRBSMZ5qnNbLKOc/nUOBvGSaOKl8MRXCuHUEfSuY1bwBDKHIjH5V6fPZrEoK5yfU1QuLfcpHrXPKEr6MzcJXufN3irwIqmRRHzXh/i/wfLBcOyoeD6V9s614ctponlKsX+teSeKvBkVy0mY2xQoy7jUbLU+Q720eF9jCqsn7oYr0Lx74Z/s67PlqQAe9cNc2m1SW7UScUrNambpN6oxLyETI+eBWHPYQRHlz/AN9V0lztSN+cnFc7fStn5cflXBPmfwiTdMdB5KD75P41p2SrKeVrLsbRpiC4HWups7Ty14x+VcUo1ea9y1Pn6FWXy4R9zrVRpZCfbtWnfQlx2qNYmVR938q15qltB8y7Gf58vvUZVmdi3WtURNnop/Cq8qhQema55OvzK7Go82xiXqBc5rmdRx5zkV1N7F5rHkVzWqWjI5KcgDvXbTqTtYv2TKCZZ+lX7a4aFgB0NZkEU7S4IAH0rVhtypBJGa64Qq1HZMznTktS3LcFoulc7qjoZUL8Y9635Cwj4x+Vc9rSPKRjaaHTnB+8yU7bon0nUoRIFEhyfeuytF3RbtxOa4Lw/pwlugzDvXosKItsitjA9KhKHPy2uaOUWrJFWdBt61R8pWbrVu5aNTjJxUEUSO/DHNKTpw0cDImSBdveoXjET5zVoIFGNwqGeJFQuzcD0NclWjGS5oIunHmkkNEwzQZRj61UlmTPy5p8KtjI7VxqnFbjqy5CR03HntSx3McQVTUTyy47flVV42dsnOahwT0JhUubdvcoy4FPm+bpWRDvQ5Bq5E0jrXM6euhre57KJdpxViJs1nswaUVftUGOtfWznM8dlxP9UfrUM3+pNW44Rs6nmq12EijI3HmphLmZFjzvxe5TGO5NchaXLef0rtvFiRbUIJfOeorg3vFtpjgA/wC9XqU1HuS4s3YHM1xHGcgOcV91/AT4HaRr3gaC6u8knaeme1fBmnaor3luTGr5ccV+nn7OEgl+G9nhQnA4H0qnRnOXuyNqrcKPMiRvgd4ZjiSLyTwPvYHNEfwF8Muf9Ww/AV6D4nubbRbQ3czCOKMEk1wTfHfwzHZh2kcODg7Rnv8AWulYSbXxP7z5yNeoqsot7CTfs++GWjIKtz/siqDfs4+F2/v/AJCtG5/aD8JrIIfOl4AOdn/16i/4Xz4T/wCfiT/v3/8AXoeGqR0cmXVxE09DP/4Zt8LblP7z8hU//DOfhb/b/IVZPx68KY/4+JD/ANs//r1B/wANAeFv+esn/fH/ANep9hU/mZH1mY3/AIZ18LZ/j/IVC37Nnhf/AG+fYVOfj94XxxLJn/c/+vSH4/eG8f6yX/vj/wCvWsaMrayZDxVXoio37NPhfPV/++RTx+zf4YUYy/5Cpj8e/DTD/WSf98U8/Hjw1jPmSf8Afv8A+vWcsO39tkLF1v5WV1/Zw8MZx8/5Cnr+zP4Sxkh8nr8opT8e/DSn/WSf98U4ftB+HQMAyEfSlTw1t5Nm0cXVXQrXP7MHhGcYw/8A3yKdafsx+FLFfkQk+pUVZH7Qfh3H/LT8qjl/aJ8OoCPnyOelX9VXdh9dqdiC+/Zq0G7jwOB9K8R+P3wf0L4deHpbgXSJPtyoyAa9k1D9p7w9Z6fPLlkdFJAI61+fP7Wf7ScvxN8UwWFjI6WixmNzHnrmplh+TVN/M0p16lZ2PNrrV4tfu5f3jOitjrWvpduimNYgTnrXPeD9OgtrZEERlJxl2GDXp2h6PHO8X7oQ7fQdaw5GehRi18R1fgjSJHmiJUkZr6I8O2YS0iG0A4rzjwbpsUMceR09q9f0O2ieIDcQAO1a0fcndnrU5R2tqWpbf90vFRQKYRvH0rTliHl7Qc1ROVfYVGz1rsnLn2OhmtYXbKnQ1owXhdwpzzWJa3OwgbBWvay+awJUVzcjuNFxl3tVy2t9wqOCEMQatpJ5Qxt61diyza225ulbdrb7VrJs7g5HyjH1rbtZiyj5RUtaDRYg+8tX4f8AV1SiXaatxNgYrHlZujWtPvrWnbdaxrWU5HArXt321UYszqbFnHvRn3oLdxzTh1rR8qOYX86Pzpo6Utc7rQXQgKKKKyvfUCGdSzCq7pVxl3VDJGF79aGjWMuhVMO8VVuLMMOnNaDN5Q4wahd9/UCuZ2N4tmFeWG+IqRXP6t4eiaByVGSK7WddqZwKytShFwhBOM+lSXY+c/HHw1OtNKqIAW7155cfAWdwfmH519RavbLDbSgZzjr3FeceJNd/sqMkyyZA9KjdnkV61SErRPEp/wBnh5AcuPzqmf2bSxyWH513svxIXzH/AHsmR7VE/wATiwxl8/Q1tGjc8ipiapx8P7PK24++M/WpZPgg8Q/1g/Ougm+IZc582UY/2ail+ITzfxuPwNbRwy6nOsdVjoc4fgi8p/1gP40h+CEmf9aPzroI/HzIfvyH8Krt8SirEb5P++a0+qxK+v1Oxin4ISY/1g/Os66+CD+Y43jGfWup/wCFlf7cn/fNRSeP2fLbpOfasamGjdaFxxtaWxxk/wAC5GOd+fxqjP8AARnY5cZ+tdy/j9l7v+RqB/HDyNu3Sf8AfNaU8NEv63iDhU/Z8KNkMPzpz/AVwww4/Ou4bxw7DGZPyNKvjKXqDIfwNb1qSpxuiliq73OFl+Asm374/Osu6+ADFeWHtzXp7+MpmH8f5VTuvFTkjc8gz/s1xcqe5Xt6vc4HSfgEbc53AY960Lj4RPbjG8H8a6qPxaYhxJKc/wCzULeKizklpXz6r0rajThzbCeIqx6nD3Pwpbf1/Wo/+FUybflb9a7ObxHuOfn/AO+aiPiEvwnmZ+lOeGjN3sT9aq9zkG+FE+fv8/Wo5fhdLEhZ2yB712K61Mx5aT8quQ3b3A27pDnsRxXRClTgrNEvFVu55FqvgxbMEgYxXPTRfZpNter+L2MMJbbnivJb2686cggDmvlcwUVL3T1sNN1F7wx3RvwqGR1z71HIxU4qOOAOQSTXnRaUWmdUouMlYtRSqz81owOm3tWS0Sxj7xqWGbaOtEJRjujrTPZ3Ty5MDkVZgfb1rJt7wumWUhqtR3O7tzX0FZcm55fKzYiudowO9RXcP2iPk4zVIX3lNjaTUc9+WXjilTjcOVmF4l00eWhznrXlmuQiGc57GvTtcum8o7mzxXkviiZ3mOPWvSp0YPdkuBa0W7H9oW4zn5xX6r/sySb/AIaWZ+n8q/JbwrDJNqSsx4T5vrX6xfsnXK33wviOCPL2j9K9GikmlEqpH2lCSj0aO6+MdsbvwXeIOuwmvjzR/DyXlg/mDox/nX2T8SJWl8PXijvE38q+S9BmbyruHIyjdcdea9WMHGKZ8tSputXqcvRIrHwhp8s07HGUQGov+EWsfT+dbFtE2+eUtkOMYpePSsZzlfQ6r6KyMceFbHI/+vUv/CJ6f71p8elLuNRz1Ba9jNHhXT1B460Dw5p4/hFaQbmnbl9D+dQ1KWrKUebd2Mv/AIRzT/7opx8OWG37taW5fQ/nSl0x900cjHyL+ZmO/hywz90VE/hu0Y5AIFbR2selIV29KI80dh8r6O5jf8I3b+hpknhyxVcuK3OfWqGqSBIOVJPrV88+wcsux5F8UG0/TdPkRSBuBr5uttEtJdVklEIfe2c17d8ZJROQoOMmvPrPT0tliZSDxk0nP+dFUYvn1Rp6TpwiVPLhAruNCt2Eib0CelczYXjsQFwMe1dPpU00s0YY78egojGD2PSR6n4eQqiYxmvRtEd1UemK4Dw1C3lRnFehaXKIoxlDzTnSSWh0Ul7xvQfMOaSdF2nHJpsUwZOBimljv61z8jO4dAm5+lblhFyKyYE3HrWzYyhGQYzmhxa1YJGvbxcVI8XzCo4JgnarG7fg+lQyy1aRc1tWqfIKx7SUbulbVu42ZxQxosJ96rMfaq0XzNV2KLgVm0acxoW8W1UNX4224qC3KLGgyMgVYCjHWhp2FJ3RcQ7kB9aXHvUUM3AX071P2zXnrnvqcklqHQ00sAaC3Pak43ZraPJ1HZj6KjMhz2o80+1TbsKwrvtqCR85p8nz9xxVaRto9aTRpFCSNuFNoVt5x6UMu0VySWputNCK4/1dZl3901o3Dfu6zrr5higtHMakT8+BvPp615j4705rmJy0GAa9aubRmfcHArl/E0RmgdCA5I64pRWpx1Yxe58+jR7RJX8yIZp39lWG7/VLW5r9n9muD05NY/IPXpXoU4M8ipCJD/Y9hjPlLUJsLDP+pX8qujO081HkV1pWONxS2RW+w2H/ADwX8qqtotgzE+UvNaeRURRs9RRoTbyM/wDsSx/55LTW0yxXjyhxWl5TeoqNl7VUVF7gnJfCjLfTLFj/AKkVJDpunsg/dAVbaHcO1NKbDiplH+UOap2Im0vTv+eQoOnWa/ciGKl2n1pRvXowFZqMr+8UnJ7kP9n2v/PEU19NsmYb4RVjdJ/eH5Ux938RBquWPYsr/wBl2H/PEUjadp8Qz5I5qxQxGeeaEkZy2KElnp+P9QKjWzsWb5IFzV9kVh0FM2CLkdaszKX2S2Vv9SKtLDb+UdsQB9aRlZj1H5UkjMsR5rOfwkTdlc4Tx7CPsz49K8Qu4WFy/wBa9z8Z7nt3yM8V49qDjzZF2cnv6V8nj073R7OCd1oYkn36WNtqVYa03NndTWhCDr0ryFJbHqyi+Ypys3vTYt2ferzwhxRHDsH0q27I1PWV6cDFTR/eFMl27/lzinx/NxmvoIp1FzS2PM50ty1DaeeNxPTin3FgEXrxUcNyYcgd+aZdXLuuAazU5KWmxoncx9WsRLHj0rzrWtKQTndivQNQlkVDz1rzjxHcTLMfnUD3NbxrtESZNptjHasXTGdtfpR+xpeed8OzHnoVOPwr8xNDvmaeRZJFOVwMGv0e/Ylv1bwq1sTknHfjpXXRdZz5lsbUqUnh6lup7340gFxptwmM5jb+VfIelr5WoahH0w39a+w9dxNbT57I38q+P41MPiPUIj3evq4z91JnzGXtRrVX3SLSMFix6mkoC7wQOqcmispWuXF812gooHWhvlbHWoK5WKtOpREyjOKiE3ONpzXPUcr6EtW3JKKFyw6U0sf7hrO8+49B1Mpdxx9w007sZ2kV0Uoye7HFpC1keIbhYbKQnggZrXKMq7sHFcX48u2t9PnkOQhXGK6+XzK50eC/EHUv7RvnRTnBrCsMvEA38PFNu7n7RrMrMxIJP86u2kJ52gYJzWdSjKashU6i5rmnpifMK67Q2WKbmuX01CWFdPpq5bPpWcabpvU9CLT2PU9C1iOKNBxXaWepLNEgBryXSd0rJtNd9o6sijJ6CrlNPRHVTTvc7iyudy1cDVh2E23Ge9bEXzjipO0uW781o20u2RKyo1KYzVy3uB5iDBqZJtFnRWzbzWtDFuSsGwuF3L1FdDZ3CuMEHNc8otAh9vFtatOCXaoqnGnPFTp0rJzQF6N/mFaEMvArLiUr2q9C4WPpRdFo3oIlZUO7tVpVGOtcuNRkVsDp9a0LWaeYDawGfU03JWA2kO18Va80bazYN6KN+C46mrQcMOnNcKTIlEduPrRuPrUe85xQWKijlY7Di+PajzT61GG3Cipc0HKOL8daa3zClClugo8s+1TzoErDEXbQ/wB2nsu0VFI4Uc1jItakFz/qx9az5/vVcnuFZcc1Smbc1SaGZeZ8s4rEvbYTRtu5roZItx5xWTe2787cYrWEG1c5qkXueL+N7ApO7AcDmuMHQ16x4x04tDPnBO3ivJmfZcGIqwcetdsHbc8SvKw4fdaoqJ7lYW2nr7VH54/vV0cyexxqXkSUVH54/vUNMijlxSHzIkqFxuJprXsa/wAQqu9/CWILfrV81gU0WKik++aj/tGH+9+tRvfRM33hTU/IftCZetOqm2oxL/EKT+1Yd33hU819ifaIu0x/vCq39qQ/3x+dMfUoOP3ij8aVhOaLVNaqT6xbp/y0X86ItYtpmxvAP1osTe+iLlNf7tKkscq5VgR9aVsMcDrTDlZFTWXdxT2ULUUz7V4pqPM7GNWL5TnfFtsr2THHavDdbKxXTgdc17x4lRpdPfBHQ18/+JopE1EjjG6vBx8IwWp7OAjZK5VEu40si8dKgDBDk1MsystfKct5aHstq4g6UHpSFxTTIMVrUg47l2PVrhx5vHSnRvyKrKrynOKkXKkZBr6OUo+z5Y7njyi3sWQ25qc/SooPmGfSnTSLGvzE8VnCUmrJHTGLsZepSbYznvXkHjVpGd9hxXqmt3caRjJOT7V5b4pm3OcZNOXPDdClBnKeHUu31GT5jgLmv0z/AGEnZtMKuckL/Svzb0O5Md1PxyU4r9A/2DdUla4+yk/OYy2PbFexRqJxSO/DSToVIrc+wtT+ZJ19UP8AKvka5g2+Lr//AH6+vNSwrSL3KkfpXyZrSiw8Z3kU3Ds5wPWvZWyPh8FJLEVIsijG2Wf6UynxqfOnGO1AiJom0nqdFJ8qafdjD0qteXYsYTI/arhQntWR4iTzrJ0A5xWfOjoSvsc1f/FGO0mKAZxVF/jBaoPunP0NY+m+EodU1J0kzkn0rrl+DWiMoLvjI/u1rHDqtry3Jc6dPSb1MF/jRAp4U/kaB8Zo8f6o/ka3x8GvDin5pD/3xTD8KdBU7QeB/s1usvcto/iL2tDuYn/C5U/55H8jTJfjSm0fuz+RrcPwv0BTyf8Ax2g/CnQ7jIRuV6/LQ8FKn9n8SXXoLdmI/wAaU8k/uz+RrhPG/wAWRqlhJCEIJB7GvVpfhXoYiI3dP9mvK/iH4N0bShIY3GAP7tT7BreP4lxqUZ7M8v0uF7y6eYg4JzXSRRBVx6VkWMotidg+Q9K1La4DISe5pKM4/CrDcY2900bN9jiug0+4G8D1rmrbLsCK3NPhkaVMCmlJ/EdNJM9E8PRbwDXa2kvkqOe1cp4bTyYULjFdIXHlptq500o3R6kU0dDY3fIresbnc4HtXH2Ociug059kgLHjFcvKzY6BW3GrUCfODVC3uEYj5v0rRhdWxjrQ3bVgjUsPvV0Fl94Vz1k21ua6Cy+bGOprmnUi9ika9v8AMauw2+7FU7b5G+atm1ZGUdPzrjad7lIVLbkZqzHbhR0qSPDGrUUQYVd0UZMlttbIq1ay+UadcsgJAqrHndxUuQGylz83Wp45gwrFWYLjJORUyXyJ1JrM2tc3IWVsVbMSsvSsO2vlYgg8VqRXBcDmrTOecHugeMK3FJs96kZd3JqNnROtcbi7iTYqpup3lmmxSKwbFPMqjvT5WJ3uEicVQuvlQ9qvtcJjk1mX9zGqn5qycWXTv1M+V9xIqu8m0GmSXK7jzUbvuUkVHKzYdvDNiqkybmPpUiOPMAzzRIoXJJGKXNOHoZSOG8W27eVIVHOK+VPiPrGr6dqkgtlOcnGDX134kVbiOQLnp1r578Y6dDFqrtLyM+lerhEqzsjyMTVdPXlPA5PEni25uCVjbb/vH/CmHW/F2f8AVv8A99H/AAr2MtFaNuSNSD0qubxV58pa+zw2Wx5LyR87VzBwdrHkf9t+Lv8Anm//AH0f8KYb7xa4z8/P+2f8K9bbUo1OPLWoDcOTnYuDyOa7P7Np9jD+0H2PKjceLWP8X/fR/wAKqyS+Ld5+9/30f8K9g/tEJwyr+dU5NTRpjgL19aqOUQqbOwv7R7o8o8zxb/tf99H/AAqeNvFbJzuz/vH/AAr1Jb4N0CfnQ2olBjC/nQ8mS+0Wse30PK3bxX/tf99H/CmonihxlmYf8CNeny6qV7D86pXWtqj4xg1lLKafV3H9dfY88ZPEyfxn86iktvEtycmUpj/aruZtYLHjNU5r+5lI8scDrWf9lUQ+uvscY1p4gTrMx/4FV7R4tZa4/fSHHb5q3nku5Tzx+NOt3ubeQNjf+NceLy2NOnenubUsVKtLlaO48M20626GVifXmtoP+82isPw/fzSoFK/rXQCMFt38VfNTi6TtI7WRydKrTfMuKtvEWFQSxMvXpTpVI8yZlU+FmVr8X/Etf6V8/wDixP8ATiR619Da+o/s5+wxXgXiWLzb5zjgH8q8PMnzbHp4OpFJI5aTdSw7uOCauTRIpp9uiYz3r5+FKTaTWh7DV9UQbDTwpxUrMopFZGrarhY392RSaZ6gq7G46VZheJQNwqpDLuBBPOanjhWUckCu2m7vQ4Yk8ssbDMeMVm3jctVuWJbYbQwbNZ103ykV2U6ck7tEOc0ZOqyosYL15p4pv4I3PrXpt7bJcRESMEx0zXlHjmztoi5M4GPWuz2E6vwq5hOvKJg6TqUU17Iq4yFzX33+wRchvE8a5/5dW/lX52aHNbx6hKUmVyVwOa+/f2B7kf8ACVRndx9ndfxxUyh7CVnodWBk1Copby2+4+7tS+aY/Q18p+PYtvxDl/3zX1nJbNcs7D5cV8sfEqH7N8QJTINgLnGe9fQUlzQTR8lQkqWKbnpzbGUp/wBJlHsKkqNc/aZD2IFP3p61FR3ldHZKLUmmO/irN1l08uT6VoeYGPPFZuq24lik2tnisbM6ackt2ct4aaP+2X6da7t/uj6VwPh62EWsvuYDJru2lVlwCOlfQZe7RaPMxj5ppoilqu/3qmkcE+1Qsrdcbs19HCL3PPaZVk+8abDceVJIeQM1JIjsc7TTJIfkJ7nrVtQnozOcW2ipe35is5H9q+a/ilrs99qkkcbEoa+hfEM0dvo85ZwCBXzD4jv45tSkwwchjXkYtey1Z2UYSILKF0tEZuprRhiZ0BHSqQuPNjjVRkVsRypDFGAQTjmvGhOc3drQ9mnCVixp8Mm4Hmur0aJvMGa5/TpgzLgV1OkP5kqdueK1sz0KStud5pvywpW3FJ+6HtWRYW7tAhCnHrWgmUXkYqJRdjvTTNi0l249q2bS53OBmuaglNaFpMVkBPArGzLR1FtNzWvb3A4rm7SYMRg1qW1wPMQbhk1Eo3Wo7nWaYwd810lvNHDH1FcZaXi26ZLgVS1TxOIUciUcD1rzqsIrYOdHb3OtrEeG/Wq8Pi0xOAH+XNeSXHjB5BgPVdfFLY5fn615c5yWwvadj6FtvF8LAfOK1bfxPAwHzj86+aLTxVdM/BY1sw+L5YVXfJs/3jWHtmaJs+iLW8iuHyWHNT3csUC5DCvA7f4l+UAEnUke9Sy/E2SUfPMAPrSVaQ7s9k/tLaxHBqRb4uucV4unxRWEAGQEDv61dt/ivEw4kU10qakY+0qHskF2NgJYA1bj1QxDhhXkdt4++1gSCQAGtW18Vq+MyCtVqP2lTsenprqquGIzUU2tqx6157J4gWVhiUc0Lq5Y43gsa53c7otW2O8TWCpOw8UNqsrng1ydneOoJIODV+K9OM44pal2Ntb+Qk5Jqpc3DsDyazJdbgQ7fMXf6VFJq67c7hj1ouZSlystLK/m/MeKiuNSWEkbhWDrPiSC2tSRMofOK4XU/GR8w7ZeKFYy50emSanuBZWpp1bbGdzV5Q3jgxQufNGRVd/HDSp/rAM1FVx5LEX1uej3+rwsrgsMmvJPGtsk9yXFLc+JpHYkPxWTqGrrdocvkmssFXlSqXR5+LvUjZHP3ifLj0qhKnHtWp5TSsTjIqtNCcH5TX6tl+JVWneTPhcVTlCeqMWZPmqOS3kkXhjV+WE56VnhH3nHY167mjg5lexnXGj3Up+VzVV9FuFHLnPeugFw8Iw1QyTNMTg9TThUTT5TVQT3OeltLmI/fNVjDds+d5xW/PCc5Y4qIIip98AVhUr9LnbTpRM+3tpMDe1XEs0cZbk1DKqu+xJAWq5aWjomGzk9KzhJzNKlNJKxF9hiqKe0VGG3vWl9mb+6ajktmyPlJrWxhysy/s9Bh2ke9aBhK/wGq918gHBGTXBjXJUm4nXhYv2hueG1+YV0zfeFc34cYbh9a6Rm+avgsRzSl7x7N7C/w1BdKXiIXOTUhbigNtOeta0aMbXOapNONrmTqluz2Lq3PFeJeLlS0uJAeCehr3e+uYlidZWCZ9a8N+JUMa3XmKwxnivBzSjOnHmtodeFOInf5uKWB+RmmSIXAxyacilRyK+YVaUdmfR037pcnQY5FJEiZqrLMzDgGmxyuPWn9Ym9xQvc9NmVkmOOlSxyup70jzDccimC5DHgc16+Gi07s49tyxIxcZNVp/u1OrmVScGq9wyrnJFb1JTb91lSkmjI1aJnQbTjrXjfxJsZGU4bmvYdWbeqBHH515H8QUdlf94Pzr0sE6qd7nm1Yt7Hm3h+zki1MFmzk4r9AP2FL4W3iuKMnkg/yr4K0VCmpxFnBAbnmvtT9jW8Ft4/tF3AIx49+lVirzmd2H0a9Gfp5adZfpXyx8a4v+K3T/e/pX1Pa/K8o9q+YfjdH/xWkR9f8K9vCyjGlZs+Sqr/AGmHqzlpfvfhUdSTkq/pkCo6mOx7NXcG6VWuW2wSfSrJUtxg1UvsrBIDkHFM5WcfpU3/ABOn/wB6u/itwwFebaexTWnJBHNeiwXO6MEeletg33OWqne5JcWwU1FJ8qEUs1wWOaYz7k+tfVwa5Tl5lsRP941FL/qz9alZTzUUv3DniuKUkqiuS+hxnjT/AJBM3+6a+X72LfqUrf7R/nX1D41Uro85x2NfNc0X+lzHB+8R+tcuYRc4Ll1PQpSStcdZpsYVsW+zZlsZrNt0LEYU1fihLjPI/wBmvCUnTgl1PZpTi+pp2WcjbXUaJuadC3SuXsGETDPJrq9HlDSA4xj1rP20jrSvsen6ZcD7KgJq1Iu8ZHasTTpt0SAGt+HDRD1qlVbdmbKLWoQDaKtI/FQhdtND84rTmRsa1tchFp0ur/ZxvB5FZMlwYl64rFv9R2qRuH51nNpxHFc7sb994zdEPzVyepeM5nc8msq8vPNbGahihSQ72xXmVEzd0Ety3H4nZiMqatx69vXkcmsspAvKpn6CoGvUiJHlkH6V5tVaMx5IR1udbp180TZZ9ua0pdRidcGQfnXnz3FwwGxjTAt3IOZCPqa85U5PZFqcXszuZNXtrcMQwyKw9S8WIpIVq5e/lkVMeZk9+awJ7h93zMafI09UWdY3iqdzhTxVu08QXCnOTXFWV8BIAecd66CC8jVO1ehGlH7JsqcFuzutK8W3CRopJxXcaL4qLgb2rxKLVlifGQK27DXtoGGA/GolKdPobRoqex79p+tR3MgwwrpLVt7IRzXhXhjxAz3KKHzk9jXu/hRDdwxlgee9Jam0qMYLU6iyt3mt8gHim3Hm20JzkAVv2UK2sQAXOfSsbxvcCw0qSULhQpOcVLTW551Scl8JwOp+IYrG5cu4GeOaxdT+IsFvEQHXI968l8VeMprzVJYkckISeK5W81G4ueNzVi5wva5cYc8bvc7zxZ8SPOtisb87h3rk08WXF233zzWAulyXcmGYjPPNbOk+FpGkGGB/GrvHuQ6cepuabfSyyIZGJTvXTWvkyxZ4qvp3hNzFtznI9aW8sTpkRBYDHvXPUWl0YTnCD5blXVLtbdWCkdK57+1CzdaTULx5ptuCwJ60kNmGYY5rGjpLU5alzRtr9tmOeaWSbcO9T2+nBY8n0qP7OGPtX6JlKbp3R83joKTuU5HLHis/ULkshEK/OK3PsitVS6+z2alsAmvqH8NjwVQjzHJmzvrhzkkCtGw06WEgyOSKfNq4lYhExSLeM4wXA/GuDnnSukj0I0E0rEGtytFEfLUuf9muTRr64uiMMENdi99awjMro/tnNZl9r1tE7mGMHjsK41OpKV2jqp0EZ0aSWkoZ85FbtndtcqCOQOK523u5tUuwvkuAT/dNd/ouhJDbDeACea9OM+SOg8RBQimiKGIuo4pXtuenWtV7RIV46VXZNx57U/ayOC5lPB83Ss7Ubc7E9jXQSRCqF/EGj+lc9eo3CzOrD/GR+Hn2SgV1Y/eZrjdIYi4/Gu0tULKCc8ivjcU1zHoT1IyhyKHQ4q0U5pkyDyzUJt02o7nA4SvsZGrWP2gDIzXk3xL01YgGPQc17ZebViByK8U+LdwzDYoPzYFebmE5OhaTPTwyseavKij5aovM+8Y6VIYti9aYX2MMrx9K+Jikj6Sk1ylgdKD92lG3FLtFRddjY9FvLk+dtBPSoYZXV81DLcj7QB1GKtLKqrnAr6iFB+y3PNqvoSy3zoAPUVnXUskw6HFWRKsoJPUVHJMqe4qqbjskct0Y9xb7VJfv0ry/x/bx7T0r1XU3NyoCA8V5P8QIH2GvVpxl6EyqR7nA2CpFcHGOa+vf2VLjy/GuiZPJ2/zFfHFqjW9xlucnFfWf7M0xi8ZaGQf7v8xWkqaveTOmg1o/Jn61267nkPtXzT8dYtniu2f/AD0r6YtGxEWPRgMV87fH6HbrVs+Oa9KFGL1R8lU/3iF+7ODuW3yIfYUUkXzjOegFLTaS0R61V3kKjbXB96p6n+9eT8atjrVaZd7P+NSc6ODk+TUz/vV3Wm226IH2rhtRPlaocf3q7nS7j9yPoK9LCvUUvgZOtt+9FVmGyRx6GrK3OJQOoFVpvvOfU19VS+E8WfxDA4UfSq15MZSFCkim3EvlnngVRuPFlnYYjkK714PNeViavsndo9fBYb6xdGX44t5JtFkVUJOK+db/AEq6imkHlkAsTX1FH4l0/WI/LO0g8daw9Z8GWd2jTRoMNXkSx06j5Uj21lnIry0PCNHsHVPnBzWhLYpg+orurvwqtsDtX9K5y+01oSetTKhJe/ct4aNJXiYtpboko6V0VmnA2npWA1uyyfSr9v5ysmw5z1rnehvT0O70lnVB82fxrotPuyJDuORiuS0OzuZ1HJrrtL0SdnJcHGPShzj3OyWqNqBklXrTZ4lhXeOtTW+lvEnf8qZNbtjBzTUkzKxmXbl0OK5m/t2Zjx1rtTYgr0FUp9KDP0/SlNPl0KjLkdzhJbZ1PSpIYt3ykcV093o4ycKfyqm+m7UJwRgeleZUjLube0dTcwbpjaLiLj6VQdprlvnkwPrV3UtyHav8qy10HU9Sb9wGGfQVxOnNvct0E0XftC2aE+YDj3rm9a8fRWJILdK6eP4XazcriTeQfasnVfgRdXf+sRifpXfQoxjuzn9nGOxws/xEUucE8mpbbXV1UfWulg+AUrsB5T8cfdrqNI+B0tinETbv92ssRTg3ozNVZJ2OFhVkAPl5TtxUr6r9nU/u+RXol74AvbaERpAxC8Din6F8HdT1ucL9nbn1FYv91sepGEam7PLzqrTzbwCgPaug0a5a7IBUn8K9gj/Za1F3DtEQPpXUaF8A10dgZ06e1Spe2+IJVHQ+E878Hac8V3G4Qhc+lfTvgOUSQxoxwcYrko/A1tZqGiQDaOa1tDu/7OvEQHgGilFqRnGvOs7NHtUGnBbTcOrdK4X4rW12/hyeNVbG013GgaiLyCNmPCjmrPiFbbVbCW3ZBkrirrvTQ563PSu0j84dQlkttcvIzkEf41nyX1xESVJz9a9U+JXgFrfxLdvCpCkenvXnw8PXHn7NpP4VwKnF6tHXRk5002cjfeKb23mP3iB706y+Nn9iShbgYA9Sa6nWPAN1LYl4ImMh9q8m8U/B/WdRmOI3GfauyEKfY56mh7ToP7R+l3LxxhlEjcd67bT/ABPpnipctIpc18m6P8C9Ys7qOVhJhTnpXrPgzwZqmnSJgyYHtV1KVPl0JWGhUj7R7nrlzotupPlYwfaqq2aW33RW3oej3D2wWQMSR6Vu2/gl5kyQa4adGLkcNV2dmcYHLLjBpmz5q6TVNC/s7IIrDVBnpX3WWP2VJpHzuNUb+6yFYjjvVPUdISaPKdTWrtG7vSxQl24Nex7WR4qT5jz+70G/VyYicfWqy+DdVuGLNKcN2yOK9EuoZUyVHHaokd0Ubjg0nNy3O5T5Ekji4fh1NMMyyHn3Fa1j8PrO2jAkALDq1dGtwi9WxViO3WZPMDZFTYftmUrLQrSzA2gce1TXESKw8vpipzEidTSFVboelUhOo56Mz2XjFQTIcir8qDtVeReOadiWjPkj3Cql0n7o1oyLVa6T90fpXLX+A1ou0jH0v5bv8a7m3b/RwK4awXbdn612dm26Mc8V8fil7x6KTkWH+9Ub4xz0p561FKpZfeihdEzaSK2owoyL0ryf4nWy7c16veW7bUrzH4lWx2ZznArgxtP2idzooyR4ldL5c/tT5JQygetO1NP3w46VRmYrjivjqlO0rHtU43V0aEa8D3qVOoqvG1To25a4pHTZnWxQ+ScZzzV1Pu1ShJY89avA/L9a+vi/3Vjym/3jFVeDionXmp4E3RvxzVe5+UY7VjCbpO6FOkmr3Kd3drbrwoya8v8AHrtcA4XrXo95hyma47xjEiROSBXu4V+30Z51TDp9Tyc2LzyxgjGGzX0p+z3/AKD4h0okkEOuPzFfPFzfxxTxhcZ3V7T8H9Y2eI9KAPWRf5ini4KCUU9jtwkeWNj9itGl87Q7J853R5rw/wCP8W2/ib26/hXsvgyUzeD9KkPVof615N+0IgVIHPpXpYSVqB4GIX+0I8lILRQHng1PTLXD2UZ7in7hWcDsqLUG6VUuv9WfpVpmwKq3X+rP0q+YzRw+tf8AHzn3rttD/wCQbnvgVxOt/wDHwPrXbaF/yDce1dmHXvCafKy7Go8lzgZqmiFXJPOTVyJv3D1HIgVQfUV9jRXuo8OafMc54nQtbHbx9K+ffiLc363ZjiLqAeoNfSOrQiWA5rx7x1Zok+Sgzn0rycxTsrH1OTTcKhzvgn7bEkbSM/4mvVrbWjEqRuxyB0NcHpG7yUCqB+Fa1ykqzBiTnAr5GUanNufcY33qaOtllS8U4AOa5nXtHbeGA7VPpupGJgD/ADrSubhbtMe1d6qTjBXZ4ypJQTPMrjTnafHPWtvQ9BeZ84Nat1pYDl8Vc0i8W2cqcc1Kl7TczUTodGtBZhMgDFdvZalF5AUhVP0rhxd+aoxWvZo80YAJ9aJYdNblnVGWO4TjFUp7MZ3DnmmWVtKqjJNXooWZsHpWDh7PYoZa6I0wyAasHSDCeV4HtXQaOqIoXAroP7EW+TCjJaspV3blFy3PN7lSi7ViB/4CKy30W61GURiDAc44WvY7bwOisGlXityCw0rTojlF8wDiue5DbpnjOnfB0yuDIv5iuks/hkthsCop5/u13RuDMf3IA/CrlrI0S5lH6VEpNK4nipfDYw7PwlHZ4MiLj3FbVtoOlSoBIsefpVwN9s4JwKni0u3QZeTB+tY+1lLcEmJaaL4eV+Yo8j2H+Fag0vw6q/6uMfgP8Kqw2lspxg49aklit8fdIqvZ82pSRVOg6E1w7iKMoTxkD/CtzTbTQrQDbFEhHoBWQtsXAKRnZ2pRYSnpGag2Wxf13V7dFMduqlMcMBXNNI9xk7cj6VqS2BwA4KmtCDTo4oOg6VSKscDqtm8sROCMVyMam2uiSTwa9I1zYpKgDFcLf2480ketda2R10F1Ou8Na60K7QSR9a72KZbyz7ZIryfw4wSR9/4V6LpNxvgQLXDUTOqtZo5bxX4EttXK+cB97qKr6D8E9G8zzJCuevJrvLpSkRYpvPasRb68SYhIzj6VMXpY4nCdtBl54B0GJPs5SPA5z/kVjXnw48OsT8kf+fwrWuLyXzf3qEVXluQ2flNVfsefVjUOcuPh7oNupdVjyv5fyqOLwtpqn92kZ+i1uS+VMCkmQD1NSWtjbZXY+fxrnq3Ip1JxfK0ZcXhtVIKRrgegqWTSjEp4x+FdJa2hUjHIFTzWyyA8Cs6F+bU0xEFUieLeNYjESMfpXBFRk8CvXvHmj7t5x6mvKmi+Y1+gZdJey3PlK9LklYr7R6Co/KO6rXlU/wCz8Zr2Fc42ikULdSfzphi57VofZ6idNrms5CKhhHoKljXYgAqTyzTSdppDSCo5akqOWmtwZRuKpXGSw5NXZvvNVZ03MK0BkcaEYzRdfJATU8adOKLmHzYSPSuet8I1ucubjbefjXYabMJYEHpXH3NsVu/xrqdHQrGK+QxXxHu0PhNBelJJ8q59KcOlNcfL61NN2jc8+t8REU3rz3rzrx1Yp9nuGzkhfWvQpFbbgV5x42hmYS5J2Yp1IqpDcUPiR4pqPySnpVC4IYCrevMYrg1ST50ya+MxeG5JOSZ9bhkvZipMc1OkzY6VFHKnstTJKuO1eM4N9DU75vJSFQxAfHrVUyhX/wBYSv1rKkWS/uBIrkJgDFaMGnKkeXc19RGlzM8Clf2xbFxyAG470kz/ACZJzVV9iONhyKdI/wAn/wBeivBxjod8qKbuU7r5hXG+KJR5J3c/WuumlBBz1rk/EloZoz9KmhiJU3sR7BHm7SQtqMYMakB/SvYPhPLC2t27BACsy4OOnIrytdHb7aG54NemfDWFre8R/SYVvVr88011OihQSi2fsD8N5fO+HmhvnObf+przz9oaHdo0cmOQOv412HwZvPtPwr0BieRAB+prn/j9Dv8AChbHQmvoMFT5oanyeOn7OueD27FdPtsHHJz71OrEdzVe0y2nxZ6bjU9OtDlnZHR7T2lmLz6mo7hS0RpzdKa53RGsBHn3iRWWfIyOa7rwuhk0znniuP8AEUO6b8a7jwon/Es9Plr1MHU5XY3gv3bJ40/duOtRXGeOTir0SBozUM6DcK+rhWfIeJJe8Zt4m6E8Zrz7xrpQeIyFQa9Lu0Hlelch4ntjNbBVHFeJjpuVj3MvqezqJWOU8KacJSBsBx7Vu6lom7J24OKteFLZLMbpBS+KtXWEu8f3dtfP1D7mt+8pqxyc9mLSUknGKEvFzgHn61yWs+Kme4Khj1pNL1J5m+YncTSoX5tTlnS5aSZ2TOXXkk023VN54GabbNvt8+1RLLtc13nEblo44Fbmn3xt3zng9q5e1mOB7Vr2T+bIAapPUGtDtIL9nRMZBNbOm2732FyVJ5zXPWDIipurrNIuERAV61z1H2EjsvDumxwxAyIHb3rqoZYlYIkaoT3ArjdL1Q4UE11FjOjujdxXns0RvW+my3KZBJFUb7RNjHcoJrf0nVI4kUHFLezJcOMetSOxysOluh+UY+lWV012GTk10EduoNWEgTb0pXBROajt3U8cVOtszjkZrZSwBPSrEdiMdKNDaxmwWLYGK0IdOLjkZqeHajY9K04GXHFMfKU7e0CALtHFWJbcKvCj8KtLEGbI71JJD8tJInmRz90yIDuQEiue1LUXTIUkD2rp9T2K7g8cVyOqtGGNCGzndUvGds88isCeYs/IzXR3SxOp9qx5ooi3atVsdcNhmnkuxxxXYaM0qkAOcVykDrbsMd66bRrwZHvQy0daN/kjLE/Ws+V/m44q5HcCWMd6pS/erzqlL3nIiewG2F38uOT3p48P714Ap9oxWQYrXtt7KKy9p7M82a1Ob/sHZONwBTuK0LXSIkbiJfyrTmiKPk9KaJwo7VrCamrmtOPuj4LNcgBQtJd2KqTtUCljvdrg9cUs94HJ9KptHPUTPN/HFmSknHY143JbhGOQOte6eMpVaNx3INeL6mgQnHGTXuYCry6HhYhamVIgY8CiTKpwKsWyea54zT7iWJeDjivroV/cPIqGerN0NP3qo5ANTRzQ57VHdtGkW/jBrGM3Ju5zx3K0zbx8oqFFKvyM1EmqxJIQeKuC6heMOCOau5qLMB5fCiqTRM/I4qwl/GzY4qRpUHTvRc0gjMkt2z61EIdh6da0XcZ9KiaVO9FyrEEf+6KbfJujTaMVM9zEpqreXibE2nvWVX4QkYN8gilyQAc1saTMHiAHWsPUZfNl49a1NDQ8E18ril7x6tD4TXXpSx4YrnkUDpQmVIrJa02jjn/EK8+Vc7eK43xPFuWTcMjHOa7WRdzGuX8Tw/uJf92uSc3TiH2j578SNH/arrtAH0rKZ08whQMYNaniW3P9sP6ZNZhgIkP0r5LFV3Uk0fQYd2gUNu1qnj6D2pp60+NeK44vU1iz0OHTo4oxsUIMUya23Lg9KdJM6YC5wBVWa4k9DXtuvrocFO3tQW3htwQxAJ5qKZAy4V8VXu7aW8cNkrjioDaOg5kNXQxFSUtVodMm7kd1C64wxNY+pRSMh5rfjwmdxzmqGpuvlnpiu6rLT3kQ2zhrmGVJwQSOa6fwTLcC4A8w7POFYepN3XqDWr4SeRLV5MdJhWNOCXvlUm+ST80frP8AAWUy/CXRDuz+5H8zS/HJfM8JybuQBxWN+zNfNefCDSmbtEP61vfGxN3hCQ+39a+ioVueCij5nM1+/bXZHzbps8j2wVmJCscVe3GqOlr+4P8AvGrtdFSHK7MdJe4gLUjMcMM8UtIPmas0jU4nxY7o+VJHNdZ4KuXl03DNkYrnfFsIYEmtrwIxbTzXRQqKMrHZSX7tnRlj5RwajOGA3cmrKRboXz1qGT5U6V9PTrLk2PJn8RXkYOCG5FYOuxBl2qMAdq1p5ShPtVGRPtGa46kVWT8j1MLNUzGtocREVzniSxlYOOfLx0rtoLf98FA780uv6Yi2ZOBnFfK4lOnM+nw9fm3PnTV7ARXJYLzmn6LDLLcjGcA10us6WJbtxjvWn4Y8OfPkr3pU6vNoehOfPGxZtrd0tx16U0xBQSRzXW3OleTbjjpXOaknkge9exTXunkVF7xWjl2NxxzWnZ3Ww5z2rn5JSrGpFvigHNedU+I6Xb2Z3On3zuwBbIrr9GuCrgg9q8w0i+LOOa7vR7k7kPtWDZgjvrGbcM55FbVnqMqSoA5ArkLG7KqK04Lz94OaykjQ7qy1SRiPnOa37W/ZgPnrz6yvTu61vWd8cDmoKR29tcknlqsNcMuMGufsLwsRzWpv3LmplsWjRju93cVcieVxw1YdsjK2TWxaXIRcGsEzoLENv83I+Y1p21urAAjrWelyuetW4r5cjmncympW0NJYkUcDkVXubhbcEuRiqkmqojvk9K5zX9aM6EI1c8ZO5yqFnqV/FmvQQs+zAfHWuEbWGu5DyTRrjvMpZicmq2jW6sxJNd0djXyHSSu6EDOTWXdW10pLfNiu3stNjeQZxitW70W2e2PyjOK2uRG9zyuKeTzAGJrqtGuFwM9aq6no6wzZQUmnQskyD0qjup7ancaVLvYjPGKt3cIRcgVR0eEoUJHWtu+h224NctQUtyvp+zIyPmrctmVQMAAVydvc7Jtua17W8O3k15tQjRmlduGTgCqLxpgmka73OBUckpbIqYvQ6IL3Rq43j0pLhwp4qES5bNVbm4O40rnHVSOc8VOCDn0rxbxTqYtrsoFAFeteKLnaHb0Ga+a/iT41httXK8Dn1r1cFUmnyo8rEUuaNzcstddbxR/AT0qPVdSNyCIF2P3NcPZ+MYfMRvetiTxJBGoZACTzX21GnJRUj5idB825atri8gkzKxKe9WbrXg8flbc44rnp/FgkyNvFZ934jihQtgZ+taublo0aPDaXNiRy8hZeCaWW9kii2LKQR2rjx4pmuJMRKTmt/RdKudQxcy5AbtV2J/hk0F9dpLnczitaHV7pk+WMnFbWnadbwxjeBmp3ijU/ukGPpUKHPoUqiloc+2qXbHmE8ds1Gz3l5yuYtv610flcfcH5VBP8hHygfhWluQuxz5sb3P8ArDUctjdIBliea6DePSlZ0YHI6U/bKfumU1ocPfrNFLyTW3oVxIyBSxxUGubWk49am0VMYr5rHLU9LD/CdFF8w5oPyk4pYelI33mrzY/CcNX4yFnO881y/ih3W1n2nnbXTFvnNc14ij3xOPUVnUXumX2zwrxNFtuC5Hzk9a5eaV8/KTzXYeN08iU1xqYYAmvjMWlz3PpMK/dIRE6nk1IJQg5qxI6t0xVWSEucgZrhT5tzusd8lxL5YLbc49KgmvNvXFZRv5X2gZwVFWobdrhRnNfVKMb7Hhxf70vWjrcxlueDioLu3Rj1b86nht/saFf73NQXD8mijOkpux3PcpGFEJ5P/AjWdqKr5Zxn86vzZY4FUr6FmSumtX933UJs5qZFZpeCxAzWr4ZmK2pjOFQyAniqbWZUzE/3an0NtkYPowrzlWqOWi0NKPwS9Ufp1+yRePcfCuKJ8FIQqpgexrvPiygu/DV7G/3Y1G3FeZfscTeb8NXXPQp/I16b8UP+QDqX+4K+gwrlZXR81mf8aXoj5m01v9DB7mRh+tXKp6b/AMeCf9dXq5XpT3HT+FeiCnhApzTB1qU9KzBnI+LG6+laPgN/3JTsazPFvep/Ak3H0qV/ER6uGX7t3O5aXY20dDVaVyxIqOSY+cPeo2fcxNfVUPhPOmlzg9pHKPmz+dRvaLDGWQHmpQ/FJJcKy7cjIrWKWpo+hmI4im3Hrmr12p1K3IOCmMcVm3gKkkUtlftCu05IzXg42KPXwz0OM1fRPJvMhSRmr2niOzUFVOa7gaVFqUW7AZq5fX7H+zZ0VV3AjNeLh1+8Z7CehNc3wuLY5HOK4nVLhpZCDwB0rcGp7ISCprntQuRcSHAwRXrENIx53KscUQMrt+9zj2qR03PUiW+5aj2PtvdRnLY09MmgicYyPxrsNM1FVVAh5rgIotjjmtzTZvKkBzXPPCyp7sm56Xpt+zgAkVsJcHA5Ga4nSr7AFbkN9uIGa5VvYqO501rfujdRXRadeFymSOtcEl5tbrWxp+qbCnPQ1NRHQj0+wm2sMGtQXzrjkVwlnrwyPmq+deGBzXBO9y1a52qai/GSPyqRdTGOSK4wa8HH3qPt7OeDUWOjQ7uHVY84LVK+sRIOGx+NcbDKdoO7mo7m72j73T3qQex0t9rYycMMVz+q6ykMRYMM+9c9faq/mugY4BxWLq0001uSCelEFqckXqVde8cOs7puTA9ql8PeL95yzLXlfieaSK/dWYg4qnZ+ITYpkv0r0IrQ642PpfSPEkLkbm7+tdDJr1k1v945x618iTfF3+yCy789+tUpP2hBu2eZWbdToZOGp9QaprsTSYjI/HmqllqQaYHcOvpXzjafGUX7Z39Peuk0z4lqwB8z9aOap2JUJdGfT2ma1HsG9hgcir154hWWHaGUivnSy+Jytx5mMe9Xx8UIlTmUfnXDPmlJ3K5GeutqgWcnIq/a66FGCOK8If4q26S5MgPbrXR6H8QodRZAMHNQ4gqR7EmqRSj5Qd/bmrEdwXXnFclpeoi4VGAxW5Dc/LUWNlHlVi5LNsPBrLubwbjmpJbjDgE8Vl6jcxoT8w4oscdU57xXdhoZADglSBXzz4i+Gja7fma5mBJP8BIr2bxZqsahxuAGK8tvvEFrZyktdg89N9e9l8OfRRbPDxUnYraf8HdOSIGR3yP9s1bvvAGl2cX7t3JA7uTWbffEK2hjws2cehpmneMLbUnw8p/OvsoYaooc1meJH4jMv/CUsrlbYr+IzVOL4ZapqL43Lj/dNdTqHiew01Nyvk/WsiL4y2lo5RTyOKyhWnRbSj953ytyoS3+Hp8PL5lzLGMeoqw+qRwhUgmjOPQcVyfi/wAbT+JomWGVk3e9cto2m6kk4LTs6Zzya7I15VN0edVPZLO/kaPdK649uKfJr1rE2C2PxrAgWWLTsFsnFcfqbXLznaWUVU6d1oYU9z1GDW7aZsK//j1WWdXAYZP415Voz3MU4LE4rvbG8LxAE5IrD2Mu51o03eo5GLGolffT26ZqXScFch7GDq42sat6BKXkUHGMVU1n75qTRn2Mhr5jGv3j0KPwnYFFSEMvWqz5ZCe9SCXdAPpTY1DI+a4Kc3D3kcNX4yq+UBPesHWVDRSMeSozXSTpwaw9SQKj56Y5qq0J1o3ehh9o8J8dPvlbcp5rj4tgUDa2T716F49mgikPy1wJvIVP3etfF4uKjJpbn02F0iQLb+oNRyXYhHbirskqsuBjNYmohmzjpXDSbb1PRTO6S2RAAQMgCrcOE6Vni783J9OKlS45Ga9pyd9zzHFb2Ls7lsfSq7xbyeSKer7xmjd7it4ziumoJlZrcRHIOc1UvHKqeBWhOfu1nX33DWvtkBg3N2qsUZcBuMik05FwVQ52nPNV9QmWFiWGRmqmkaiZZZQgxiuRTk5trY7MMr3R+k/7Dl9LceCriB0QIuz5geelez/EWIXGh3isSAy183/sG6pcPZy27k7GXJGfRa+lPHv/ACCLr/dr6PBttany+Ya1/U+XbFfLee3H3ImLA9zk1bqrZf8AH/e/X+tWq9OW5C2AdakLc1GOtSP96oKOX8VW4eNySelUvAlwWcqQAM4rS8TfNG49qw/BbGKY4/vVk5RjUV2enQ+BnoFxEEIYEkmoWfyl3PgCpC/mgVVv7Ce6i2qSK+ooVKfJuedP4yneeIba0OC4zWc3iywyWEjFz1GOKin+H0185LyYBqm3gG3s5CHkBI69K1jKLvys6orQvt4mt7gAdvpV+xaG8gG0kZNcvd6ba2a4VgcVp+G5lVEUHA3GvNxKPRpHa2Di2jxkkH1qjq72srfvMEkdTWjFbrNANvJxWXf6DJcZPpXi2UXdHowbOT1aWzhDbAD+FcnM6XDPtATHpXU6l4blWQ7icVhahpwsFGOrV0U9TZmO3ytUqv8AIaik+8aljXcprs+FXRCEVd79TWpYwneMEnNUoovnNa9iuxwa5asm+pnNG7pcLKtbMO9WBxWdpspCjjpWqJSwxjrXmSZzwb5yTzjmp49ReIcAGqlFYNs9A1LbWpVYDA/OtOLVZJcZArnbe3bcOK17a2bA9alrQI7o37a62kHdmte3vm28KKwrazkyMg1sW0W1RntWLO9I1lvnVBVG+vyueahuLnYuM9Kp+TJeNkZqkhu1iS3h+1ybmJGeavXVoqQbeTT7OxMMSbhyBVqaLzVxXYoxtscaqwR4z468PXE17LPEuUIGK8u1e0vIt4aNvwr6pufDkl9FwuUNUz8LLa7iLSxjn2rRWF7VdD4m1q0ndjuSRyf9k1zkHhm6uJS+xwPpX3PdfB3R8PviUv8A7tc7q/ws0+0gYwRLnHYVNzpVeFrHyjbaRcWZAJZB7Vu2d9LbIBuYmvQ9b8JfZpHzFnHTiuNurErOVEZ/Khmbd9iFdbuVP7vBPucUy51bU2X5FBz/ALVb+keD5dVlRVQoRz0r1Hw38FPtkaGQnn2rmklc0T9mrs8S0uHVLy6TcpOT0BzX0R8KfAN5dwxzThkA5rrvD3wHtrR45BgsD6V6vHpcfh3RxDAF3gY+WoaXQwliYz0RzqL/AGUBAiKR6nrV21vmYfdAqg1tNMXmkPAqSFglcFZW2BN8upZu7lgj7cZxxXL6lLIykyMUIFbUtzsY1y/iC+Ls4HArKhrLU4arPL/H+qSQrIqMTlSK8Du9Kvb6Qs1zMBmvffE1gLkkvXOQaFb3KEAAZr7jAxShdOx4mJu3Y810bwgl8224upFX8K7Gz8G2Fso8u6Yvj2rfsfh1cXsuYWwD6Vs2XwomVstOcn6V7Kxns1ZzOJRXY4LU/CqzqcS7x9a4yfwIPtspAYnd6V9CJ8OPJT5ps4+lSW3g21ifDYcjqaSxVOptqEnJbHgcHhu7tF/dW+/6itCxsdTaVEMGz6Zr6ATw9YwpyinFRHSLGKQsEUVarRM259jzWy0W7aDDqTkVTvNClSbAhzkeleuFbVFwFFU53tFf5lBP0oeJtsON+qPLotElznySPwq/aaXcRZAT8675rqxXrGPypDd2jfcUADrU/W5djWyOPisLledgqwLGZl+ZcCuoN5bxjoKgub+3ZeAKft3U0aKSTON1HSg4+YkVTt4BbOACTz3rf1W8iw2CK56O4EtwFHrXy+N+I9GMUoHTQrutgc9BSxsVBHrRb/8AHp+FEa7mrhgm1ZHi1f4gsrcVhakxZHGOoroJE+U1hainyuaqjTnOpaUtDH7R4v8AEC03hztGa82eMN1UDFerfEBioche1eTNcM0r8da+azWhGlWvFn02HSsrgzhP4qqyusgIJqObfg/3apuzqfWvNoxje8j1oqJ2jsYpcbTg81dt4i+ATinyxIxRsDO0VGzFOldmKfI9Dyo6ovJF5IIznNOx7VXtHZ1OcnFWKwpVV1KcVYinzgf3azr77hrRn7VnX3+rPrXsUXTe6OSba2OduEjdyJRkGs3TLiK01KSJY87s4OelWNYZkePb/f5rOtPl1J2IweaLUedu56WDd07n3r+wteCHVfs2c70J/wDHa+pvHjbrWW3x99evpXxf+wtqLN43t0JyNjD/AMdr7T8Zp5rnv8texh+T7LPmMw/inzMtp9m1K9XOe/60tT6guzWb0f561BXsJX3M0C5zQZeelFR/xUOKBmN4jQvESDjiuM0DWvslw6sh4PrXb66u6Ajpwa850zTmTUiN28FulXGnRbvJanXRk0mkdO/xLis7kQtbk++a0U8dyzIPKtWcHpzXNX2iutyG+xvJ05wKvrjR4RI4xxnB7V6VJ0lokW4rctXXiPUrjoDbism91W6KnfLvfufWuV8WeP3wUgXkegrzm98SaxMzurFUJ9K9KlKkk7Il1I09z1SXVJN/zEv+NaWm62tqgydhz0rx7SLnVbyQbpOvXiuogtLxVAdiWNYVoxqbI6qVeJ7r4a8WQykKzD867MX1vcRbldeB0r500qW4tmB3EYrrtN16eJcs52CvDxGDk9YnpQqp6I7nXZY9hwwX3rzvWnjeQbpgT6VY8Q+PrK0tCJJBnHrXkmp/ESDUb9Ft3zg84NcsaNSnuenG3KdlcukL4DA1PC6KgYNvJ7elYlpfRXcIZj1960InRVG05/GtlJ7HBKT5tDVt/nYdq1bVxEwOM1j2svArWt3G8ZoaTKv3Ol0uZXAATFbZUeXkL81YujsvFdEm1kA4rnqQjyvQEluVWiKx7qjgcvIBtPWteSJfJP0qvZxKJhx3rgsjQ0dNszMwGzFdFa6J8oOenPSq+myp2HNbMVwVxgVEkibtE8dujDldmKz7/UUsicDfipNb1Ewr8gI4rBtraTUnOcnNYqKOyjNtalrT5pdYudoiMak9a7TTdC+xxh3O/wDCptC0W3so42YDOBmtPUr+CGPapHFOyFXbj1MS6YeYcLtFNhTc1U7rV4ld+agi12JG6iutbHNZHU2syxQhCRwa0ItRi8vYVBzXIpqqTHcGwKuwXav/ABVQ7I07ixjuIyyisS80oOpXZnNa8U0mw7DkU6FHd+RWLDlRwWpeB1uY3LRb89OOlcmvwn+0XmfJwM+lfQmn2iMCHUHPtWxbaXaKA2xc/Si5av0Z5J4Y+E0NqA7RgYHpXcW+hW+nQhVg6d66yVkSIBABWVfO7A7cVi2TKUmrNmXJcvbJ+7XYc4zUDSzXAzJJkelJO0ik7+mage+RBjIqTnUUnoVrpn3FQcJ3quW2VYklWU8YJqJ04rkrU29UdSb5SnPlgT1rn9WhCxlyMGuldQhye1cn4r1ELC4HFZ0KUuY4KrZ5P4z8Q/ZJnVYy2PeuIHjYQthIyDnrmuo8QRR3kr7yOa4270a2VshunvX2+D5YU7S3POmr7nceFfHFwSCH211p8YMF3ck/WvHrG4jsen861J/EkcUOAcnHrXRKjCp0Fyo7278copPmSbfqazj8QbVG4nB9s15Jrd9cakxEZYZrLt/Dmo5ErO2G571VOgqV9CJabI99s/GEN+QPMA/Grz6ijjCyA5ryHQNLukIG87q73R/CF3dhJzPsU9jms6mhKZ0UXmStwcipJoQozIMmlXSG0+Nd06kj61DLcLsO5wxrGEncuKvuQSpFtLbayLm+2PhEIHetctG0R5Fc7qt3FaZBIy3Nb3Y3FEVzrSxDk4P1rKv/ABIqDr+tYuo3D3EjBW+XNUZ9NeZRlzVKTuTJIs3fisu+0ISPrV7Rb77RcgkVgfYEiIywzWpowWK4GDmvBxT946Y/AekWvz2oNEbbX6dKbpzbrRKnVOTWcFyxujxKi/eiSS7l6Vj37BVdiN2K2XTmsq/i+V/cVpZKN+plU0keV+PYklhdtuOK8UurkQ3DgLxmvdPHkO22f+LivAtRXbdSD3r5XGxU5Xke3hZPS4x7xWP/ANeoGZGOc4qKS2Kr6VWkVl71w04wTPZk7Ho43Ko3MOBilV42PLCqcdyksOXOCaYluJnGH4rbF1aSeqPLoScqlnsbUbqg+U59xUglDHoagsLMW8J3HeSaLj5TwK5YzpWuonXLcfO/yiqF7koafG5djkdKjuvuVvHERWyM3FPc567i/e5JGAc1jlgdQPzABuBW1eOkbEvwDXPy26TXYKtjmqpwU5XvuaU1ybH2D+xOq6d48skZ1d5EYjB9q+5PFS7WJ7FTXwD+yGxtPiPpbbyR5bDGfYV9+eLH2rGfVa+nwVCKtZnjZhCPK5W1Pm/WEEWuXme/+NVRirfihfJ1+Qf3jVTbXq1Kipy5Wzy8PJyhdgMEgetI8IR8ZFPC81BMjeZ1rL28Texn63FuhOCMYNeXHWI7PWyseS6nvXqGrRM0R5J4rzjSbC0u/Fbq6kjI7VdPEU+e0j0aDSjsV9b+K15YqfJt1cIOcpXn+p/FC71hivlSAseeOK+h0+HukX1pKXRTx6VDa/Cbw4oDFVz9BX09GVBxvYipJrZHg2hWcupOHlQ8+orq9R8J20OnRykDJGcV6jdeE9I0hf3Ma8egrktft/tRMcPCDoKcpQfwGCSqbo4nRPD7TXGII2P0FdkngzUWjEqxHZjoRzWl4Otv7IcSSqpA55rtrjxejnbGIwuMYzWd2axglseYSeH9QQ4ED5+lRzaJqqWzgRNz7V6QfEIzk+V+dU9R8Xw26YbyuR61nUqcq1L55Q2Z4PrXg3VdSnKuj4Psas+GfhA9oZZpkKH/AG+9eg3fjy3t5mOI/wA6oap8UbZoUTKDPpVcsakbpHXTr1NmzFudIisBsGeKdbRDHy9aoS+IF1SbK8g1pQsEjBPevIqUnCV+h205c8tTRtIWwORWksTKoOcVlWtx0rTjl3LXPKahudiijZ0u88pgDXT2twZACK4m0fa4rpNPuMMi+tc08TTkuVbhyo6CW72wHrVK21FUl5z1qzJFutia524lMUprmCyPRNF1KFnHDV2VncW7xg7GryHw/qJ85ATXrvhyJbmAHg8VE9i0kVtVtEuVO0Y+tUbJPsLZIFdFcWeQcVkXGnSschSaxTEqkVtoSSeKUhXBYjHvWBqnjSHLAsx/GsvxH4fv1icxBiTXmep+H/ETzHZE5H41VjOVqj1mdpfeM7dpX+cj8apL4vhZuJD+dcWfh9r9wokaNwW5PWp7b4b61nlHq/Zz/mO5U6dj0Kx8XwrCCZgOfWta18c2ykAyj8687j+GertAM7wT71GPhrrG7jf+dT7Kp/MHJT7nrkHxHtrdNgkyTz1qVPiLFnImUD615XbfC7W5Rn5+PerD/CvXgvHmfnT9nLuaqjB9T1SL4oxqcCXJ9jVyL4mswBEvH1rxiP4aeIbdjxI2akk8IeILZeUk/Wj2cu4ewh/MeyTfFDYgzL+tNj+KMUjAFyfxrwm+0LX5RgJJkfWsmXTfEFs33ZOPrWMlylulStY+lR47guRtZuPrUA1qK7k+R8fjXzml1r8QwEkyPY1raP4p1W3nRZkkH4GuGc5LZnnVKF9mfSNkg2h/NUgds81cGHBwa838MaxNdmPJbJr0DTkklAJzU+0ly6swtKmuVskuIf3LntivN/GcyRRuvOa9J1CX7NaSE9lryXxRI1++VrtwbvPU4KsmeSeJPtbTExAkVnabpdzfP8ytH/v13GovDZo5kUEgV55rXjl7dSIVCfSvroxVrnNurdTqY/CsUSAyTJupNN8GJd3W13UgnrXnUHiy9v3/ANcyfjXr3ww+0a3buWBynGcelaqdtjglSrp3voTXvgmy0i3DsVf2Fcjq8TbSLdQEHQeler3fhu5vGIOcCsseFo7aYmQAjNbRm3uXTk5aM868PvcxTjzIztz2FdZL4jltF8tIpSB3HSuhFjYomFVQRVaeW2hynlgkd8UNJ7mtjnTrdxeHBSUZ9aiurieHgFtpGea2ZbmGI5CAVVuJYbyYbiBxjFZOEN27FKShuYja28KFWLVzWuaq80yEEkYrtr3QoJoiVZc49a5m78KvNKNhB/Gp9lD+Zj9rE5l9UCDJzWdqXiRwg2ZzXaN4BnuE6j86LH4VyTXGJMYpqKj8MrhGSqOyPMF1q7uLgABsZrsvDDSvcpvz0r1TTvg/psNuHmZAevOKr3XhvTNKmBgdSwOMcV5eJhHcJ80Foy7pETPar2wKvrEVB6VXtGVIQF6VdjUNCSeorx+eXNY89r3rsieA4rLvYjtPStd/u1mXn3TXoU9Y6nNU+I8x8eW7PavgjpXzpr9wLG/cMCcmvpLxv81q/wBK+a/Glvuu3Ppmvn8ZTi2ezhdkZ02phxwc4rPmvZHOQpNVYmCsec1ehuCq/cz+FecoKn0PV5r7nqE2l252HJHyjoKLa0hicAMQPpW8mmwrEAWGQMU1NOgU/eFepXyapUd7HnTxmGp6xepRdWwAhyPemGFmPOPzrTmtrdCMkfhVdkt170o5JWsrI53mFJ63KUtuYuwOapXX3MVrSvaqRuaqc32Jz1Bo/sSr2F/aFLucveWySnEpIQHjaM1RXTYGlBQsTn0rp7qG3VMxgOT2qgpCS/cHFdtLKJRtzbmU8xivhZ7b+y3Mlv8AEfTF3EEIx54HavvPxd4s0yUQItygKr82SPSvzJ8LeLbjwxex31oCk6jAIPrT/F3xo8XajqgSCV8H3r2aWWzjszycRjJVFZs+q/GXiTT5vEQZLhCFOTyOKot4o01Vz56fnXxRHr3iy+1KeSedwMZPNXhq+uIvzXL/AJ1pUwMr+8zOhUtDc+wZfHGkQnm5HFUrj4iaQr5+0rj618d3mu6rtfNyx/GshNYvZRg3b80LBxW6Oj2q7n2Hq3xO0Xy3AuhwK880r4m6T/bz3Ecy+XmvnG9lu5Sc3bVjm4axJKzNn61008BTl7zVjanjvZKx9o3Hxs06zgkUTgbhXPz/ALQGkWgJN224f7NfIlzrc0wx5zGqKtczMcynHau6OHUFZMqWYp9D6n1T9pKxlJEUzP8Aga5a+/aHtYmLLK/mDqAp4r5+uITEM+YcmiGMOAW5z+tdFOmoX6mEsat0j2i+/agmSMrF5hP41zzftFa3c3BaEuFPbJrg4bO0YfOozUr/AGa3TEaAgVz1adaXwaE/Xmdhe/tA+JdmYy3/AH1VBfjhr98ha4kYEcfezXJG8R2xtGKkRbdkJIANcEqFZ/GyJYqUtDoG+JWp3j8yv+danh/Wr7VboCWQkA8ZNcMJoEb5SK6Xwnfr9tG0966KaqU1udmGqSb1PfPDNoIbZGc8kV0C3YyBzgdK5/w/cb7KPntWuuODROXMtz6aiupsWkwYjBrXtWLEVz1mdpFbFncbXHPavOq04vc7kaSXAifnjFbukXIe4iA7muaH7xia0LO5+zTI2cYNeZKjCLuhnpsMRltSF5OK5TVbGaK4JIGM+tdX4VuFvIOTzUHiKwO84HFIpo5vS5lhnHJHNezeCrxXgAyeleMJbmGYGvR/B9+IUQZrOfwsl3senRKpI3961bLS4bgD5Qc+tc5Deebjnitqw1IQKMtjFcUW+pzOlKW5pvoluR88amqk9jp9oM/ZkNOGrhmPPNUb27EpNdcYpoj6qm72KN/NGXfyrdAnbmsebUZIWb9wi4960pm3A1nXUG4mpuzv9mrEZ1dtu5owPxqxY61byNh1XP1rGvoXEZC5rmLpLyCUldwoIcbHs2m6rZoFU7QSa6eyu7CVBkIa+a31y+sXwxOevWr+n/EW6t2AdmwPet1iIrSxPs59z6LlexYjZEpHeq9xbafMhDRLn6V5BafFBkTqST71ZX4oOx/+vVfWY9g9nPud1qOj6dEgZYVyxx0rEufDdlNyYEwaw2+IpuVwQTt5pI/F81y21VOK8ypNyk2hpuOjNE+GNK3Y8ld/0pV+Gmi3jbmRUJ9FqxpXm30qZUjIzXTWliyLXK9S1JnOQeA7LTSGtyCV6cYrcs7OO2i+bg/nVmeFtv0prskEGXPNDWhLV1dnM+IAHhlA+5t5rzHVITu+QcV6BrurxMzx5GG4rzvxB4gsNMlw8qgiu3B/Ejz6sVc5rVfDj6j95Rg1iyfB+xvD8zkZ/wBkVd1j4l6ZYrkSrx71yOr/AB9sEBEUi59jX2dNXjqcV1HU6BfgnYwnKTAfgK9d8KeHtL8JaIUR0E5XjkV88WHxcl1Q5jYnPvW0viS9mUFp2APvW3IjnqYmdrHsh8QRwpKruuTnGDmuR1LWGuHcbu/rXK2momVcyT8+9Z954gisLiQvICgNQ9Gkjmou7bZ0quWckE0y5fZl2rj7j4lWSfKjDIrNvviHLcQlYYy4PQiutRVrnTc3td1tLKEvuAA96851L4oWltdFDc7CO1cl478R67dwyLbQyHNeNT+BPG3iS4edIpQmcVzwqunLSNyHHn0ufR8fxajYYF4m33YCrtl8U1UkLOsmfRs188aR8CvETyB76WWNO4xXf6F8K5NNQ+XMzknnI6V1xqOf2BxpRW7PXB8UbvZ+75H1pLL4tX/muHV1AHXmuf0bQhZ7Fl5A9a6i0s9NXAcKCatU3NaxsW6lOj71iWb4oXt3GULyAH2NUbXWri5vQ4kcn3rooNI0t48jbUY061SYeWADXlYulFI64VqVWOqOo8PXJuIEDZzXQbSkXPSsbQYVSMdOlbcj7oyBXzMklM8+q4c1okZbcKzL5dqOewrS+6lZ17jY2emK9CnKnynnVPiPOfGH72B8DPFfPnjCzZrpxjgmvo/xOsf2d/pXhni3Z9ofgHmvDxsoWdj3MIrpHnf9l28PKkn8KkSIr9xQa21sFcZxUMlslv1r551G9z2fZo7aW4OH3yhDk8e1QJON3/HwKbeoWlbg8iqKRfPX7NKcEfmTppmyuq2tsu2WQO56c1FLrFq4+Xn8azJrP7QQcdKEsAvateSNrnO4lqW+hl6oePemC4t2P3T+dLHYqVOe1V5YVifiuWbtsHKWnljhTcIzzWTc3LM+ViJX2q9O+6FcdjVCTdmvOlN87GqcrXuKL5/LA27DkdagudSuG1JGUAoO+OBSnLZHPNNEJY9K7Kc2XFpbjorubdcOzqMrwMdaja4nlU9RmnNDtGaieYQqelKclzXZFVq14mZfK/JZ6yxNFEvPH41c1C535wax3bzTg1KxVOnucMKknLVjbnUUyQvJqhLLHKfnjIz71fNgrjPGRVS4tFC/fHHvV0q1OtUVnoevScVHUzplt1P3T+dVXlJY7GAFWJrNAxO8fnUJmt0OMgkVpiuSk0oyG3fZCR2ck5yz4HvRJDLCSigug6H1pwulYYWqVzqDLKV7CvQw0qUIXb3HBSk7NEkkrqDuJAFMS92/KeahebzR3qJhmSpq14/ZNVBdS5JcIFyo5qCS4eQHAOBTT0oTA/GvJq+1raQZSikJBl3GTiui8NuIr2MKwOTWCCFOQau6Tdi3ukbpzUKnyx/ePU7KFSKlqj6Y8Ky7rKPntXTowC9q8/8AAWqrd2sag5bFdwsoU9c1w8sVO8T6mjVTWhowuF74q7by/vBg1jRzcdasx3ew7q1aUtzs5jp7eZFT5nANK8wZxtYGsWC6Dnk1d3DyiwPIFc9SiuV2C8nseo+BLzICBgTXdahYedbFmH8NeH+Fdaks7tecc17bo1//AGrapk54rzZ05I0jzdTir+0dH+6RWlodybcplsVf8RWJiBK1gW0pib5u1cr5+psnA9T0zVYZMASDOK1XvvlG1s15lpuqrE45rp7XWFkUc0/ZJDlNo6W2vGZ8cmr5kLLyDWXpm1yDnk810ENsGjBq0rHO60rma8qqcE/MKhZ0PcVqyaXvcnHWhNELZOKiUbGqkzClZMnkH8KzbxV/hUGuvl8PnZnbWTe6KydARXO5tMTbOIvrNbmXLps4qhNoltjIYA/WupvNDnnk+RTVc+Db+4PyI35V3KEeVM0UNNzk2s47Zh82c1bt7ZXxxmug/wCFZalclSY2GPY1LH8N9TtwPlb9a5ZNIOTzKWn2CNJypxXWaTYW8QBKjNUNN8G39tKS6tg11mneHJkUbwRiueSTMbak1vfJCQqIBjvWhDqhKEDk0R6Kqn3xQtj5JPAGKz5UMp3+u/ZwSx2AetcrqviR5gQjZFXvEjqocZ5rjbhtsuP71ZTjLoVKUVHUbfSrcwylpcPivmH4r6pcPq7w285dwegr6T8SOmm6PcTsQCsZIr5J8Tap9v8AEMko5DE8114NT5jwsTXS2Zx2tW1/eRlDK/mY6ZNczY+HJmuAZ5WAz3Jr0trYS3JPqDVb/hDJ9SlC2+cn0r7vDW5PePGliL9TpPAOlafFGga4TI9Sa7q7s7dYsR3CnjjFcv4a+FOr2iB9rY/GuoPg3UlGGR+PaupKmT7SL3OfuUliY7Jqmh0E60iI03zkc9a128H3nOUb8q6XQ/DbWyxswwcVnKEHqhwkl8JhaN8Eba7YPLchPqTXV2Pw60vSH8glJQv8frW7DMbZMCpEH2g7yetaLaxqps5678Jaf5o22iyJ9BWhZaFp9hDtWzQDqRtFbMcKrRcWPnAkNgYrmqQUNUOS59GYl6mnOhQ2QIPcYFc9eeGbS5cGGPyvUE9a6DULQQkkuOKw7rUktBuEi4HWsbvuNU0upk3/AISWJCV5PtXJ3+jTJJhVbANa2ufFO2sQY8qSK5NvH66vKRkIF5+ta0pOMrtsJSsaaLd2icq2KktdRdbgAt847VUi8W2iriRgfxqOTxBZ3jBYABJnORXNia0WnoehSacT0zw5dvLEMg10ob92c964rwnd7okrr1lLgCvm6soX1RwVILnuStKu081RusSo4B6ip5V55qnN8oJ7VtSUZx0E6cXqzjvE8KeTIu7nFeHeLrAtM7AdTxXuXiNN4c9a8f8AF+YmJ7g14+MouKbOilNwaSOLgimiB3oRj+9VLUBLI3yqT9K1Dd+bx6002glXNfMuSj1PejJyNuZlckgioUQK/NU3l+yvtz7037Z79a/Y6kH0PzKTn0NRF4OBmo3Y5PFV7a4Z0O3PWiSZ1Pc16FKSaSY1HTUbc3bwgYB5qmbtnfnIzU80xcEGqLt81RXg1qhOBqW6rL1Ip8lvGv8AEPzqhbttPWlmcfjXlKN5e8iEop6skeKNASWFRs8WB86j8ao3s/kwFgu/2rMkvDJkeR+lexQo0+rNlUhE3JLiBVOJF/Ouf1S7GTsYH6U0Q+cwBh2Z746VS1G3aBflrplRpLRHBiK15WWxTeYspJPFUJLxI+Q4/Oobm5kzt52niqc0Uea8urhqMhU6S3ZPJq5UEBxzx1qhLMz5/ejJ96ilt0yQAaptC2ehrzXhOWXNTZ6cIR7j55XyfnH51XMZzkkHPvStCSahkWTcQc4rKrRbd5M64JEySiI8uKsCBJk8zcOeazhCG+9zU6q6Lheg6V1UHzK3Y0kojpcRmoVkDPycGkdZKjMZdiT1rtiodWCii2zAqeQaiwzN8oJ+gpiRED0FWrO58olaVarGlG9N6jUeiK4WVTyrAfSmy3BiAYZ4q7qF9iE1hGWSRmRSfnOMDvXkzU6rvc6qStq0e6fB7Umu8IG3n617Ad6v909K80+AvhE2sCXEoxnnpXsF8qLJtQ5Iqo06kN1oe5SqpqxnozY6EVKjhjgnFSFcriqk0ZRs1qdPMzShlCHg1bS/OAKwElKmrCXG0j1pSbSuONVp3Oktr3yiGB5r1TwJ4jbykQk+leIR3e0A5rs/CmuiBkGcYNcVSbPUpv2i1Pd3238Z3kZrldbthasdvP0q94f1hL5fvVc1WzWUZHOa8+U3c5qseR6HEJfOj8Guh0m/ZwMtWPe2CQkkU2zuDCeDTBybPWtIvjtTnoK6yzvNyAA5ryfRtaKqOeldVpeulpBzjFQ0Tyo9JtJA6Jn71a9rDuH3T+VcTp+qszg56112n6qQg5pNXGnM0DbjGMVDJpUc3ULRJqRY53VWl1E+tZOimF59hJNOgtJAMKcjNaFlc29sB+6B/CsWac3Dhs9OKfHKVPWt23GJuqKetzpX1GKZQI4QMdeKBMjjGwVix6j5IPzdaa+q7hwa4KkmP2K7m1I0akYQH6U4bWTiPH4Vh2uonzDzWkupFU64qFtcuMElYc8WxixGBWLqd0sIfkCrGoaxtjOW71xHiHVywfn9awlNpg4oxvEd87zOEO/PpWTOhdoWA6dapXeseVPuJwBUl7rUVnpr3BYcDNKnUnOXLY4KsVZnFfG3xCLHRHhjcEsmCFPtXy+jGV/Mbr3rvPiZ41XVdSdN2RnFcWksOOn6V9ZhcNyq9j5DHSaZIkpULjua7LwlcCw1CIuyuM+tceksOOB+lT2dy0MqAdjXp3l1PNo+/qz7B0C7trvR42CL9372KuM1q42iIZ9cV598MtbN9pKW+eSMV6Bbwpu68immzrVNEEtjbueIx+VZtzYKpOxAfTiugltznI6VRCskpzWsJMtfu9jmbi0kViCjD8KgG+EY2nArq7kCUYzWHqFrKqsVb5PrWnMzqh725XiuGIzzUN3fOoO1sHHrSPMLSMmTtWPd6lEzPMGCIOKmTc9zbka2OP8AHXiO5sUf5yD9a8I8VeN9YmcpbSsAevNd98V/ECzLIIpAWHvXgVxqWpSzuAWwTQooylz9iCdtbv70vJOSCc/errNHs75oSHYqQOuetYdjFdq4eQkD61tN4qi0uMG4kHoOa0hHXQzcZM2LbS7hpBvkIH1rpdH01baUSbwTjHWvLNS+KEaMFibNbPhjxrNfTICDg1y4iMrbHoUakIRs2fSng1R5acjpXcxoqpuz0ry3wBdvcRISDivRVmZlC9q+arU3PRoxq3crosyOGPBFVbgboz9KdTJv9WaVNez2MuZnK6ug2Pu714948Xax44Jr2TxGn7mvIPiIm21BzwCP51z41udGXoaU2+dI4cIqNyQKFuEXow/OsrUtSjRfvCsePWI1Y5YV8ZDDymrnvK62OtnUyybjUflehFWHsGZOpqJdNbeeTzX7eqi6n5/Ul7LYuWMq28Lg4yTT5LhQcgVSbT2Vhyeamib7P16Vo6LiueJgptjZG80ZCkfhVGVSrng1qTaiyJiJQc9eOlZU13cl87P0rneKa0mjpjBPcejFRnFJI5z9afBcyzDa64A5odfSuqLpzimjmq0YXbuQBtx4GT71HLctCP8AVr+dSShdh3cD1rHvViyfmOPrXLUoSnszyqrcXoW5dSdkKlQAfesy9uAyHdzTCqbTgnIqrM5VTmuijQdKHLJ3Zzpzk9ShcPEx+7VKaWDGcVZuH+V+B0rKnQyjjtWdSB6lGK6jXuIC2Mio2CMSc4qtJprE5GeKgSJgcc0UacWtWd6px6Mtsi+oNUpmXcQOoqO4yB1NQgZFTNUl1OmELa3HNEXORViOVUiAPUVCvIqGRuTWcVF/AXbm0ZZeZT6U0MrrkVSkkwaiaUqOprGdPuzVUi+7gHrRZxGUnAOQapQnea29KykZxjOawhhue9mb0vdkU9Qtm8k8Gq3hy2FxrFvGw43citzUJZ5Yiqp29Kl8CaXJLrqPOuNp4rmdWVGdnY7pwurn014Q2abokQQY+WrsUrPM7saSyhT+yYwCOFqW1thcJtzgg5r13UVSlczwj/fcrL8Shl6g017fecVPb2OxeDmpkiYyYIrzj3mkloZr2gUdKgeEY47VrzW5xVKaMqM1MldWMPevaxAY9sXuKsaZctFKBnvVSRjioVcrID71w1IM7IVpQVrHq3hjXmtnA3dfevSrLVPt0AywyR618+abfmKQZY/nXe6J4hVIgC/61wyhIbqe0dzptXzGCc5rnW1gQvg1Pf63E6HLD865a/vo3Y4YVrTin8Rdzu9J1nnOetdNput4kHNeS22urEEXOAK1rXxIqgfNj8aVRJfCNM9rsfEeyQDPSupsfE/yDBrwbT/E4yOf1rrtJ8SKwHzVy8x3xasetDxMdveoZfEnPX9a4UeJ1cbMiqd7rO0Ft1O7Hddj0aLxOFU/N+tNk8WDPUfnXkdx4seL5Vbism68XzoSdx/Os5VUPlR7XJ4tDkfMPzp8fifd3/WvB/8AhNW6s+CPeli+JRiIUNmuKcpPZC5T6Bt/Eg3cnFTyeKf3f3v1rwq18bNenDNgDnrVmTxhGicyfrRGTtZifKlueqah4p+U/N+tcdr3if5D81cJe+NlUkh+/rXKeIvGZmhID4JrRUVM5J1Eup1V/wCI/tDlAw3H3rnfFni+RdNeBX6jHWuCbV5bhjtds9uaik824P7wsR7114fD2noeHisb7O6Ryl5btc3zzPkjPNSp5SnpxXSNaQPEV4DtwKzZtHEQ5Ar6yE/ZwPkqteVeRULQqpPtSaZdrcSnPb1ps6LEpHtVazYyoQOD7U4VIVVdshOdLRI9o+Dut7NYjhyNmR3r3SMFG39jzXy14Av/AOybsOxxz1r3GXx5GlrHhgW2jvWyhHozspyk+h2NxraWn3iOKw9S8SKilwevNef6p41jnc73x+NcvrfxCsYYvK80MV4+9WsacVud9Olzq8j0C68c7JCAeB71C3jOS4XIPyH3rxi6+INrgkOM/WsSf4lljsiY7PY1lNSXwjdqex73e+IY3tyXI6eteX+M/E82GjtWIQjsaw7LxBc6jFkbjn3qCa2mlkMrg8etZ0o1ZNprQ0pV9dTir62v9RmeSVmIJ71nrYeUX3JyK7m4ZXODgVjayiIECEcjmulUpnQ6sTz7xDqklojKnb3rgL0X3iG48oFsIcivWJvDMeozZatGx8B29uC4xk+1dNCHLK8jnqVrK6PJdN8DTbkZyTz6V6p4N0KO3eNcDIFbMOhRINoArU0nw+YbgOuelXiIx5W0cij7R3PU/AbLbRouK9CRg6Z6HFedeEkNuAD3r0O1UlEPavh69WftOS2h6e1NodSP8yNU9JJ9w/SlynEct4jX91+FeP8AxHQtYOB1xXsWsqSDn0ryjxlFuSQH0Oa5cTG9KRcH76seAa1Gy5+brXMusm8/Ma6nxHbRpKdhPB9a5S789B8imvJw2x6ynO+qPbLu8EL7eOlVV1QbuKq3cTs5LHkiqqW7bzzX6bLD8/U+MxELm8t2JVzxkVDMu8570ywTZGc+tX4rmNB8yj/gQpQqVKb5Wc8VCK3Ml1eJhgZzUzI+zJT9KvXlzHME2BQV9Kou7MCAa0qQhWWpoqkl8KKsDs0pBGABUjqCKEUq2T3qwGTYQQDXHJTpe7BaHBUcnJtlJkRxhjgVnXltb5+9+tWNVcpESuetYrTM3bNck6mJXwoy9SdbSFhhDlz71FPYbgaInLuABg+tS3CTKhwQTXpYTET5VGtuUpK2xlTaduJHrVWbSxEOlOuZr0zBdoUE4zjgU6eC6RcmeA/jXpyhSau5DuZk0QQHgVltajJPr7Vdvp5UJ+eM1jSXsr8Y/SvLnGm5WUjtpRk0Q3ibTVNfap5beeY55qrLGyjB6iieEhNX5z0oJWtcnU8ZqvMxLGoHdlOMkU9RujBNee8O6fwSNlC2pDIeTURfmpJW59qhKNKQAKcK1SDtJXOiKLdpywrrfD3hu51dg0GSoODgVB4O8Km/lTfnntXunhLwxbaRZkEgFjmuitiE6do6MtU9eY45Ph9cw2od07elZEFi+m6pFkBOfSvXNS02e8TEDsR6A1ymo+ALu5lSViyeWc9a+cdNzqXlMdSu4xtY77w40l3p6DPUVr29o9vJnnmoPhtpLIqRuS+P71ehalaRxRBViXP0r6XDUVKHKmcMazhLnOes3CqN3arsTRyybQOarT6XJuLAkCkjuDaHlckd60qYfk6n0OFxMJL3mWJ4OKpy224EetWTfGXt1oZww96420mei6kZaIy304N6VA9gAPpWxSSLuQjHJFDlciyMQoYiD0q3bXzRL1NIbNx15ppsXFc8odRW7A+ozOfvGow8r9Saa8LJzUD3LxtwDXHUo8/UvmZoKzccmrEcrKOprPWVtoJJ5pRMc9TRClyIakb9tqhhQZPStCHxf9mX72MVxcrvLkBjVZopYvmZy341yShHozqVVnp1t41LKH3GpJ/GwlTburzKK4bygNxFI92yn75/OueSa2D2z7HdzeI3aT5SSKztT16VYya4uW7k3cSMPxqCW5mlGDIxX61yOlbW5p7bQvXniG7uJCI88VHb316rhmJrPjyCTk1Zilf+8ax9ry9DnliZLZHSWviaW3TDE5AqOTxTLM+A5rBdC7ck81o6PpRmmGRuya6IQVRcxjVqJQ5m9S5LeT3cXyMxPXrXN63NfIMc16pFoSRWBYRgEL6V5R4mlZtRdFY4Br0KVBPqfNVsdJOyQmjyXfDEHj2rrdOV5lHmD9K5mwZtowTW7aO+PvH869WnFUoXR5NWo6srsvy2sayA7vnzxUF7bMwOKJc5z3HSnx3BZSWrOVV1fdMqa5HcwLvTnfPXmoLWx+znFbF5eRoeSM1lS6rG13gAYPtVRw6h9o701V1aNBGNuoK8Gte312RYwHYkAetYmnQSXd2G52Z6dq2bfRV3Es2eelehSvE6Iuxy/ivWJWUmFiD7GvP5muLmbMkrZJ55Nem+IrOCFSDivOrmYLduqrwD6V62Hqxs+dG6qdC1HpaNBlnOcetQ2tvBHMFJ3c+taUETywZC9RUEVm7TbQnNKrUg9jOSueneDYrXyUDAVvanYQXEOIgOf7tcJoVtdQoCM111o07Ab8j2rlhLXclwstCXTPhTca0heME8UkfwKu5ZJA6k4PHBr0rwPfvCgAJxXdrqse0lsA/St+ZfzBySPnqT4HXVuMqh49jUa/Ca9QYIOPoa9+uNaicY4qjPfRoA2ByazlNLZkxpczszxBPhXdQtuIPFXbPwk1m/zr0HpXqk12Jl4FUp7XzlPyiqlU906o0VA4S1i+z3AXHSu402PdZ7u4Fc/eWghuDwOtbmnOfJC5618fiq37zY2m7RsWqa33Tmnv8AepKdP94jkZz2spwTXlPjFBtl9MGvXNXUMTXmXi+HcJBjsa4cXUdOnJIul8aPnTxC0LzHYc81hTWkjp8q8fSuw1mxC6g48sDn0rPe2ZbgALxXz9KskkfRJpHTXLqjYDBwB1qulwu/1qgLea3yu84p0bhD83Nfq9Rz+yz86nX5uhtwzfujjio5VZzxmq9lcb1bbwM1cRix61aqO1mjLnjbYgjVoT83ep0+YUT2xuAMOUx6d6iNuYh/x8Nx7UcnN1IcpdCd0+XNZ89xsfbmp2mES/64vntisq6cu52nntWkKNS/kcE60lJotzIJYTuxjNVDbxUwzPbxlnJdPSmC+WUcRAVpOUqS1Q4yk+hN9kjdSoOwnofSoZrBokOJ84/2hTi5ZcmMMO4qrNNtBxCo/GijFVffaOqNNON2zJ1Dz42ILkjvg1nu0AX5mm/75rVnlPJMYHHXPSsO7vDgjzzXRWowcfiJUdbFG7a2U5zJ+VZz3AToox9KmuJhJ1lNQSRFlHOa8OWFaldSPShFJakb37pwFqtL+9G7oTzT5Ld2PBqnLIyjGelOUXFWudkIr7I1155xQF2rUDytjrQjkjkmrw0Y07uTOrldhJMbq2/C+lf2jdoCMpnFYhAZ67jwbqFpptgJZWUSBz9aitXW0YmsFzSSPX/Cvh2w0u1SSYhMDPOK3LrW9J81ESdeOMZFeOa18RUurcwwEnjFctpt3cXeqR/vGAZuea8OrGfxM92GEjKO59i+EVsLi18zcr4FReJLyCV1ht1AJ4OK5v4d25XSo8N2rautO33aPGMEHnHeuOEW56s8fFUZUtET+G5W0qcO/AJr0nSGj1QFmweOK8t1OR7eMEk8Vc8M+NWs5zG8pAHbNfS0IOELp6ni1I+7ZbnpN7or4LKOKyZNOh37XAzWpa+LoL20wHGT71SvITNG8yHBzXUpv7RzRhUi73M26sY0PyYqg8JQk9hVyS+8ltrjPvU6wrcwsy4+laWhLSx6+GxjpWTMmlHWrr6a20kLWdcrLbA8dOaylh0tme5TxkZ7om2rjigquCMcmshtSkx0IqF9a2nBkINcsoNaHdGUJLc1DbjPIphtoO4Gax9Q8TQWy8z5I96w38bROzBTvNebWq+y6Gig+p0syhScdM8VTln2n6VhXHipmTKKRVBvEE8rnAbFYRr+0VrF+zVtzrFuBEoY02a+WYEDrWDa3F1dqM5wa1INKd1zuKGuRxae5lzRXUN5UYFRSzFT1qdrFoX2s5NDWwZeFyan26j0Dnj3Khl3Y5p6YYU17SVn+5gVMlu6DpU1qa5eZMnke9wCcD3qSNOBRDbtli7dO1Si2lmkCxk/hXnKHtHY0i4rcfHCZnAHau88IeH3uHXg1k6J4QupWRzn5q9n8GeGWtoULLkivZo4blgtTwM1l7GPNF7kE3h5odIlZl4EZ/lXzHrH73Xrleqq1fYniZ/s2g3YzjETfyNfFj3hfXbxnbJL9a76dOx83Scqi5mbWlruY57V0NonyismyWKIxMFADdfet22ZWGVXAxXReLjZs0kvduSMgY89Kw9e1RLFSqnBrUvrzyonA4OODXB60JbyTliayjTine5iquthgvJ9Rk+UnGa3LHw+9w6Pyc1X8O6OVANd1pluWuUSPhB2rSfvNWZ3UlyotR6P/ZeliYgAgVStL+KYkb+c1f8AH2sf2dooizg4rjNNmi2o+0fNya7qL5dzp5zQ1/TVuQTu61yB8PJ557jNdNf6vBEPnNMtGjv1HlDk9DXRUmm1oa02mTWGixpbjgcVEdNgim37RmtRdNvLaME7nQ9qi/sia8ferFAeMV1UYwluVKVthYdRaFcRR5NTfa7yUb9hAHHet3S/DyWkQeZgSPWtF76xt7R1aNSQa6a1OnGKsKNV32K/h7xDPZp8wPFdBF4te8faSRiuButbHnlYgAM9q09CaSaUsY881x2j2OmNRvdHfQzPLHvzTH1HnDHpVZWmWABcoMVXFnI+WfJNRJRexurM049UjUcmrMesRuMA8gVhrp/PK5q5DaQxHJUD3pSj7hDkr2KWoXgluPxrU0tt6qa53V4l83KNt57VuaFEfsu4vkivj8TC8zpnQvTcrmu3WmnpTN59TQHOeScU6cvZo8xxMnUl3E+lef8AiqLkn1r0y/RPLJxXnfiVdxfIyK560VPVmtKNpo8Z16GH+0CcDrWFO0S3PGK6XxMkKS7gg3+tc06QudxUZ9a+WxMYxldI97muZ09zJLOSM4qeHDn5qSZTChyOetV4ZWdwPWv22UIU1qz8vqydLpc2LZAgOzpVqLms+JlhXAzz61PHcNkVm1CS0M6db2nQuyXCQgbxnNUp5o3HAP51JPcHCbQD65GaYksrHhVz/u1n7CT2ZrUlyooTQmUHywc1ReKaJuQRXQtNKq5ITB/2ap3LlhkgGlGnWpvfQ5o2l71jLaYpCTIOBVdtRRB8iVo/upW2Sj93+VOa0sI14Bz9adSurWkdEZxXQxp9VnmiMaKQTwDVIpqDDgmta7uIYlIRcGkt5YnTLZz9aim4VFydTKcnKV0YsttftGS+dg6/Ssa+hhIOAa6W9vhE+1D8p4IPeqVzD5y/KFx9KVXLtOZTf3lRny6nLmJC3Q5qOS3kQZwcCt1lS3JDqv5VWubmNxjbis6WFkoOzOyNVyeiOflmZCc1nyvuJPrWreSREn5T+dY1y+0kAVw1Kcr2bPUoq/QilO0460kfQ0xXBbkZNWVT2Nb0KEZOzlc73ohoGKYI3dzgnAq7FarKfmBwfep1sYFXBDfTNVjVGjFJamlGDbuUojsxzmrVpqTWtwjjgqaimjjib5M1UuHXcBjp6V4UJtu57EpunFWPqD4P+JjqWnIucnGK9Hj3pK5Pevm74O+JX0ydIo8AE9+a+iYL+S5t0fgEj0rJR55aaE1ZxnTvYbqX76B89q86ub77NqboHxivR5onlt33eleSeKrOa0vzKgPJ6mvZpL2cbtnySlyV7vY7TTfEMsKp8xx9a7vRPFpmjSNmyD+leF2OsTKArkBh7V0mk63NFMjF12Vp7WPc3qVYT2R7za6XFqse8ck81XubC6tJAsanZWJ4O8WgKitIuK9L0u8hvpI/unPtVxqRk7JnFOHKuZM4v+0bi0GJIzUD3f2g5ZOO9egar4fW8yUQZ9hXO3Hh65twdqYA9q7adN9WRGtJ7HL3NjHdqQqYzWLd+CZLkOVYjiupnt5oeQv6VWF/IjYYhfwrujRja7Or2lS11I8v1P4ZXrsSZGIpNO+Hz2hHmZOPavU3u/MHY/hUJUt2FcOIo0qnQ0o4qundyOGOjxIu3b04qe10237oK6C4toGySOaz5ISjfJXA6FOmtEe1Sx2nvIIkSHChAAOlSS3McQzu2UpmPkBeMgelYmo2c9yW2k4NeLKg29zu+sUTQmubbyjI0oz9ayn8TQW8mFIfFZk3hu4lU5mKZ7c1Vi8ITJJkTAn3ya55YNvqT7eibU/i2NU4UVRXxJNcS4jQmpIvDLNIFlPmH/Y4rc0zw4LeVNidfXms54abVrhPFxaskVNOS8vJk3KQK9E0HQFwjMvNLpOjttTMYz24ru9B8NyT7CVNXRw/s3qePVrtvRlvQrE4RQnArvLFzaW3IAwKp2GljTk3MOo4pup6iIrOQswGBxXryhaCkjxcXUlUsmzk/if4qWx8O3hDYyCP0NfH2jXZ1S9uZVOcvXpHx2+IUi6fPZW8i+Y8gBHtnmvNvBcKwQZQH95yc1zxqO9rHpUoRjh7noOmQloYg1dRYeVEmCRXNaaxaNBjpWsiHb3rvp0YSjeTPLU1KNh2qxLKrkEcVy9zbbmyOa1r+4liRwrDkVRtGd2+bH5VMoUo9SYUby3JdP8ANiAABrvPBNjJNe/Op4rl7TcrJtxnPpXpHh9f7NsHvZABhc5rnlKCdonpqHLG5518VH83UFts9eP0rH8NWL3kgjOQBxUPi7Vf7V8QGd2BjVu1aHh3Uo4ZQVwK76KuYqpeVjpLn4aQ30O5pACRWppHhOx0eGNd4LoMGqc/iBGiAMuPoawdQ8SW1vlhOd/f5q7JQ1SN3Tldcp1WteI7TToirBTiuJvviLYxOVSRQ/pmuE+IPjLyrKR4ZBvA6189XvirULzVXm+0hCxx7D8Kyr3oK9zsjRsryZ9i2vjUXkWBKMH3rK1rxraabC6vMN5GetedeBGN/piGa9TfjtmsD4l6WqAsl0Xl28FWOKdGTmryZ00HBtnUj4uwJekIQ+D613fh34vpEQGjxnvXzh4F8My3t15kxJAORXpK2jW4AXGF9q7Y0ubZnJXxcab0R9EaV8TYb4IGwM+9dXFrtvcwxlCCc818r22sXds42uoA9q7Dwx47ns5nFzIChAA7c1VWhKnHmZhDFOp0Poy32zJkVFd2bTqyDiuR8MeN4rxUBIYfWu2TUbaWIPyCfeuWb9w1jTlN3uc5qGispBLdK09Fi8uLG7PtVTxBqkKL8p5+tM8PzG4AbJr5Ovd1bHp6xptHQUj/ACqaOaCpYY7U/Zs4OZFW6bdEa4XxCmRJ9DXeXcQWM9elcN4g+UyAdMGs50nyscaijJM8V8UQtvNcuYW2muz8VqyscY49q5QOzKc4r43FR5anKezQqe1Y+6ijYZJGagtbeEyrkism5vLtpNpRceoqW0ZlbLMQa/Zq9KO1z4StiKc9OU6CW3ieRMY6Vbi05NlZdrKruCWPFbizJ5XWqVNcqSRyU5Qg7tFNIYo2IY8VHM6IPkxVTVEeZh5UgGDzk4qmrXUR6xv/AMCrKdKu/gQq2KpvRInupZSoCg9ahXLff/WnNqMsS/PHGR7GqtxqaOMt8n0pfv4L3jhVdbJEl3HH5BwQDmqqxbl61GLiCV8CRifSnSTRxJlSx/CinGNR2kWp36FO7tl5JqqZViXGcUXepBiUOQD3qk6xzHIkau+GGopaS1LtpcdPtck56Vn3F+8bEJ0q+9ifKbDHgVkOJoW+WJZPrXJiY1Ka92R20aEqr0RXmeSYk8mqktyNuMEnvWgJZm+9AiAelQs8DHlP0rxoY2pSvzM+owmVSnG8zFmcOfumkl0tXXd61s7YAG+Q/lQ+l71BBIBrGeMjW922p7tLLadPcwodKRm7ZrQXSwkYIHFWRppQ5DE4p8kxghCkAkDvXM41VJSizqlhKa2RnPEIjVWe42vxUl5esGOFHFZM9y0rknFbVuara7PPqOFLZE4cu2aheRUJDLmoAxJ60v3Xzjd9aOVKCjbU4p1ud2Ok8H+IF0jUomZfkJ/KvqHwv4kh1iyi8vHA5r49hbMgbAABr3r4Pa1E7eTK4QcAc1komybnCx7ruXycetc/rnhtb63ztBbNbDsrNGqMXQ9614oEeMIpz35rphC7s2fM4mm4SueF654XuLRyYlOB6Vk2jXlvJtcEKO9fQF94fS5XOxea5bWPBqtESF2nPatlRicShN7M4fRtantpx85ABr1vwr4zaFosvnFeYXehPYuSATj1qbTbyW1nQv8AcB55qvYxWqZ006Mm7Nn03oHjOK4IDkHPrXUC8t76MDA+avnLQfEaxyA7iK9J0TxYNiDg1vGo0aVKPItDvJvDENyhwBXM6r4J+YkLW5pvirkAbSp9a2hfi8X5lX8K66dfoebKTTPLLrwzNAhwDWJc2d1CxAVq9iuYYmU8A1hXdnEzN8gI+lbSXMbRqJHk72NxgkqcmoGt5R94V6XdabGoOFFY1xpqlvu4/CueVJs6Y4mK0aOPNs2ASKifch4WuqbSNxxzij/hHlcc5/KvLlSaOxSizj3tluPmYkE9qWHTUL/fP511b+GQ0nCnFXbXwmvcN+Vc8nYfPE52x0j5xjLiuo03RC0i/IK2tJ8ORxDkHdmuqsNKihIYg8VHKzCpUcUR6H4eGwF16V1Vu0djEAqjIqmlzsjARVwOtIbkTNt5JPajkZyRnKoyxNqj3DbOg7Vz2p2l3ePIihthFdZpmgvfzx7lKAHIIFdKmipZkl4xsC9SK3pQa1k9DGa558vY/Pb41aK9n4qAlJAJPB+tHhmGNYE5HStb9pu+jl+I4tkYbDuPB9xWN4diX7OnzHiu2pVoqOiPXVWMaThY7nT1jVBg81qJ9w1h6cgTB3E4rQa8YDCgGuTmjLVHlwpvcrX675APU1FHH5TgYqwyPM4fHI5q4bFWgEjMQ57AVzTp32OuOhc0i337CRnmtvxn4hSx8MvaxkCQrjiqWmrb2dp5kxcEDI4rzfxp4nW5vSEYEZxjNYxgoStc6nOTjZRMvdJcafLnPmNnH51Nayy2kKEZyBUcF2qwiXA57dqdb3DTE5UAGvaoHGouMrs5rxV4yvbEEKWrktC1vUda1QmaRhEzcZNdN4yhyhxGCa42O5ltFRokAceld1Sk5yjJPY76VfRpHpHiTwrb3OiF2mG/b618+6zp0NnqEkMbElT1Brs9X8Ta5eW5gCnZ0yDzVPR/CV/estxJCHLHnfzSr0nVSVzOVWV7swtM1HULBNsMzqOg5qyJdV1edA8jyA9zmvRNM8B/aUAljCfSuk07wPp+nJ+8dxJnNd1CNOMOWRp7eDjaCszL8FaFLaWYLnBIrYmVoXfvmtB1S3j2RM2KqJF8z7iWJ9aHNJ2ijhkm3cyZVldzgc1c020klkw+cVdjtHZsqin61qWVtIjAuijPpW84zlC8nodSlFRtY6nwo/2RUPNeh2uqmWMR8iuH0VkiUEgflXRpqNugG75AO4rGSjyHZSkrGjqds0yAknBrf8KqqxbSfmrmZdbheIIMmtjwzKGuY2Uk18liVH2h3zkvZnYbBSFAooEzY6ChpSwPA5rklNI8xIrXn+qP0rgfEOcyY9K9AuF3RGuL123DM554rKNePNZoJaK54r4xWXBIFcezSAHivSfF7R7HOBXnUl4rOVCjivlMyS9rzRPTwUzHvbw+b+7BKYqBrl2HORW5ctaxHbHAFGKzpoo5jgYSv1V0JdWfncq0o6JEdpdlG4PetlLtvK75rOtdLTG7zc8+lXSqogGa9qFKlyLV3NbNxuZ9881ww8uQpjrTIbCeQfNOakubxLAg+UJw3vjFVW15WGBb7PxqJU6n2Wzz5pl/+yDANzS788YqKTSFkHJxVaHVHcnCk1I1xcSjIBWudwqJ3m9DpoUue2g19F+xnzkYOR2pHSZ1xtXP1qOe11C8QpG5jJPWqs1hqVuvzXZ4/wBmuCvi6FJWe59LhspqVdUiC9s5HD5UAfWqEdsYh16VO8V2soEl2SnddvWpF+U9d9eXCvGrPmjKyPqcLkkFG9Rakf2h1TGDg0sMqquWWp/O2jmDP41UeXzFOF2ZrfETSh8afzPZWBpUl7iIruUMw2ipxYWmB8o59qI7favIzUjQ7F6V49FRrXcjppUZ2bZH/Z1p6D8qzJrjynKheAcCtCR9mRtzj3qhcTIgJ2jNdjw6a/dvUmcuTcrPcNjO2s+8l3ZJp91qyRuR5WfxrMub8ysTtAzVUMNW1c3ocM8TDqVLo8n3rOfqas3MpPaqo+Yc1EnyuzPFrzUnoKnUULjzMHinA4A96Y2d3Wmpt7HCtyQHa1dL4N12TS9QQhyBkd65V3LHNT2rHzR823Heob1946oy6I+yvBeqLqWnRSl8kCuohmYnMZrwn4WeKkSyjtmcZPGc17Jpr/ugyy5yM1DqQjrHc469Bpc8tjo7eWTbz/OpFtPtj+WSDmseO8k6b8UQajLb3IYvwKFWb2OP2N1eJb1HwS1ypK4NcvqHw+ngV5GBIXk16LpWvBwAzA1ts8V3EQwDAiuiEpXPPnKVOWp4Qti1hIDtPHtXR6VqgXYORXaan4Nhv8mMBM1kHwNPbMdik474rWVWKZSq8xdsdXaJhhjmuis/FLxKFyfzrjG0i7tG5BNW7UtjDLgiummudXRfs01c9BXXllABYc08XiyjqK4iK4KD7xNaFvqRRcYz+NU6riRZdjp5WR1qBbRHPrWXHrAcgbMVq2lyrAE4rB4sVo9h62Cs+AARV2HSlYdBz7UI8ZIJYVp2VxE2PmGaUqikZ2mRw6IjAEjmr8GjxqOgqQXMSDG4Up1AKPlAeuSSbC0xklikMgIAxT3cbNqmmSXjSREbPn7CptF0i61G5AMZRCetNLTU2gmviKkSXHmhEBKua7fw14HkuNk0g4966HRvBUNnGjuwlJ7Y6V05uYrC22qoGBQ2Z1akYr3Spa2NtpsS5Aygrhviv44g0Xw/cSxMAVU1q+INXd45Ap2Z4FeKfFLTrvWtFntlLAuDzWdarzQ5Y7nOounapLqfDnjjxPceL/iZNdMxMabgK7rw7E32cdaoat8Pl8MieaV99wZB1GDitTQr5UjCFORXLTpVZSu3odyfPDmOrs4m8urcURZ1zUVleL5f3Afxq+jBhuxivR5eXQeH/eaRNC2tk8nkc1csrFXlTcMpmq9iouAFLbM9/Sun0S3geKRZmCIgJ8w96ylUS3NG7T5epx/xS8T6f4e0QqoAk2EdK+Y7bWLm8vN8hYjdxXpHxu1q01XV306M5CN/rAeuDXBQWYiGAuPfFeJiq0udOJ9pltBeyamtzpLbUt9sEBxgVrWV+qqBkVydriA8vxV+2aRn9j+tOjjJQ3Z0VsBTqbI0dZ23an3rJi0SEgEitFlLKNx6UkdpuOfNwD2xXa8z1Sueb/Z0aWsURw6RbJ/CDVmGb7J+6jUACnx220YMmTTWi2vyeBX0eEm6yTucFahy/ZNC2vJWPHAqeVt7AvknFZ8UoTGGrZ0dY7sgSkZz1NelUi1azPLqw5dkQxqOyHp6VItm9zIgSMj8K9C0jwtaXEYbeueuMVuW3ha1ibIA4/WumnKCWpEYt9Dg9L8H3VygIBGa3LXwVPbEmbJB4Heu2tm+zBUjjxTp3bZmVuD0rOrVSWmxt7PS5xy6QYTgVImkFz8/StyWJWYkNkClXGANtJSU4nRTiZZ06K3UE811fhh4t8aqOaxLhQy42Vf8PXaw38SeXye+a+Ux1Jq8kzvcG42O3202pFTemc4pFTdnnpXjQ5nucbg0Q3H3TXHa195h65rsnXzVxnGa5fX7EpvO7Oc12xoprUwcknqeQeMLYNE/IrzNrfbKR6V6b4whkWF+flry6VJBcHmvksxpKE7pnv4PkJtUmeVy0ihHx0xiuduJnV8L1rXv1iSQrHLvTHc5qkiQs/LrX6e6jWx+YVHN9CXTWklhc89ammSRj3q3YTWtvGVMigk5HNWw9o4yJFH413ulywU3NnXSpSqGG1s8uQQTiki0gSuMjFdPaR2yhukmf7naorqJVO5FIrzZYmpB2jNntUcrnVWxnweH8rhTgip/7LeHqM1BcXlxCv7tgDnmq/2y8l6uMV5tXMFdxlJ3PqMLlUKcFzR1Ld1NPFCTEBvHtWRcXF1L/rFOD7VZk+1KjMGUmoT9of7+D+FeJWqQqvc+io0YUuhQMIlfDdaeLVYST6VPJaOykjg1RmhlXhmzXnqr7/s76G0qkU7Ila5iVCvHNVo9melRyMFU8HNVUZ14zXrrCQjDnU22DkjTXbjA+96VWmt7hgTg/lTElOMA1JcXcsS/6xDRSq04qzE5TfwmdPBcbu/5Vj3TP84PUVuhri4J2ugHuKryabK+SUJ9/WtfaJ/CznlFv4jkbqIsSeTVSViBj0rqbuw8ondgVh3VkWkZgQBW9LEzpJq+55eIpR6IyJcv0qAoQKvTZiJHWqrscn0p88p6s8irBpkZUqvNIetKWOaYzHNbqVlqclmKRyKlgxzzzUBOaejHPFZS1NYOzuza0LWJtJvo3RyFB5FfRvg/xat3ZRAvkmvl15d2NvFd38P/ABKbW8jjmLEdsGuaquVcx2wjCv8Au5bH1NBMHtw+eDSTsWhLL1zWXo2pR3mmRlDnIre0+386AhjjNOgufVHgY2P1d2gZcN/NbzDriuu0bxAGCK7YzWZJoTTJlFz+FVG0G8tn8zOAvau1TSdmeXSqTqSUZI9N03UklACkGtaNnfHygg9eK8os9SuLEjrxW9ZeKblyg3hB71jUdmehLCu14ndXWii8UhVGfpWRceDLjcSFIB9qn0bxCVYb5FrrLfUo7hAfPjH1ruw+Kpw91nmzqSpz5WefzeGJol+6apTabPC3CnivWYFtbsqPMQ1M2i2mMlA/0r0JezZu5JHkkVjInJBzVuN5Ij3rvLjwwdxKlQp6Csy48MyKTjb+VccqcXqYutA59NSVQAx5HWtCy1RCw5P51YXwxvblSSe9bGm+CvNI5ArmNHOJnSXwm+7nP1rU0XS7q8kG0MQa3rDwfBbsFkZS9ddptjb6aoIZBiouZOvBFHRfBTOBLOuMe1dpaRWGlwAYUOK53UfFkdoRGGB4/grAufEhvHwgYk+hq1CTBKo9eh3lx4lihVwCD6Vhz63NfTbUyQaw7DTb3VZflBAHrXpHhPwG6lHmKYo9nIOaC+IwLPw/Nqs8W9TgHJp/iDwhawufMUbAvNesTada6dYnYoEmMA15N8QdUktrGcDJcg4xVOnG3mYV3KrZQ2Pg39pe/TTfFpgtQPL5PH1rzPQdWkmmQEYzXq/xM8PTaxrk91cLvGTXEWGhLFeAKhTB9K5qknDY9TDuKp8stzs9CtzcRoTWxNDsTA71HpUQs7YZwfpWvaW32+9S3UY3Y+c9K0ptzjdhSSw0ueWwaJYyXDDg4Jq98SNds/C3hR9kgS4Zcda67w1osVuZTM6IkCeYznoRXy38avFqeIfGcml2cxMSseVbg81w4iap7nr4WlDEVFVitDkU/wCJ3cveSsS7NnmtZrdWXsKZY2KQsLMIwdRy/bipZlKr8rgYrip1qNSLb3PuabpuKUCq+mhz96rcMUihdvIHHSsyd5lJxIuPrTra5uFIzIlctV038JbLV2t0oJUGmQ3ciAKxIIqcSSyL99aqyxbGLMwz7U8PhlWTbJcrOxeivGz1NFxeMsGc81RjuFXIqYL5y8MMVs/b4d6S0G6Sau0U49SkEvJ4rZs/EH2RQQRmsi5sOMggGsm686GTGcj2rV42s1aMtTm9jRvZxPVNE+JBt2AJ6V22nfE21lwJGGe3NfPVncqrjJII963rW4iYAksSOmD0rqo4qu/iZnPCUpbI+ltM8SWuooCjDJ961Y7H7YfmYbByK+dtK8Q3FgQUcgD1rrNL+JckOVmYgEYFenHGOlrJnlYrAxhDmievto6qeucVDLYCJcj1rltE8dw6gwzKBn3rsILu3u4BtnjJPbNexSxcKsTzI05Q3M+WH2o0xPKv429DWhPaBU3eYhB9Ko28qpcp9a8XGqDTaep0KpHY7e2m3Qj3qeHlTVO0j2wI24EGrKyeTjIJ3elePHQymIqcisLxGmVJ9BXQrKqknBrnvElwu08Hoa6vapRZ50l7x434yuQsL8V5XLcbp34716x4ut0mifj868kv3SzuSGBPPavk8epzlfoe3hLo/9k="/>
  <p:tag name="MMPROD_14864LOGO" val="/9j/4AAQSkZJRgABAQAAAQABAAD/2wBDAAMCAgMCAgMDAwMEAwMEBQgFBQQEBQoHBwYIDAoMDAsKCwsNDhIQDQ4RDgsLEBYQERMUFRUVDA8XGBYUGBIUFRT/2wBDAQMEBAUEBQkFBQkUDQsNFBQUFBQUFBQUFBQUFBQUFBQUFBQUFBQUFBQUFBQUFBQUFBQUFBQUFBQUFBQUFBQUFBT/wAARCABvAJ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qqKKKACiiigAooooA9i/Zv1D4aHxo+j/ABW066l8M6xF9k/tawcpcaZLuGydf7y/wuv92v0u+B3/AATE034H674y8YS6hD46aHTZ/wDhE7Tydro7xN+9lVvl8znavavzX/Z08afDH4e6/ceIviJ4bvvGE1gUfS9DtpFit5Zd27fO38Srj7tfqP8ABn/go2PjZ8E/izqtppdt4b8Z+E9On1GxsN3mo1qqfI/+1tb7y1IH46+NvA3iTwDrk2m+J9Ev9D1JGbfb6hA0T/8Aj1c1X1lYfEP41/8ABRj4gaH8PtV1q0vnaRrpJJLKKKK0RU+d2ZE3Yr7Y8Pf8EWvh/HokUeu+M9eudVK/vZbFYoot3+yrKaoD8daK/T/40f8ABGHUdL0n7b8M/Fba1dR8tp+sosTv/uuvy/nX5weN/A2u/DjxPfeHvEmmz6TrVjJ5c9pcLtdGoA5+iiigAooooAKKKKAHVseHP+Qzb/Rv/QTWPXSeDNMudZ8R21paQSXMzqxEcKM7EBWOcLUVPgZ24L+PD1RzNFFFWcQUUUUAFFFFABW54e1jVdIupF0m8ubS4vImtHFvIV81H6xt/eVuOKw69V/Zs+GWqfF/46+DPDGjqwurrUYpGlVd/kxI293b/dVTQB+zX/BO79k6L9mz4QwXWt2MC+PNeC3WozhQzwR/8srfd/sD72P4mNfXNRxptRV3btvepKACvhr/AIKm/s6aX8UfgNqHji2s4IPE/hVftSXmNjz2v3ZYmb+L+Flz6V9y1xfxc8IRePfhf4r8OTWcWpJqemXFutrK21JHZG2A/wDAttAH8xdFbvjLwbrPw98T6l4d8QafLpes6fKYLm0uBh4nHasLBoAKKKKACiiigAr6r/4JeDP7dPwyzz/yE/8A013VfKlfVn/BLr/k+r4Zf9xP/wBNd1QB8p0UUUAFFFWrO0mv7mO3gieaeRtkcafeZqAKteveHP2Y/iBr3h7+3pNNttC0bZ5ou9cvIrNHX+8iyNub8Fr6C8M/s/D9m3RtO1PxJe6LoPj2dUun1XxC6SWuiRMn+qS3+9Pdf7n3K818YfGHwNb61Lq27VviX43hn+0ReJNZlZLGWX+D/Qm/hX+7S5gPJfin8I/Enwd8SW+i+JbQW93cWsV9A0UnmJNBIPkdT/tV9C/8E6vj5a/s/fGXN54NfX7rxJ5Gl290jbJbPe/VMqeG/i/3K8+8ANonx38UeJ/EnxT8exafruyJ7aTUN585y38O3+FF/hr33QE8P6P8TNHvIpZE0Cz1WKX7Xt+fyopfv1zVa/sj6jJ8klm8ajjK3L5XP2pz7UhFcp4H+I3h34gaWl74f1mz1a2xzJazh9px0butdWpzxXUfNVKcqUuSasxOv1rivi78TdL+DPw51zxprEFxcadpEHnzRWi7pWG4L8q/Vq7TPOK8h/ag8HXXjz4IeK9LsklmuntC8cUX3nZGDhff7tTKXLG5dCnGrVjTlK3MfgH8f/iTN8YvjH4s8ZyW81oNavnu47edtzRofuL/AN84rzrcQ2c5r6A/ar+HmveAtR8LjXtJk0h9RsmuYILgBJfK3/xJ95f+BV4ARk8Dr0pQlzx5joxlCOFrujCXNbqRHrRXpX7P3gbT/iB8VNE0zVpMaOjtd3+OvkRLvZf+BY2/jXrH7Q/i2x1H4aaTa+I9EstM8fT3/wBq0y1srVLeXS9G2fuobjb95n3Ky5+Zdn+1VnCfLtFFFABX1Z/wS6/5Pq+GX/cT/wDTXdV8p19Wf8Euv+T6vhl/3E//AE13VAHynRRXrX7NfgPQfiL8VbLSPEE7/YkgnuksI38p9SljTclojfwtLjbQBT+E3hHVNUnu9Stvh/c+NLKKB1HmLKtrFL/ed02/987q9D0T4l+M/gT4+8P+LNT8AafpWitLugsbewWKKddux1S4T593/Aq9e8K+Kda/aL1bUfDnxD13VvhV4C0SFV0/wJ4U0aeIXG3KbBtT5mT+J33V2/iL4p6Z8KfhxbeFNI8KaB4N8JaNK11pzfESX+0tWedvvyxWC/cd/wDbZUqQPma4sbj4seJ5b/wl8KvE3ibUbyXzftOvXlxe7v8Aef5Vb/gVey21mvwW8NXNraWXhyH4kX8TrPqMqW8Wj+F4G6IsqqzS3X+/9yvGfH/7Yfi3XtDutK0jXdbje8XyrzU5p1t/Ni/55RW8G2KBP++2/wBurXwr+BOtan8NrnXPF3iEeF/hvczpeXkbqpluli3fOm77rN86J/EzfwmgD0L4Z/AD4Z+PbZb3XvFcH9neGrV3v9Z8M2bW9vPLu3KktxO372d/4URUr03wT8MdG8Yave2MWr3e+JZbjfaWu+3s0+9/pFx/6Hsryi3tNZ/bEtYvCngbTIPh/wDCHwNE9xHbsfOd5WP+unf5Vlnf1bYqrmu90zw54q+JvgtPh98Or2bQPhra37Ran42m82efxDeL/BFsX5ok/wC+f7z1yV6HteU+qyfOpZRTqRhvKxr+EPEuifCjxDZX+l63rWrazBOrPLoMnkWjt/zy+5ulX+Gv1p0bUft+h219c/6O80Ku6v8ALtJXJFfz/wDinwX4lk+LCeFPhb4n1z4iTW7xD7dYWrxbLnd86q25vlV/487a9c8J3fxAZPE+gx/ETWWfS4dnizx3qGpyzabokX8Vvaru/eyu3yb/APvj+/V0acqQs7zSlmsoSjB80erP2q1TXLbTLXzH3zMy/LFEu52/4DXJva674jkZZIrmwWX7zvLtWBf9hV+83+1X5NfFnw98TG+KGmeDPBvxG1HR/ClvDE7eNNd11rdL+4lTc0ry7vm/uqifdrz3WNI+LWj+Ir+zufjLq1to9vP9lhvptZl8+/l+7/o9ukrO29vu79vy/e2Vvc+YPVf+C0Fv9m+M3gWPczqmhsu9m+Zv3tfHXgfwX4B1rwrNqHiDx9J4f1S3mw2kppT3Dzxf3o33Bd1e7fGf4PWXivQ9Ns7X4nweLfiFo6f8T9PEmtIj2qt9yK33/I+z+PbK/wA22sbUP2ZPBPwHsbLWfi54307UdQlhW6g8G+G2a4u50b7vmy/KsS0yTz/Sfi7oPwl1K3ufhnpszazC+9fEGuoktwv+zFF9xV9/vV6F4l+Hfgvxn4Fu/iJ42i1L4ZaleNvgj8/7Z/bcrffeC3f96qr/ABPu21F4t+Gvwy01dN+Ims6LrPgHwdeKv9k+E2n+0anre379wm7b9ng/223f7O+tqOP4QfEHTbz4pfEXxff6rCUlsrbwdaMkF3YIvy28SfM/mr8+7f8AJ912f5noA+e/7J+HlvM3ma9rFzF/CYbJVP8A48ak1bQ/A9z4Tv8AUdI1zULfV7WaNE0zUolb7VG3VkdPu7f9qvd/gJZfDaAv4g1Sz8PaD4OsrlIJdQ8Xs17qF/Lj/VW9vFs2p/ff5tv/AI7XmPxU+EK6VqWueIf+Eh8IW+lTzy3FpY6PqX2jejNuSKJF+bp/f20AeKV9Wf8ABLr/AJPq+GX/AHE//TXdV8p19Wf8Euv+T6vhl/3E/wD013VUB8qBd1WrW7ls7iOeCVopY23RyI21lb+9W74B8UzeCvF+k6xAkEhtZ0dormJZYmTd8ysjcNX1d8Rfhxolx+3OupXFtDZ/D42lr4xZI4E8qLS1t0l+593buXZ/wOgD58v/ANpj4qapp/2S58daxNDjZ/r/AJ/++vvV55qeoXmp3jXF9cy3l033pp3Z3b8Wr67/AOFcWXw1/bJ1/Uxp9u/gnTtOuvF0Vvcxq8M1g1u88KbP7rS7Erk/2RotE8R/GDW/HvjyKCfw5pCeZdK0K+V9ouW8iD5fu/eapA+YK7Txd8UPGHjzTNIsdf1y+1HTdLgW0sbaZj5MKL91VX7taPxT+Hi/Cj42a94Q1VJUs9K1ZoGOfna137kf/gUTK3419A/tTXviL4Xy31jY6Zpd98JfFWlQJ4buLe1i8qJP3T70dV+Wf5H3f77VQHzpp3xd8YaP8PrvwRYazcWfhi9n+1XVlD8gnb/aYfMy1b8P/Fj4ivouj+D9G8SauulQT/6DplrcMqLKz7vlH+9XsHw78N6t4y/Yx8SwaNpUGo6lF4nt7dZo4E+0LbtFudd33tu6tP4NeBdf8F/AD46zeINBjgeDSLV9PuLyBXeGV5trvE/8PyVIDfiz8aPE/wAIvDUXhPS/HUmseN9RtW/4SO/01Ykh05WX/jygli++2z/Wv/wGvnqT4peKZPh3D4HbWLn/AIRSO7a//swHETT/AN9v7xr139ma4CfCz43u1raTSWXh9Lq1luLVJWgladE3oW+78tb/AOydoHw/8T/Cz4gaX8QnGnWWpXthZWeubdz6dcuJfKl/3N33qAPmKfVL69toYZbm5uLe3/1cbysyR/7o/hrovAHhyLxj4utbDUPEtn4YhCtJLqupSNsgVfTHzFv9mvZfhb8Lte+B37XvhfwZ4ls7WYy6nFBKJYlntL+2c/KybvvI9Vfhpptj4f8AAPxD+L2taXaa7e6fqcWjaTa3cSPbJeT73eZoh8rBEX5U+781AFzwJp/wH8A3WpXmueJNT8X3zxbNKuodHlSytp/+e8qS7Gl/3K83+NHgTU/DWrWWuXXiK08XWWvxG9tNas5d/n/3ldM74nX+41bvg39pTxVZay8muQWfiTQpVeG70u40yBotjoy/L8nysn3l/wB2n/CL4u6zpmueEvCVpZ6XDpv9r/v/ALRp8Uss4llUOjsy/wB35floA8w8WeM9d8eaiNR8QandaveLEsSz3Tl9sS/KqL/dUVhJBJMf3cbP/urX1L8bfHGvax8efHXwssLTSU0jVNdOlW0MWmRRPar9o+TYypu+Wsv44fEab4J/EC+8AfD5bXS9H8NzLay3ps4nudSuFRfNmld03bd+7an3dtAHzTuoZCjYNfUHxm0TRfip+z14d+MGmaPaaF4kg1NtD8RW2nReVbzvs3xXSr91Wb+6ld7+1J8BvDvxAsdX8XfDaJF8ReF4oofFvh6JNrj5F23sS/xK38VVzAfEuw/3Wr6o/wCCXX/J9Xwy/wC4n/6a7quF1nVprz9krQRJFbiZfFd5ZNOIE814IrW1dFZvvfK0rf8Afdd1/wAEuv8Ak+r4Zf8AcT/9Nd1QB8p19m/ED4n6Ne/sZeFdZS5Wbx1qdn/whdwd3zJYWsrTsv8A3y9pXxlUodiuzc2xfm20AfZHxG+Jmj6x+xh4a8RxXWfG+pQJ4Gvsy/vmtbaVLrf/ALvyxL/wOuZm1bVP2ev2avD4trS0/tnxhqsmoXi3cCTeTbwKEt0b+6zN+9r5c3ts2bm2/wB2pZ7ye5ULJNJIq9Fd91AH1l+0X4Zk+Olr8KPijbSQR/8ACUWFvpGuXCsv+j38Ev2dppU/hV/l/wC+a0LDTfE3wn/Z7+L3gP4mweX4YgEX/CPR3ciszal9o+R7X/Z2bnfb/D/vV4H8MvhXe+ONE1jXNR1iLw14N0dkW+1W5R3QSN92KKJf9ZK392unsvhp4R8f6Xq66J8Tby/1nSrC4v7fTdY0mSL7WsS73SJvNfa21WapA6bwpp2qWv7Dfime28yNn8UwXa+VLtdoFi2M23+7uq3+zcmqa78Av2gfMlmunuNHsorb7RP/AK11uNzqu77zba848N/CXHw/j8XeL/EkvhXw5dytBpiJA9xcaiy/fMcW9f3a/wB/3q74m+Br2nwufx94I8VHxb4Wt5/s+pqkDWt1psjfc82He3yt/fpAdT+y9ot7qPwr+OnkRb/P8OxW0C71VpZftCvtT+821XrH8A+GtR1D9lz4jywWwZE1WwlPzrudU379q/xbawLH4SwL8Abv4kx+KXhSDWE0dtHWzfe07RPKv7zft27Eb5ttVfgB8Lz8bfH0XhFfEb+HpbqCe4jleBp0byonlfdtZf4UamB9Kfsn/GTw/wDF+58GeD/iLe/ZfFPg65+3eFtflZVaeJVZn0+V/wC638Neb/ALUfD/AI++HfxH+EWv61aeH73WbyLV9AvdRl8q3+3xbl8qV/4d6HbXzle29vZ61LDbXTTWkU21Lry9rMm7722vdPGn7OHhLwMmnw6j8TFXU9U0CLxDY27aK6xyxSxb4kaXzflb/gNAHefsufCXx18Jfi7dX3iXSG0fw/b6Zf8A2nULtomtGZbd/KYM3yN8+3bXz58KornXPjT4caPdd3MusRTM+Pv/AL3czVveDvhve+IfAd34r8UeKX8N+CYZxYxTTb7iW9uMbjFb24Yb9q/ef7qVNdfC3wndeBtd8S+E/Hj399oixS3GlXumtaSvE7iPdE+9w33qANv9oHWrvwF+154m8RInzW/iJ9TtmjZXWaLzd6Orf7X9a7H9pD4NXvxd8eX3xN+GFunirwt4oKXrW+nSK9zp1wyL5sE8X3lbf/F/tV534H+CejeL/hBqfxE8QeOZdD07TNSh0qe2j0pryVXkR2Qr+9X5dq1wvjGyj8CeLb7S9A8SPq+nxLG8Wp2ge3W4V4lfO3d8v39v4UAexfEeaL4efATw98ILa7h1Txdqer/21rMWnS+bFa/JsgtWb/nr/Gw/h6Vr/Fv4keKf2ef2sLrxbpTKpZbdzFu329/atEm+Jv7yfw/hXy157+Z5u5vN3bt+fm3Us9zPcFfNkeXb03tuoA+s/wBp9/AF/wDAjwvrvw6m8nSfEHia/wBWn0aRl36RcPb2qS2/+7vi3J/stVD/AIJdf8n1fDL/ALif/pruq+WN7bdu5tn3ttfU/wDwS6/5Pq+GX/cT/wDTXdVQHynRRRQAUUUUAfSN/pdxf/sIaVeaUrNaWfjK4/tvZ/z1e3X7Ozf8Br5706WeK53WzSJOEf5oj823b83/AI7ur0f4QfHjW/g6NZ06Cx0/XfDmsxLFq2garF5ttcoh+U4/hf8A2l5rUX4v+DtDtdWn8PfDGy0fVtQs57OK6l1O4ulsklTazxK7ctsZl+bPWgDuf2xbX7P4P+BtxYHzPDkvg+JbHj7rbv3v/At1M/ZCvfsngP46repv8PP4ScXg/h37/wBz/wAC3VxPhL9oKW1+GX/CA+MPDln4z8JW9w09hHPK1vcadM/3milT5tv+x92s7xZ8amvfBMvg7wzoVt4Q8LXFwtxfW9vK1xPfSp93zZn+ZlTPyp90VIHZWP8AyYRq3/ZQLb/0hmqL9g3/AJOb8P8A/Xjqn/pBcVleDP2gNH8PfByb4e6x4A0/xDpNxqf9ryXMuoXMErzqnlrjY3y/LxxVnwN+0rZfD34uWHjfSvh/pMcemacdOs9Ia6nMMSNE8Tuz7t0rMsr53etAHh13/wAfU3++1fX37S+peAodP8DW3iDQ9Sm8QN8N9IfT9Qhvv9HSX7P8ivb7P97+OvDPFPxP8M654fOjaB8PdP8ADpuLxLi4ukvri6mlVekQaVvlWu98TftSaJ4mm0S/vPhXpDatpWiJomnXT6ldMkcEcTxQs0W/a7Lub73tQBL8edKdv2XfgFqWnln0iO21GC62fcjvGuN3zf7TIv8A45XHfD74UaN4p+Dnjvxlc+I77Tbrw6YVk0+3skeK5SVtifP5q/xf7NRfDL9oTUvA3gvUvBOraTp/i/wVqM3nzaLqisBFLjaJYZV+aJunK/3RVrUfjno2n/DbxH4O8LeCrfw/a+Imga9updRnupmWJ9yKob5VoA9H+D13oGnfsYeP5vE2lXWtaQfFunI1pY3n2WXf5D7X37X/AO+dtfOnjibQpvFl+/hmCe20JmX7HFcvulVNq/eb+9mvSvAvx70zwf8ACHUPh/qngKx8Q6NqmoxanNcT6hcW8ryRLtXHlt8tef8AxA8V23i7xLJqVjo1r4fsWiigt9PtHZ1jWNFQfO3zMx27tzetUByNFFFABX1Z/wAEuv8Ak+r4Zf8AcT/9Nd1XynX1Z/wS6/5Pq+GX/cT/APTXdUAf/9k="/>
  <p:tag name="MMPROD_TAG_VCONFIG" val="PD94bWwgdmVyc2lvbj0iMS4wIj8+DQo8Y29uZmlndXJhdGlvbj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CTx1aXNob3cgbmFtZT0icXVpeiIgdmFsdWU9InRydW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
  <p:tag name="MMPROD_UIDATA" val="&lt;database version=&quot;7.0&quot;&gt;&lt;object type=&quot;1&quot; unique_id=&quot;10001&quot;&gt;&lt;property id=&quot;20141&quot; value=&quot;MGISIT03&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93&quot; value=&quot;-1&quot;/&gt;&lt;property id=&quot;20221&quot; value=&quot;C:\Users\Marty\Desktop\working\myspacesuydam\images\&quot;/&gt;&lt;property id=&quot;20224&quot; value=&quot;C:\Users\Marty\Documents\My Adobe Presentations\MGISIT03&quot;/&gt;&lt;property id=&quot;20250&quot; value=&quot;0&quot;/&gt;&lt;property id=&quot;20251&quot; value=&quot;0&quot;/&gt;&lt;property id=&quot;20259&quot; value=&quot;0&quot;/&gt;&lt;object type=&quot;8&quot; unique_id=&quot;10002&quot;&gt;&lt;/object&gt;&lt;object type=&quot;2&quot; unique_id=&quot;10003&quot;&gt;&lt;object type=&quot;3&quot; unique_id=&quot;15476&quot;&gt;&lt;property id=&quot;20148&quot; value=&quot;5&quot;/&gt;&lt;property id=&quot;20300&quot; value=&quot;Slide 2 - &amp;quot;Agenda – Week 10 &amp;quot;&quot;/&gt;&lt;property id=&quot;20307&quot; value=&quot;314&quot;/&gt;&lt;/object&gt;&lt;object type=&quot;3&quot; unique_id=&quot;15951&quot;&gt;&lt;property id=&quot;20148&quot; value=&quot;5&quot;/&gt;&lt;property id=&quot;20300&quot; value=&quot;Slide 4 - &amp;quot;MP5 Site Setup &amp;amp; Frames Page&amp;quot;&quot;/&gt;&lt;property id=&quot;20307&quot; value=&quot;320&quot;/&gt;&lt;/object&gt;&lt;object type=&quot;3&quot; unique_id=&quot;16756&quot;&gt;&lt;property id=&quot;20148&quot; value=&quot;5&quot;/&gt;&lt;property id=&quot;20300&quot; value=&quot;Slide 14 - &amp;quot;SharePoint Designer: Interactive Buttons&amp;quot;&quot;/&gt;&lt;property id=&quot;20307&quot; value=&quot;369&quot;/&gt;&lt;/object&gt;&lt;object type=&quot;3&quot; unique_id=&quot;16776&quot;&gt;&lt;property id=&quot;20148&quot; value=&quot;5&quot;/&gt;&lt;property id=&quot;20300&quot; value=&quot;Slide 7 - &amp;quot;ALERT&amp;quot;&quot;/&gt;&lt;property id=&quot;20307&quot; value=&quot;342&quot;/&gt;&lt;/object&gt;&lt;object type=&quot;3&quot; unique_id=&quot;16777&quot;&gt;&lt;property id=&quot;20148&quot; value=&quot;5&quot;/&gt;&lt;property id=&quot;20300&quot; value=&quot;Slide 8 - &amp;quot;FOUR Input Elements &amp;quot;&quot;/&gt;&lt;property id=&quot;20307&quot; value=&quot;343&quot;/&gt;&lt;/object&gt;&lt;object type=&quot;3&quot; unique_id=&quot;16778&quot;&gt;&lt;property id=&quot;20148&quot; value=&quot;5&quot;/&gt;&lt;property id=&quot;20300&quot; value=&quot;Slide 9 - &amp;quot;FOUR Input Elements &amp;quot;&quot;/&gt;&lt;property id=&quot;20307&quot; value=&quot;344&quot;/&gt;&lt;/object&gt;&lt;object type=&quot;3&quot; unique_id=&quot;16779&quot;&gt;&lt;property id=&quot;20148&quot; value=&quot;5&quot;/&gt;&lt;property id=&quot;20300&quot; value=&quot;Slide 10&quot;/&gt;&lt;property id=&quot;20307&quot; value=&quot;345&quot;/&gt;&lt;/object&gt;&lt;object type=&quot;3&quot; unique_id=&quot;16783&quot;&gt;&lt;property id=&quot;20148&quot; value=&quot;5&quot;/&gt;&lt;property id=&quot;20300&quot; value=&quot;Slide 11 - &amp;quot;Anatomy of a Function: Definition&amp;quot;&quot;/&gt;&lt;property id=&quot;20307&quot; value=&quot;349&quot;/&gt;&lt;/object&gt;&lt;object type=&quot;3&quot; unique_id=&quot;16784&quot;&gt;&lt;property id=&quot;20148&quot; value=&quot;5&quot;/&gt;&lt;property id=&quot;20300&quot; value=&quot;Slide 12 - &amp;quot;Comments&amp;quot;&quot;/&gt;&lt;property id=&quot;20307&quot; value=&quot;350&quot;/&gt;&lt;/object&gt;&lt;object type=&quot;3&quot; unique_id=&quot;16785&quot;&gt;&lt;property id=&quot;20148&quot; value=&quot;5&quot;/&gt;&lt;property id=&quot;20300&quot; value=&quot;Slide 6 - &amp;quot;JavaScript Program Structure&amp;quot;&quot;/&gt;&lt;property id=&quot;20307&quot; value=&quot;351&quot;/&gt;&lt;/object&gt;&lt;object type=&quot;3&quot; unique_id=&quot;16786&quot;&gt;&lt;property id=&quot;20148&quot; value=&quot;5&quot;/&gt;&lt;property id=&quot;20300&quot; value=&quot;Slide 17&quot;/&gt;&lt;property id=&quot;20307&quot; value=&quot;352&quot;/&gt;&lt;/object&gt;&lt;object type=&quot;3&quot; unique_id=&quot;16789&quot;&gt;&lt;property id=&quot;20148&quot; value=&quot;5&quot;/&gt;&lt;property id=&quot;20300&quot; value=&quot;Slide 18&quot;/&gt;&lt;property id=&quot;20307&quot; value=&quot;355&quot;/&gt;&lt;/object&gt;&lt;object type=&quot;3&quot; unique_id=&quot;16790&quot;&gt;&lt;property id=&quot;20148&quot; value=&quot;5&quot;/&gt;&lt;property id=&quot;20300&quot; value=&quot;Slide 13&quot;/&gt;&lt;property id=&quot;20307&quot; value=&quot;323&quot;/&gt;&lt;/object&gt;&lt;object type=&quot;3&quot; unique_id=&quot;16791&quot;&gt;&lt;property id=&quot;20148&quot; value=&quot;5&quot;/&gt;&lt;property id=&quot;20300&quot; value=&quot;Slide 15 - &amp;quot;Add CURRENT Date/Time &amp;amp; DATE Last Updated&amp;quot;&quot;/&gt;&lt;property id=&quot;20307&quot; value=&quot;324&quot;/&gt;&lt;/object&gt;&lt;object type=&quot;3&quot; unique_id=&quot;16792&quot;&gt;&lt;property id=&quot;20148&quot; value=&quot;5&quot;/&gt;&lt;property id=&quot;20300&quot; value=&quot;Slide 16 - &amp;quot;Calling to Customize a Page&amp;quot;&quot;/&gt;&lt;property id=&quot;20307&quot; value=&quot;325&quot;/&gt;&lt;/object&gt;&lt;object type=&quot;3&quot; unique_id=&quot;16793&quot;&gt;&lt;property id=&quot;20148&quot; value=&quot;5&quot;/&gt;&lt;property id=&quot;20300&quot; value=&quot;Slide 19 - &amp;quot;Forms and Functions – Prompt– “memory2”&amp;quot;&quot;/&gt;&lt;property id=&quot;20307&quot; value=&quot;326&quot;/&gt;&lt;/object&gt;&lt;object type=&quot;3&quot; unique_id=&quot;16794&quot;&gt;&lt;property id=&quot;20148&quot; value=&quot;5&quot;/&gt;&lt;property id=&quot;20300&quot; value=&quot;Slide 20 - &amp;quot;Flipping Electronic Coins – “memory3”&amp;quot;&quot;/&gt;&lt;property id=&quot;20307&quot; value=&quot;327&quot;/&gt;&lt;/object&gt;&lt;object type=&quot;3&quot; unique_id=&quot;16795&quot;&gt;&lt;property id=&quot;20148&quot; value=&quot;5&quot;/&gt;&lt;property id=&quot;20300&quot; value=&quot;Slide 21 - &amp;quot;The Body Mass Index Computation – “memory4”&amp;quot;&quot;/&gt;&lt;property id=&quot;20307&quot; value=&quot;328&quot;/&gt;&lt;/object&gt;&lt;object type=&quot;3&quot; unique_id=&quot;16796&quot;&gt;&lt;property id=&quot;20148&quot; value=&quot;5&quot;/&gt;&lt;property id=&quot;20300&quot; value=&quot;Slide 22 - &amp;quot;The Body Mass Index Computation – “memory4”&amp;quot;&quot;/&gt;&lt;property id=&quot;20307&quot; value=&quot;329&quot;/&gt;&lt;/object&gt;&lt;object type=&quot;3&quot; unique_id=&quot;17472&quot;&gt;&lt;property id=&quot;20148&quot; value=&quot;5&quot;/&gt;&lt;property id=&quot;20300&quot; value=&quot;Slide 5 - &amp;quot;SharePoint Designer: MP5 Component Pages with Interactive Buttons&amp;quot;&quot;/&gt;&lt;property id=&quot;20307&quot; value=&quot;379&quot;/&gt;&lt;/object&gt;&lt;object type=&quot;3&quot; unique_id=&quot;21507&quot;&gt;&lt;property id=&quot;20148&quot; value=&quot;5&quot;/&gt;&lt;property id=&quot;20300&quot; value=&quot;Slide 1&quot;/&gt;&lt;property id=&quot;20307&quot; value=&quot;384&quot;/&gt;&lt;/object&gt;&lt;object type=&quot;3&quot; unique_id=&quot;22159&quot;&gt;&lt;property id=&quot;20148&quot; value=&quot;5&quot;/&gt;&lt;property id=&quot;20300&quot; value=&quot;Slide 3 - &amp;quot;MP5 Assignment&amp;quot;&quot;/&gt;&lt;property id=&quot;20307&quot; value=&quot;458&quot;/&gt;&lt;/object&gt;&lt;/object&gt;&lt;object type=&quot;4&quot; unique_id=&quot;14863&quot;&gt;&lt;object type=&quot;5&quot; unique_id=&quot;14864&quot;&gt;&lt;property id=&quot;20149&quot; value=&quot;Marty Suydam&quot;/&gt;&lt;property id=&quot;20150&quot; value=&quot;Professor&quot;/&gt;&lt;property id=&quot;20151&quot; value=&quot;mjs6.jpg&quot;/&gt;&lt;property id=&quot;20153&quot; value=&quot;msuydam2@washcoll.edu&quot;/&gt;&lt;property id=&quot;20159&quot; value=&quot;washcoll.jpg&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7&quot;/&gt;&lt;lineCharCount val=&quot;19&quot;/&gt;&lt;lineCharCount val=&quot;16&quot;/&gt;&lt;/TableIndex&gt;&lt;/ShapeTextInfo&gt;"/>
</p:tagLst>
</file>

<file path=ppt/theme/theme1.xml><?xml version="1.0" encoding="utf-8"?>
<a:theme xmlns:a="http://schemas.openxmlformats.org/drawingml/2006/main" name="1_Textured template_Wine Segoe">
  <a:themeElements>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TemplateFS12</Template>
  <TotalTime>31506</TotalTime>
  <Words>5293</Words>
  <Application>Microsoft Office PowerPoint</Application>
  <PresentationFormat>On-screen Show (4:3)</PresentationFormat>
  <Paragraphs>760</Paragraphs>
  <Slides>59</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Arial</vt:lpstr>
      <vt:lpstr>Calibri</vt:lpstr>
      <vt:lpstr>Courier New</vt:lpstr>
      <vt:lpstr>Gill Sans MT</vt:lpstr>
      <vt:lpstr>Segoe</vt:lpstr>
      <vt:lpstr>Times New Roman</vt:lpstr>
      <vt:lpstr>Verdana</vt:lpstr>
      <vt:lpstr>Wingdings</vt:lpstr>
      <vt:lpstr>Wingdings 2</vt:lpstr>
      <vt:lpstr>Wingdings 3</vt:lpstr>
      <vt:lpstr>1_Textured template_Wine Segoe</vt:lpstr>
      <vt:lpstr>PowerPoint Presentation</vt:lpstr>
      <vt:lpstr>Week 10 Agenda</vt:lpstr>
      <vt:lpstr>Course Schedule</vt:lpstr>
      <vt:lpstr>March 2017 Schedule</vt:lpstr>
      <vt:lpstr>Mini-Project 3 Cross-Walk with Hands-On Practice</vt:lpstr>
      <vt:lpstr>Mini-Project 3</vt:lpstr>
      <vt:lpstr>Mini-Project 3 Instructor Example</vt:lpstr>
      <vt:lpstr>Mini-Project 4 Instructor Example</vt:lpstr>
      <vt:lpstr>Chapter 9 Objectives</vt:lpstr>
      <vt:lpstr>Overview of Forms</vt:lpstr>
      <vt:lpstr>Two Components of Using Forms</vt:lpstr>
      <vt:lpstr>Using Expression Web for Forms</vt:lpstr>
      <vt:lpstr>HTML form element</vt:lpstr>
      <vt:lpstr>Form Controls: Input Boxes</vt:lpstr>
      <vt:lpstr>Form Controls: Buttons</vt:lpstr>
      <vt:lpstr>Hands-On Practice 9.1 </vt:lpstr>
      <vt:lpstr>Form Controls: Inputs</vt:lpstr>
      <vt:lpstr>Form Controls: Inputs</vt:lpstr>
      <vt:lpstr>Form Controls: Input</vt:lpstr>
      <vt:lpstr>Hands-On Practice 9.2 </vt:lpstr>
      <vt:lpstr>Form Controls: Button</vt:lpstr>
      <vt:lpstr>Accessibility &amp; Forms</vt:lpstr>
      <vt:lpstr>Accessibility &amp; Forms</vt:lpstr>
      <vt:lpstr>Hands-On Practice 9.3 </vt:lpstr>
      <vt:lpstr>Hands-On Practice 9.4 </vt:lpstr>
      <vt:lpstr>Using CSS to Style a Form</vt:lpstr>
      <vt:lpstr>Server-Side Processing</vt:lpstr>
      <vt:lpstr>Server-Side Processing (Cont’d)</vt:lpstr>
      <vt:lpstr>Server-Side Processing (Cont’d)</vt:lpstr>
      <vt:lpstr>Sending information to a Server-side Script</vt:lpstr>
      <vt:lpstr>HTML5:  Other Input Tools</vt:lpstr>
      <vt:lpstr>HTML5:  Other Input Tools</vt:lpstr>
      <vt:lpstr>HTML5:  Other Input Tools</vt:lpstr>
      <vt:lpstr>HTML5:  Other Input Tools</vt:lpstr>
      <vt:lpstr>MP4</vt:lpstr>
      <vt:lpstr>Mini-Project 4 Site Setup</vt:lpstr>
      <vt:lpstr>Mini-Project 4 Instructor Example</vt:lpstr>
      <vt:lpstr>JavaJam Case Study MP4 Chapter 9</vt:lpstr>
      <vt:lpstr>JavaJam Case Study MP4 Chapter 9</vt:lpstr>
      <vt:lpstr>JavaJam Case Study MP4 Chapter 9</vt:lpstr>
      <vt:lpstr>The Revised form Tag in jobs.html Invokes a Server-Side PHP Script for Processing When the Input Data is Valid</vt:lpstr>
      <vt:lpstr>The Feedback Message and Log File from processFeedback.php</vt:lpstr>
      <vt:lpstr>PHP Code to Process Feedback in processFeedback.php</vt:lpstr>
      <vt:lpstr>Chapter 10</vt:lpstr>
      <vt:lpstr>Skills and Functions Needed for a Successful Projects </vt:lpstr>
      <vt:lpstr>Project Staffing Criteria</vt:lpstr>
      <vt:lpstr>Web Development</vt:lpstr>
      <vt:lpstr>Web Development</vt:lpstr>
      <vt:lpstr>Web Development:  Types of Testing</vt:lpstr>
      <vt:lpstr>Web Development:  Test Plan</vt:lpstr>
      <vt:lpstr>Web Development</vt:lpstr>
      <vt:lpstr>Domain Names</vt:lpstr>
      <vt:lpstr>Web Hosting</vt:lpstr>
      <vt:lpstr>Web Hosting</vt:lpstr>
      <vt:lpstr>Web Host Checklist</vt:lpstr>
      <vt:lpstr>MP4</vt:lpstr>
      <vt:lpstr>JavaJam Case Study MP4 Chapters 5 &amp; 10</vt:lpstr>
      <vt:lpstr>JavaJam Case Study MP4 Chapters 5 &amp; 10</vt:lpstr>
      <vt:lpstr>Quiz 3 Preparation (3/29/2017)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Suydam</dc:creator>
  <cp:lastModifiedBy>Martin Suydam</cp:lastModifiedBy>
  <cp:revision>285</cp:revision>
  <cp:lastPrinted>2012-03-30T18:45:36Z</cp:lastPrinted>
  <dcterms:created xsi:type="dcterms:W3CDTF">2014-01-14T19:15:05Z</dcterms:created>
  <dcterms:modified xsi:type="dcterms:W3CDTF">2017-03-28T17:12:16Z</dcterms:modified>
</cp:coreProperties>
</file>